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66" r:id="rId5"/>
    <p:sldId id="286" r:id="rId6"/>
    <p:sldId id="280" r:id="rId7"/>
    <p:sldId id="289" r:id="rId8"/>
    <p:sldId id="282" r:id="rId9"/>
    <p:sldId id="285" r:id="rId10"/>
    <p:sldId id="281" r:id="rId11"/>
    <p:sldId id="288" r:id="rId12"/>
    <p:sldId id="287" r:id="rId13"/>
    <p:sldId id="290" r:id="rId14"/>
    <p:sldId id="291" r:id="rId15"/>
    <p:sldId id="292" r:id="rId16"/>
    <p:sldId id="293" r:id="rId17"/>
    <p:sldId id="294" r:id="rId18"/>
    <p:sldId id="261" r:id="rId19"/>
    <p:sldId id="270" r:id="rId20"/>
    <p:sldId id="274" r:id="rId21"/>
    <p:sldId id="283" r:id="rId22"/>
    <p:sldId id="296" r:id="rId23"/>
    <p:sldId id="297" r:id="rId24"/>
    <p:sldId id="298" r:id="rId25"/>
    <p:sldId id="301" r:id="rId26"/>
    <p:sldId id="299" r:id="rId27"/>
    <p:sldId id="284" r:id="rId28"/>
    <p:sldId id="295" r:id="rId29"/>
    <p:sldId id="303" r:id="rId30"/>
    <p:sldId id="302" r:id="rId31"/>
    <p:sldId id="300" r:id="rId32"/>
    <p:sldId id="304" r:id="rId33"/>
    <p:sldId id="305"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564" y="-5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10/8/2018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10/8/2018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10/8/2018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10/8/2018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M2ar2bdbLec"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youtube.com/watch?v=6nhIR-MK08E"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youtube.com/watch?v=ptXlmZzSVV8"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youtube.com/watch?v=kYaww3Uou2M"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youtube.com/watch?v=rb6aPXvDR58"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Qr0IQt0kd6k"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8bYRy_wZEJI"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lated image"/>
          <p:cNvPicPr>
            <a:picLocks noChangeAspect="1" noChangeArrowheads="1"/>
          </p:cNvPicPr>
          <p:nvPr/>
        </p:nvPicPr>
        <p:blipFill>
          <a:blip r:embed="rId2" cstate="print">
            <a:lum bright="-3000" contrast="6000"/>
          </a:blip>
          <a:srcRect l="9689" r="9727"/>
          <a:stretch>
            <a:fillRect/>
          </a:stretch>
        </p:blipFill>
        <p:spPr bwMode="auto">
          <a:xfrm>
            <a:off x="-1" y="-1"/>
            <a:ext cx="9144001" cy="5143501"/>
          </a:xfrm>
          <a:prstGeom prst="rect">
            <a:avLst/>
          </a:prstGeom>
          <a:noFill/>
        </p:spPr>
      </p:pic>
      <p:sp>
        <p:nvSpPr>
          <p:cNvPr id="2" name="Title 1"/>
          <p:cNvSpPr>
            <a:spLocks noGrp="1"/>
          </p:cNvSpPr>
          <p:nvPr>
            <p:ph type="ctrTitle"/>
          </p:nvPr>
        </p:nvSpPr>
        <p:spPr>
          <a:xfrm>
            <a:off x="0" y="2876550"/>
            <a:ext cx="9144000" cy="1295399"/>
          </a:xfrm>
        </p:spPr>
        <p:txBody>
          <a:bodyPr>
            <a:noAutofit/>
          </a:bodyPr>
          <a:lstStyle/>
          <a:p>
            <a:r>
              <a:rPr lang="en-US" sz="8800" b="1" dirty="0" smtClean="0">
                <a:latin typeface="BIRTH OF A HERO" pitchFamily="2" charset="0"/>
              </a:rPr>
              <a:t>WORLD HISTORY</a:t>
            </a:r>
            <a:endParaRPr lang="en-US" sz="8800" b="1" dirty="0">
              <a:latin typeface="BIRTH OF A HERO" pitchFamily="2" charset="0"/>
            </a:endParaRPr>
          </a:p>
        </p:txBody>
      </p:sp>
      <p:sp>
        <p:nvSpPr>
          <p:cNvPr id="3" name="Subtitle 2"/>
          <p:cNvSpPr>
            <a:spLocks noGrp="1"/>
          </p:cNvSpPr>
          <p:nvPr>
            <p:ph type="subTitle" idx="1"/>
          </p:nvPr>
        </p:nvSpPr>
        <p:spPr>
          <a:xfrm>
            <a:off x="1524000" y="2266950"/>
            <a:ext cx="4343400" cy="742950"/>
          </a:xfrm>
        </p:spPr>
        <p:txBody>
          <a:bodyPr>
            <a:noAutofit/>
          </a:bodyPr>
          <a:lstStyle/>
          <a:p>
            <a:pPr algn="l"/>
            <a:r>
              <a:rPr lang="en-US" b="1" dirty="0" smtClean="0">
                <a:ln w="18415" cmpd="sng">
                  <a:noFill/>
                  <a:prstDash val="solid"/>
                </a:ln>
                <a:solidFill>
                  <a:schemeClr val="tx1"/>
                </a:solidFill>
                <a:effectLst>
                  <a:glow rad="101600">
                    <a:schemeClr val="accent6">
                      <a:satMod val="175000"/>
                      <a:alpha val="40000"/>
                    </a:schemeClr>
                  </a:glow>
                </a:effectLst>
                <a:latin typeface="BIRTH OF A HERO" pitchFamily="2" charset="0"/>
              </a:rPr>
              <a:t>The Middle &amp; New Kingdoms</a:t>
            </a:r>
            <a:endParaRPr lang="en-US" b="1" dirty="0">
              <a:ln w="18415" cmpd="sng">
                <a:noFill/>
                <a:prstDash val="solid"/>
              </a:ln>
              <a:solidFill>
                <a:schemeClr val="tx1"/>
              </a:solidFill>
              <a:effectLst>
                <a:glow rad="101600">
                  <a:schemeClr val="accent6">
                    <a:satMod val="175000"/>
                    <a:alpha val="40000"/>
                  </a:schemeClr>
                </a:glow>
              </a:effectLst>
              <a:latin typeface="BIRTH OF A HERO" pitchFamily="2" charset="0"/>
            </a:endParaRPr>
          </a:p>
        </p:txBody>
      </p:sp>
      <p:sp>
        <p:nvSpPr>
          <p:cNvPr id="8" name="Subtitle 2"/>
          <p:cNvSpPr txBox="1">
            <a:spLocks/>
          </p:cNvSpPr>
          <p:nvPr/>
        </p:nvSpPr>
        <p:spPr>
          <a:xfrm>
            <a:off x="5867400" y="8953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solidFill>
                    <a:srgbClr val="FFFFFF"/>
                  </a:solidFill>
                  <a:prstDash val="solid"/>
                </a:ln>
                <a:solidFill>
                  <a:srgbClr val="FFFFFF"/>
                </a:solidFill>
                <a:uLnTx/>
                <a:uFillTx/>
                <a:latin typeface="BIRTH OF A HERO" panose="02000000000000000000" pitchFamily="2" charset="0"/>
              </a:rPr>
              <a:t>with Mr. Jim Soto</a:t>
            </a:r>
            <a:endParaRPr kumimoji="0" lang="en-US" sz="2400" b="1" i="0" u="none" strike="noStrike" kern="1200" cap="none" spc="0" normalizeH="0" baseline="0" noProof="0" dirty="0">
              <a:ln w="18415" cmpd="sng">
                <a:solidFill>
                  <a:srgbClr val="FFFFFF"/>
                </a:solidFill>
                <a:prstDash val="solid"/>
              </a:ln>
              <a:solidFill>
                <a:srgbClr val="FFFFFF"/>
              </a:solidFill>
              <a:uLnTx/>
              <a:uFillTx/>
              <a:latin typeface="BIRTH OF A HERO" panose="02000000000000000000"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ppt_x</p:attrName>
                                        </p:attrNameLst>
                                      </p:cBhvr>
                                      <p:tavLst>
                                        <p:tav tm="0">
                                          <p:val>
                                            <p:strVal val="#ppt_x"/>
                                          </p:val>
                                        </p:tav>
                                        <p:tav tm="100000">
                                          <p:val>
                                            <p:strVal val="#ppt_x"/>
                                          </p:val>
                                        </p:tav>
                                      </p:tavLst>
                                    </p:anim>
                                    <p:anim calcmode="lin" valueType="num">
                                      <p:cBhvr>
                                        <p:cTn id="18"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Work &amp; Daily Life</a:t>
            </a:r>
          </a:p>
        </p:txBody>
      </p:sp>
      <p:sp>
        <p:nvSpPr>
          <p:cNvPr id="3" name="Rectangle 2"/>
          <p:cNvSpPr/>
          <p:nvPr/>
        </p:nvSpPr>
        <p:spPr>
          <a:xfrm>
            <a:off x="5334000" y="1581150"/>
            <a:ext cx="3429000" cy="2554545"/>
          </a:xfrm>
          <a:prstGeom prst="rect">
            <a:avLst/>
          </a:prstGeom>
        </p:spPr>
        <p:txBody>
          <a:bodyPr wrap="square">
            <a:spAutoFit/>
          </a:bodyPr>
          <a:lstStyle/>
          <a:p>
            <a:pPr algn="r"/>
            <a:r>
              <a:rPr lang="en-US" sz="2000" dirty="0" smtClean="0">
                <a:solidFill>
                  <a:schemeClr val="bg1"/>
                </a:solidFill>
              </a:rPr>
              <a:t>The ancient Egyptian people were grouped in a hierarchical system with the Pharaoh at the top and farmers and slaves at the bottom.  Clearly, the groups of people nearest the top of society were the richest and most powerful.</a:t>
            </a:r>
          </a:p>
        </p:txBody>
      </p:sp>
      <p:pic>
        <p:nvPicPr>
          <p:cNvPr id="14338" name="Picture 2" descr="Related image"/>
          <p:cNvPicPr>
            <a:picLocks noChangeAspect="1" noChangeArrowheads="1"/>
          </p:cNvPicPr>
          <p:nvPr/>
        </p:nvPicPr>
        <p:blipFill>
          <a:blip r:embed="rId2" cstate="print"/>
          <a:srcRect l="22500" t="16363" r="12045" b="14546"/>
          <a:stretch>
            <a:fillRect/>
          </a:stretch>
        </p:blipFill>
        <p:spPr bwMode="auto">
          <a:xfrm>
            <a:off x="457200" y="1504950"/>
            <a:ext cx="4572000" cy="271462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1504950"/>
            <a:ext cx="5181600" cy="2554545"/>
          </a:xfrm>
          <a:prstGeom prst="rect">
            <a:avLst/>
          </a:prstGeom>
        </p:spPr>
        <p:txBody>
          <a:bodyPr wrap="square">
            <a:spAutoFit/>
          </a:bodyPr>
          <a:lstStyle/>
          <a:p>
            <a:pPr algn="r"/>
            <a:r>
              <a:rPr lang="en-US" sz="2000" dirty="0" smtClean="0">
                <a:solidFill>
                  <a:schemeClr val="bg1"/>
                </a:solidFill>
              </a:rPr>
              <a:t>The </a:t>
            </a:r>
            <a:r>
              <a:rPr lang="en-US" sz="2000" b="1" dirty="0" smtClean="0">
                <a:solidFill>
                  <a:schemeClr val="bg1"/>
                </a:solidFill>
              </a:rPr>
              <a:t>Vizier</a:t>
            </a:r>
            <a:r>
              <a:rPr lang="en-US" sz="2000" dirty="0" smtClean="0">
                <a:solidFill>
                  <a:schemeClr val="bg1"/>
                </a:solidFill>
              </a:rPr>
              <a:t> was the Pharaoh’s chief advisor and was sometimes also the High Priest. He was responsible for overseeing administration and all official documents had to have his seal of approval. He was also responsible for the supply of food, settling disputes between nobles and the running and protection of the Pharaoh’s household.</a:t>
            </a:r>
          </a:p>
        </p:txBody>
      </p:sp>
      <p:pic>
        <p:nvPicPr>
          <p:cNvPr id="13314" name="Picture 2" descr="Related image"/>
          <p:cNvPicPr>
            <a:picLocks noChangeAspect="1" noChangeArrowheads="1"/>
          </p:cNvPicPr>
          <p:nvPr/>
        </p:nvPicPr>
        <p:blipFill>
          <a:blip r:embed="rId2" cstate="print"/>
          <a:srcRect/>
          <a:stretch>
            <a:fillRect/>
          </a:stretch>
        </p:blipFill>
        <p:spPr bwMode="auto">
          <a:xfrm>
            <a:off x="533400" y="1123951"/>
            <a:ext cx="2743200" cy="3304310"/>
          </a:xfrm>
          <a:prstGeom prst="rect">
            <a:avLst/>
          </a:prstGeom>
          <a:noFill/>
        </p:spPr>
      </p:pic>
    </p:spTree>
    <p:extLst>
      <p:ext uri="{BB962C8B-B14F-4D97-AF65-F5344CB8AC3E}">
        <p14:creationId xmlns:p14="http://schemas.microsoft.com/office/powerpoint/2010/main" xmlns="" val="37574208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8200" y="1200150"/>
            <a:ext cx="4114800" cy="3170099"/>
          </a:xfrm>
          <a:prstGeom prst="rect">
            <a:avLst/>
          </a:prstGeom>
        </p:spPr>
        <p:txBody>
          <a:bodyPr wrap="square">
            <a:spAutoFit/>
          </a:bodyPr>
          <a:lstStyle/>
          <a:p>
            <a:pPr algn="r"/>
            <a:r>
              <a:rPr lang="en-US" sz="2000" b="1" dirty="0" smtClean="0">
                <a:solidFill>
                  <a:schemeClr val="bg1"/>
                </a:solidFill>
              </a:rPr>
              <a:t>Nobles</a:t>
            </a:r>
            <a:r>
              <a:rPr lang="en-US" sz="2000" dirty="0" smtClean="0">
                <a:solidFill>
                  <a:schemeClr val="bg1"/>
                </a:solidFill>
              </a:rPr>
              <a:t> ruled the regions of Egypt (Nomes). They were responsible for making local laws and keeping order in their region.</a:t>
            </a:r>
          </a:p>
          <a:p>
            <a:pPr algn="r"/>
            <a:endParaRPr lang="en-US" sz="2000" dirty="0" smtClean="0">
              <a:solidFill>
                <a:schemeClr val="bg1"/>
              </a:solidFill>
            </a:endParaRPr>
          </a:p>
          <a:p>
            <a:pPr algn="r"/>
            <a:r>
              <a:rPr lang="en-US" sz="2000" b="1" dirty="0" smtClean="0">
                <a:solidFill>
                  <a:schemeClr val="bg1"/>
                </a:solidFill>
              </a:rPr>
              <a:t>Priests</a:t>
            </a:r>
            <a:r>
              <a:rPr lang="en-US" sz="2000" dirty="0" smtClean="0">
                <a:solidFill>
                  <a:schemeClr val="bg1"/>
                </a:solidFill>
              </a:rPr>
              <a:t> were responsible for keeping the gods happy. They did not preach to people but spent their time performing rituals and ceremonies to the god of their temple.</a:t>
            </a:r>
          </a:p>
        </p:txBody>
      </p:sp>
      <p:pic>
        <p:nvPicPr>
          <p:cNvPr id="12290" name="Picture 2" descr="Image result for Pharaoh 1966"/>
          <p:cNvPicPr>
            <a:picLocks noChangeAspect="1" noChangeArrowheads="1"/>
          </p:cNvPicPr>
          <p:nvPr/>
        </p:nvPicPr>
        <p:blipFill>
          <a:blip r:embed="rId2" cstate="print"/>
          <a:srcRect l="3894" r="4590"/>
          <a:stretch>
            <a:fillRect/>
          </a:stretch>
        </p:blipFill>
        <p:spPr bwMode="auto">
          <a:xfrm>
            <a:off x="457199" y="1581150"/>
            <a:ext cx="4111362" cy="2362200"/>
          </a:xfrm>
          <a:prstGeom prst="rect">
            <a:avLst/>
          </a:prstGeom>
          <a:noFill/>
        </p:spPr>
      </p:pic>
    </p:spTree>
    <p:extLst>
      <p:ext uri="{BB962C8B-B14F-4D97-AF65-F5344CB8AC3E}">
        <p14:creationId xmlns:p14="http://schemas.microsoft.com/office/powerpoint/2010/main" xmlns="" val="2747006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1600" y="1276350"/>
            <a:ext cx="3581400" cy="3170099"/>
          </a:xfrm>
          <a:prstGeom prst="rect">
            <a:avLst/>
          </a:prstGeom>
        </p:spPr>
        <p:txBody>
          <a:bodyPr wrap="square">
            <a:spAutoFit/>
          </a:bodyPr>
          <a:lstStyle/>
          <a:p>
            <a:pPr algn="r"/>
            <a:r>
              <a:rPr lang="en-US" sz="2000" b="1" dirty="0" smtClean="0">
                <a:solidFill>
                  <a:schemeClr val="bg1"/>
                </a:solidFill>
              </a:rPr>
              <a:t>Scribes</a:t>
            </a:r>
            <a:r>
              <a:rPr lang="en-US" sz="2000" dirty="0" smtClean="0">
                <a:solidFill>
                  <a:schemeClr val="bg1"/>
                </a:solidFill>
              </a:rPr>
              <a:t> were the only people who could read and write and were responsible for keeping records. The ancient Egyptians recorded things such as how much food was produced at harvest time, how many soldiers were in the army, numbers of workers and the number of gifts given to the Gods.</a:t>
            </a:r>
          </a:p>
        </p:txBody>
      </p:sp>
      <p:pic>
        <p:nvPicPr>
          <p:cNvPr id="5122" name="Picture 2" descr="Image result for Scribes"/>
          <p:cNvPicPr>
            <a:picLocks noChangeAspect="1" noChangeArrowheads="1"/>
          </p:cNvPicPr>
          <p:nvPr/>
        </p:nvPicPr>
        <p:blipFill>
          <a:blip r:embed="rId2" cstate="print"/>
          <a:srcRect/>
          <a:stretch>
            <a:fillRect/>
          </a:stretch>
        </p:blipFill>
        <p:spPr bwMode="auto">
          <a:xfrm>
            <a:off x="457199" y="1428750"/>
            <a:ext cx="4383187" cy="2971800"/>
          </a:xfrm>
          <a:prstGeom prst="rect">
            <a:avLst/>
          </a:prstGeom>
          <a:noFill/>
        </p:spPr>
      </p:pic>
    </p:spTree>
    <p:extLst>
      <p:ext uri="{BB962C8B-B14F-4D97-AF65-F5344CB8AC3E}">
        <p14:creationId xmlns:p14="http://schemas.microsoft.com/office/powerpoint/2010/main" xmlns="" val="2747006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343150"/>
            <a:ext cx="4495800" cy="2246769"/>
          </a:xfrm>
          <a:prstGeom prst="rect">
            <a:avLst/>
          </a:prstGeom>
        </p:spPr>
        <p:txBody>
          <a:bodyPr wrap="square">
            <a:spAutoFit/>
          </a:bodyPr>
          <a:lstStyle/>
          <a:p>
            <a:pPr algn="ctr"/>
            <a:r>
              <a:rPr lang="en-US" sz="2000" b="1" dirty="0" smtClean="0">
                <a:solidFill>
                  <a:schemeClr val="bg1"/>
                </a:solidFill>
              </a:rPr>
              <a:t>Soldiers</a:t>
            </a:r>
            <a:r>
              <a:rPr lang="en-US" sz="2000" dirty="0" smtClean="0">
                <a:solidFill>
                  <a:schemeClr val="bg1"/>
                </a:solidFill>
              </a:rPr>
              <a:t> were responsible for the defense of the country. Many second sons, including those of the Pharaoh often chose to join the army. Soldiers were allowed to share riches captured from enemies and were also rewarded with land for their service to the country.</a:t>
            </a:r>
          </a:p>
        </p:txBody>
      </p:sp>
      <p:pic>
        <p:nvPicPr>
          <p:cNvPr id="4098" name="Picture 2" descr="Image result for exodus gods and kings"/>
          <p:cNvPicPr>
            <a:picLocks noChangeAspect="1" noChangeArrowheads="1"/>
          </p:cNvPicPr>
          <p:nvPr/>
        </p:nvPicPr>
        <p:blipFill>
          <a:blip r:embed="rId2" cstate="print"/>
          <a:srcRect l="3354" t="14925" r="12788" b="25373"/>
          <a:stretch>
            <a:fillRect/>
          </a:stretch>
        </p:blipFill>
        <p:spPr bwMode="auto">
          <a:xfrm>
            <a:off x="533400" y="438150"/>
            <a:ext cx="4381500" cy="1752600"/>
          </a:xfrm>
          <a:prstGeom prst="rect">
            <a:avLst/>
          </a:prstGeom>
          <a:noFill/>
        </p:spPr>
      </p:pic>
      <p:pic>
        <p:nvPicPr>
          <p:cNvPr id="4100" name="Picture 4" descr="Image result for egyptian soldiers"/>
          <p:cNvPicPr>
            <a:picLocks noChangeAspect="1" noChangeArrowheads="1"/>
          </p:cNvPicPr>
          <p:nvPr/>
        </p:nvPicPr>
        <p:blipFill>
          <a:blip r:embed="rId3" cstate="print"/>
          <a:srcRect l="24427" r="5344"/>
          <a:stretch>
            <a:fillRect/>
          </a:stretch>
        </p:blipFill>
        <p:spPr bwMode="auto">
          <a:xfrm>
            <a:off x="6324600" y="895350"/>
            <a:ext cx="2286000" cy="3727174"/>
          </a:xfrm>
          <a:prstGeom prst="rect">
            <a:avLst/>
          </a:prstGeom>
          <a:noFill/>
        </p:spPr>
      </p:pic>
    </p:spTree>
    <p:extLst>
      <p:ext uri="{BB962C8B-B14F-4D97-AF65-F5344CB8AC3E}">
        <p14:creationId xmlns:p14="http://schemas.microsoft.com/office/powerpoint/2010/main" xmlns="" val="2747006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8200" y="895350"/>
            <a:ext cx="4114800" cy="3785652"/>
          </a:xfrm>
          <a:prstGeom prst="rect">
            <a:avLst/>
          </a:prstGeom>
        </p:spPr>
        <p:txBody>
          <a:bodyPr wrap="square">
            <a:spAutoFit/>
          </a:bodyPr>
          <a:lstStyle/>
          <a:p>
            <a:pPr algn="r"/>
            <a:r>
              <a:rPr lang="en-US" sz="2000" b="1" dirty="0" smtClean="0">
                <a:solidFill>
                  <a:schemeClr val="bg1"/>
                </a:solidFill>
              </a:rPr>
              <a:t>Craftsmen</a:t>
            </a:r>
            <a:r>
              <a:rPr lang="en-US" sz="2000" dirty="0" smtClean="0">
                <a:solidFill>
                  <a:schemeClr val="bg1"/>
                </a:solidFill>
              </a:rPr>
              <a:t> were skilled workers such as – pottery makers, leatherworkers, sculptors, painters, weavers, jewellery makers, shoe makers, tailors. Groups of craftsmen often worked together in workshops.</a:t>
            </a:r>
          </a:p>
          <a:p>
            <a:pPr algn="r"/>
            <a:endParaRPr lang="en-US" sz="2000" dirty="0" smtClean="0">
              <a:solidFill>
                <a:schemeClr val="bg1"/>
              </a:solidFill>
            </a:endParaRPr>
          </a:p>
          <a:p>
            <a:pPr algn="r"/>
            <a:r>
              <a:rPr lang="en-US" sz="2000" dirty="0" smtClean="0">
                <a:solidFill>
                  <a:schemeClr val="bg1"/>
                </a:solidFill>
              </a:rPr>
              <a:t>Naturally, there were people needed to buy goods from artisans and traders. These were the </a:t>
            </a:r>
            <a:r>
              <a:rPr lang="en-US" sz="2000" b="1" dirty="0" smtClean="0">
                <a:solidFill>
                  <a:schemeClr val="bg1"/>
                </a:solidFill>
              </a:rPr>
              <a:t>merchants</a:t>
            </a:r>
            <a:r>
              <a:rPr lang="en-US" sz="2000" dirty="0" smtClean="0">
                <a:solidFill>
                  <a:schemeClr val="bg1"/>
                </a:solidFill>
              </a:rPr>
              <a:t> and </a:t>
            </a:r>
            <a:r>
              <a:rPr lang="en-US" sz="2000" b="1" dirty="0" smtClean="0">
                <a:solidFill>
                  <a:schemeClr val="bg1"/>
                </a:solidFill>
              </a:rPr>
              <a:t>storekeepers</a:t>
            </a:r>
            <a:r>
              <a:rPr lang="en-US" sz="2000" dirty="0" smtClean="0">
                <a:solidFill>
                  <a:schemeClr val="bg1"/>
                </a:solidFill>
              </a:rPr>
              <a:t> who sold these goods to the public.</a:t>
            </a:r>
          </a:p>
        </p:txBody>
      </p:sp>
      <p:pic>
        <p:nvPicPr>
          <p:cNvPr id="3074" name="Picture 2" descr="Related image"/>
          <p:cNvPicPr>
            <a:picLocks noChangeAspect="1" noChangeArrowheads="1"/>
          </p:cNvPicPr>
          <p:nvPr/>
        </p:nvPicPr>
        <p:blipFill>
          <a:blip r:embed="rId2" cstate="print"/>
          <a:srcRect l="2000" t="2667" r="4000" b="1333"/>
          <a:stretch>
            <a:fillRect/>
          </a:stretch>
        </p:blipFill>
        <p:spPr bwMode="auto">
          <a:xfrm>
            <a:off x="533400" y="1352550"/>
            <a:ext cx="3886200" cy="2918298"/>
          </a:xfrm>
          <a:prstGeom prst="rect">
            <a:avLst/>
          </a:prstGeom>
          <a:noFill/>
        </p:spPr>
      </p:pic>
    </p:spTree>
    <p:extLst>
      <p:ext uri="{BB962C8B-B14F-4D97-AF65-F5344CB8AC3E}">
        <p14:creationId xmlns:p14="http://schemas.microsoft.com/office/powerpoint/2010/main" xmlns="" val="2747006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800" y="1504950"/>
            <a:ext cx="3886200" cy="1938992"/>
          </a:xfrm>
          <a:prstGeom prst="rect">
            <a:avLst/>
          </a:prstGeom>
        </p:spPr>
        <p:txBody>
          <a:bodyPr wrap="square">
            <a:spAutoFit/>
          </a:bodyPr>
          <a:lstStyle/>
          <a:p>
            <a:pPr algn="r"/>
            <a:r>
              <a:rPr lang="en-US" sz="2000" b="1" dirty="0" smtClean="0">
                <a:solidFill>
                  <a:schemeClr val="bg1"/>
                </a:solidFill>
              </a:rPr>
              <a:t>Farmers</a:t>
            </a:r>
            <a:r>
              <a:rPr lang="en-US" sz="2000" dirty="0" smtClean="0">
                <a:solidFill>
                  <a:schemeClr val="bg1"/>
                </a:solidFill>
              </a:rPr>
              <a:t> worked the land of the Pharaoh and nobles and were given housing, food and clothes in return.</a:t>
            </a:r>
          </a:p>
          <a:p>
            <a:pPr algn="r"/>
            <a:r>
              <a:rPr lang="en-US" sz="2000" dirty="0" smtClean="0">
                <a:solidFill>
                  <a:schemeClr val="bg1"/>
                </a:solidFill>
              </a:rPr>
              <a:t>Some farmers rented land from nobles and had to pay a percentage of their crop as their rent.</a:t>
            </a:r>
          </a:p>
        </p:txBody>
      </p:sp>
      <p:pic>
        <p:nvPicPr>
          <p:cNvPr id="2050" name="Picture 2" descr="Related image"/>
          <p:cNvPicPr>
            <a:picLocks noChangeAspect="1" noChangeArrowheads="1"/>
          </p:cNvPicPr>
          <p:nvPr/>
        </p:nvPicPr>
        <p:blipFill>
          <a:blip r:embed="rId2" cstate="print"/>
          <a:srcRect l="17952"/>
          <a:stretch>
            <a:fillRect/>
          </a:stretch>
        </p:blipFill>
        <p:spPr bwMode="auto">
          <a:xfrm>
            <a:off x="457200" y="1180513"/>
            <a:ext cx="4191000" cy="2873246"/>
          </a:xfrm>
          <a:prstGeom prst="rect">
            <a:avLst/>
          </a:prstGeom>
          <a:noFill/>
        </p:spPr>
      </p:pic>
    </p:spTree>
    <p:extLst>
      <p:ext uri="{BB962C8B-B14F-4D97-AF65-F5344CB8AC3E}">
        <p14:creationId xmlns:p14="http://schemas.microsoft.com/office/powerpoint/2010/main" xmlns="" val="2747006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562350"/>
            <a:ext cx="8229600" cy="1015663"/>
          </a:xfrm>
          <a:prstGeom prst="rect">
            <a:avLst/>
          </a:prstGeom>
        </p:spPr>
        <p:txBody>
          <a:bodyPr wrap="square">
            <a:spAutoFit/>
          </a:bodyPr>
          <a:lstStyle/>
          <a:p>
            <a:pPr algn="ctr"/>
            <a:r>
              <a:rPr lang="en-US" sz="2000" dirty="0" smtClean="0">
                <a:solidFill>
                  <a:schemeClr val="bg1"/>
                </a:solidFill>
              </a:rPr>
              <a:t>There were no slave markets or auctions in Ancient Egypt. Slaves were usually prisoners captured in war. </a:t>
            </a:r>
            <a:r>
              <a:rPr lang="en-US" sz="2000" b="1" dirty="0" smtClean="0">
                <a:solidFill>
                  <a:schemeClr val="bg1"/>
                </a:solidFill>
              </a:rPr>
              <a:t>Slaves</a:t>
            </a:r>
            <a:r>
              <a:rPr lang="en-US" sz="2000" dirty="0" smtClean="0">
                <a:solidFill>
                  <a:schemeClr val="bg1"/>
                </a:solidFill>
              </a:rPr>
              <a:t> could be found in the households of the Pharaoh and nobles, working in mines and quarries and also in temples.</a:t>
            </a:r>
          </a:p>
        </p:txBody>
      </p:sp>
      <p:pic>
        <p:nvPicPr>
          <p:cNvPr id="1026" name="Picture 2" descr="Image result for exodus gods and kings"/>
          <p:cNvPicPr>
            <a:picLocks noChangeAspect="1" noChangeArrowheads="1"/>
          </p:cNvPicPr>
          <p:nvPr/>
        </p:nvPicPr>
        <p:blipFill>
          <a:blip r:embed="rId2" cstate="print"/>
          <a:srcRect t="4605" b="5921"/>
          <a:stretch>
            <a:fillRect/>
          </a:stretch>
        </p:blipFill>
        <p:spPr bwMode="auto">
          <a:xfrm>
            <a:off x="0" y="0"/>
            <a:ext cx="9152408" cy="3409950"/>
          </a:xfrm>
          <a:prstGeom prst="rect">
            <a:avLst/>
          </a:prstGeom>
          <a:noFill/>
        </p:spPr>
      </p:pic>
    </p:spTree>
    <p:extLst>
      <p:ext uri="{BB962C8B-B14F-4D97-AF65-F5344CB8AC3E}">
        <p14:creationId xmlns:p14="http://schemas.microsoft.com/office/powerpoint/2010/main" xmlns="" val="2747006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0400" y="1657350"/>
            <a:ext cx="5486400" cy="2246769"/>
          </a:xfrm>
          <a:prstGeom prst="rect">
            <a:avLst/>
          </a:prstGeom>
        </p:spPr>
        <p:txBody>
          <a:bodyPr wrap="square">
            <a:spAutoFit/>
          </a:bodyPr>
          <a:lstStyle/>
          <a:p>
            <a:pPr algn="r"/>
            <a:r>
              <a:rPr lang="en-US" sz="2000" dirty="0" smtClean="0">
                <a:solidFill>
                  <a:schemeClr val="bg1"/>
                </a:solidFill>
              </a:rPr>
              <a:t>It’s interesting to note that Egyptian women enjoyed some </a:t>
            </a:r>
            <a:r>
              <a:rPr lang="en-US" sz="2000" b="1" dirty="0" smtClean="0">
                <a:solidFill>
                  <a:schemeClr val="bg1"/>
                </a:solidFill>
              </a:rPr>
              <a:t>legal rights </a:t>
            </a:r>
            <a:r>
              <a:rPr lang="en-US" sz="2000" dirty="0" smtClean="0">
                <a:solidFill>
                  <a:schemeClr val="bg1"/>
                </a:solidFill>
              </a:rPr>
              <a:t>that quite unusual when compared to others in antiquity. They could:</a:t>
            </a:r>
          </a:p>
          <a:p>
            <a:pPr algn="r">
              <a:buFont typeface="Wingdings" pitchFamily="2" charset="2"/>
              <a:buChar char="Ø"/>
            </a:pPr>
            <a:r>
              <a:rPr lang="en-US" sz="2000" dirty="0" smtClean="0">
                <a:solidFill>
                  <a:schemeClr val="bg1"/>
                </a:solidFill>
              </a:rPr>
              <a:t>Own property</a:t>
            </a:r>
          </a:p>
          <a:p>
            <a:pPr algn="r">
              <a:buFont typeface="Wingdings" pitchFamily="2" charset="2"/>
              <a:buChar char="Ø"/>
            </a:pPr>
            <a:r>
              <a:rPr lang="en-US" sz="2000" dirty="0" smtClean="0">
                <a:solidFill>
                  <a:schemeClr val="bg1"/>
                </a:solidFill>
              </a:rPr>
              <a:t>Make contracts</a:t>
            </a:r>
          </a:p>
          <a:p>
            <a:pPr algn="r">
              <a:buFont typeface="Wingdings" pitchFamily="2" charset="2"/>
              <a:buChar char="Ø"/>
            </a:pPr>
            <a:r>
              <a:rPr lang="en-US" sz="2000" dirty="0" smtClean="0">
                <a:solidFill>
                  <a:schemeClr val="bg1"/>
                </a:solidFill>
              </a:rPr>
              <a:t>Divorce their husbands</a:t>
            </a:r>
          </a:p>
          <a:p>
            <a:pPr algn="r">
              <a:buFont typeface="Wingdings" pitchFamily="2" charset="2"/>
              <a:buChar char="Ø"/>
            </a:pPr>
            <a:r>
              <a:rPr lang="en-US" sz="2000" dirty="0" smtClean="0">
                <a:solidFill>
                  <a:schemeClr val="bg1"/>
                </a:solidFill>
              </a:rPr>
              <a:t>Keep their property after a divorce </a:t>
            </a:r>
            <a:endParaRPr lang="en-US" sz="2000" dirty="0">
              <a:solidFill>
                <a:schemeClr val="bg1"/>
              </a:solidFill>
            </a:endParaRPr>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Family Life in Egypt</a:t>
            </a:r>
          </a:p>
        </p:txBody>
      </p:sp>
      <p:pic>
        <p:nvPicPr>
          <p:cNvPr id="4098" name="Picture 2" descr="Related image"/>
          <p:cNvPicPr>
            <a:picLocks noChangeAspect="1" noChangeArrowheads="1"/>
          </p:cNvPicPr>
          <p:nvPr/>
        </p:nvPicPr>
        <p:blipFill>
          <a:blip r:embed="rId2" cstate="print"/>
          <a:srcRect t="4545"/>
          <a:stretch>
            <a:fillRect/>
          </a:stretch>
        </p:blipFill>
        <p:spPr bwMode="auto">
          <a:xfrm>
            <a:off x="457200" y="1433738"/>
            <a:ext cx="2667000" cy="2742528"/>
          </a:xfrm>
          <a:prstGeom prst="rect">
            <a:avLst/>
          </a:prstGeom>
          <a:noFill/>
        </p:spPr>
      </p:pic>
    </p:spTree>
    <p:extLst>
      <p:ext uri="{BB962C8B-B14F-4D97-AF65-F5344CB8AC3E}">
        <p14:creationId xmlns:p14="http://schemas.microsoft.com/office/powerpoint/2010/main" xmlns="" val="2511788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Ramses the Great</a:t>
            </a:r>
          </a:p>
        </p:txBody>
      </p:sp>
      <p:sp>
        <p:nvSpPr>
          <p:cNvPr id="3" name="Rectangle 2"/>
          <p:cNvSpPr/>
          <p:nvPr/>
        </p:nvSpPr>
        <p:spPr>
          <a:xfrm>
            <a:off x="457200" y="1200150"/>
            <a:ext cx="8229600" cy="1323439"/>
          </a:xfrm>
          <a:prstGeom prst="rect">
            <a:avLst/>
          </a:prstGeom>
        </p:spPr>
        <p:txBody>
          <a:bodyPr wrap="square">
            <a:spAutoFit/>
          </a:bodyPr>
          <a:lstStyle/>
          <a:p>
            <a:pPr algn="ctr"/>
            <a:r>
              <a:rPr lang="en-US" sz="2000" dirty="0" smtClean="0">
                <a:solidFill>
                  <a:schemeClr val="bg1"/>
                </a:solidFill>
              </a:rPr>
              <a:t>Perhaps the greatest of all the Egyptian pharaohs. During his reign, </a:t>
            </a:r>
            <a:r>
              <a:rPr lang="en-US" sz="2000" b="1" dirty="0" smtClean="0">
                <a:solidFill>
                  <a:schemeClr val="bg1"/>
                </a:solidFill>
              </a:rPr>
              <a:t>Ramses II </a:t>
            </a:r>
            <a:r>
              <a:rPr lang="en-US" sz="2000" dirty="0" smtClean="0">
                <a:solidFill>
                  <a:schemeClr val="bg1"/>
                </a:solidFill>
              </a:rPr>
              <a:t>led the Egyptian army against several enemies including the Hittites, Syrians, Libyans, and Nubians. He expanded the Egyptian empire and secured its borders against attackers. </a:t>
            </a:r>
            <a:endParaRPr lang="en-US" sz="2000" dirty="0">
              <a:solidFill>
                <a:schemeClr val="bg1"/>
              </a:solidFill>
            </a:endParaRPr>
          </a:p>
        </p:txBody>
      </p:sp>
      <p:pic>
        <p:nvPicPr>
          <p:cNvPr id="10242" name="Picture 2" descr="Image result for ramses the great yul brynner">
            <a:hlinkClick r:id="rId2"/>
          </p:cNvPr>
          <p:cNvPicPr>
            <a:picLocks noChangeAspect="1" noChangeArrowheads="1"/>
          </p:cNvPicPr>
          <p:nvPr/>
        </p:nvPicPr>
        <p:blipFill>
          <a:blip r:embed="rId3" cstate="print">
            <a:lum contrast="10000"/>
          </a:blip>
          <a:srcRect t="15481" b="33825"/>
          <a:stretch>
            <a:fillRect/>
          </a:stretch>
        </p:blipFill>
        <p:spPr bwMode="auto">
          <a:xfrm>
            <a:off x="0" y="2647950"/>
            <a:ext cx="9177185" cy="2495550"/>
          </a:xfrm>
          <a:prstGeom prst="rect">
            <a:avLst/>
          </a:prstGeom>
          <a:noFill/>
        </p:spPr>
      </p:pic>
      <p:sp>
        <p:nvSpPr>
          <p:cNvPr id="6" name="Title 3"/>
          <p:cNvSpPr txBox="1">
            <a:spLocks/>
          </p:cNvSpPr>
          <p:nvPr/>
        </p:nvSpPr>
        <p:spPr>
          <a:xfrm rot="20490518">
            <a:off x="8038792" y="2853313"/>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xmlns="" val="26411858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448965" y="1733550"/>
            <a:ext cx="8229600" cy="2667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You are a servant to Hatshepsut, ruler of Egypt. You admire her, but some people think women should not rule. She calls herself a king and dresses as a pharaoh – even wearing a fake beard. That was your idea! </a:t>
            </a:r>
            <a:r>
              <a:rPr lang="en-US" sz="2000" dirty="0">
                <a:solidFill>
                  <a:schemeClr val="bg1"/>
                </a:solidFill>
              </a:rPr>
              <a:t>What </a:t>
            </a:r>
            <a:r>
              <a:rPr lang="en-US" sz="2000" dirty="0" smtClean="0">
                <a:solidFill>
                  <a:schemeClr val="bg1"/>
                </a:solidFill>
              </a:rPr>
              <a:t>could Hatshepsut do to show her authority?</a:t>
            </a:r>
          </a:p>
          <a:p>
            <a:pPr marL="0" indent="0" algn="ctr">
              <a:buNone/>
            </a:pPr>
            <a:r>
              <a:rPr lang="en-US" sz="2000" dirty="0" smtClean="0">
                <a:solidFill>
                  <a:schemeClr val="bg1"/>
                </a:solidFill>
              </a:rPr>
              <a:t>Take a minute to write your answer down.</a:t>
            </a:r>
          </a:p>
          <a:p>
            <a:pPr>
              <a:buFont typeface="Arial" pitchFamily="34" charset="0"/>
              <a:buNone/>
            </a:pPr>
            <a:endParaRPr lang="en-US" sz="2000" dirty="0" smtClean="0"/>
          </a:p>
        </p:txBody>
      </p:sp>
      <p:pic>
        <p:nvPicPr>
          <p:cNvPr id="5"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0690" b="69097"/>
          <a:stretch/>
        </p:blipFill>
        <p:spPr bwMode="auto">
          <a:xfrm>
            <a:off x="4495800" y="4686299"/>
            <a:ext cx="4648200" cy="45720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89787"/>
          <a:stretch/>
        </p:blipFill>
        <p:spPr bwMode="auto">
          <a:xfrm>
            <a:off x="-24512" y="4705350"/>
            <a:ext cx="4520312" cy="457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1938992"/>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solidFill>
                  <a:schemeClr val="bg1"/>
                </a:solidFill>
              </a:rPr>
              <a:t>Pharaohs faced many challenges to their rule.</a:t>
            </a:r>
          </a:p>
          <a:p>
            <a:pPr marL="457200" lvl="0" indent="-457200">
              <a:lnSpc>
                <a:spcPct val="150000"/>
              </a:lnSpc>
              <a:buFont typeface="+mj-lt"/>
              <a:buAutoNum type="arabicPeriod"/>
              <a:defRPr/>
            </a:pPr>
            <a:r>
              <a:rPr lang="en-US" sz="2000" kern="0" dirty="0" smtClean="0">
                <a:solidFill>
                  <a:schemeClr val="bg1"/>
                </a:solidFill>
              </a:rPr>
              <a:t>After defeating the Hyksos, the Kingdom expanded in territory and wealth.</a:t>
            </a:r>
          </a:p>
          <a:p>
            <a:pPr marL="457200" lvl="0" indent="-457200">
              <a:lnSpc>
                <a:spcPct val="150000"/>
              </a:lnSpc>
              <a:buFont typeface="+mj-lt"/>
              <a:buAutoNum type="arabicPeriod"/>
              <a:defRPr/>
            </a:pPr>
            <a:r>
              <a:rPr lang="en-US" sz="2000" dirty="0" smtClean="0">
                <a:solidFill>
                  <a:schemeClr val="bg1"/>
                </a:solidFill>
              </a:rPr>
              <a:t>People in Egypt worked at many different jobs.</a:t>
            </a:r>
            <a:endParaRPr kumimoji="0" lang="en-US" sz="200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xmlns="" val="22918908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457200" y="1343025"/>
            <a:ext cx="5181600" cy="2438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bg1"/>
                </a:solidFill>
              </a:rPr>
              <a:t>Egyptians had a rich and varied history, but most people today remember them for their cultural achievements, such as their unique writing system. Additionally, Egyptian art, including tomb paintings are admired by millions of people from around the world. Read about them in pages 102 – 106 </a:t>
            </a:r>
            <a:r>
              <a:rPr lang="en-US" sz="2000" kern="0" dirty="0" smtClean="0">
                <a:solidFill>
                  <a:schemeClr val="bg1"/>
                </a:solidFill>
              </a:rPr>
              <a:t>and </a:t>
            </a:r>
            <a:r>
              <a:rPr lang="en-US" sz="2000" kern="0" dirty="0">
                <a:solidFill>
                  <a:schemeClr val="bg1"/>
                </a:solidFill>
              </a:rPr>
              <a:t>complete the </a:t>
            </a:r>
            <a:r>
              <a:rPr lang="en-US" sz="2000" i="1" kern="0" dirty="0">
                <a:solidFill>
                  <a:schemeClr val="bg1"/>
                </a:solidFill>
                <a:effectLst>
                  <a:glow rad="139700">
                    <a:schemeClr val="accent6">
                      <a:satMod val="175000"/>
                      <a:alpha val="40000"/>
                    </a:schemeClr>
                  </a:glow>
                </a:effectLst>
              </a:rPr>
              <a:t>section </a:t>
            </a:r>
            <a:r>
              <a:rPr lang="en-US" sz="2000" i="1" kern="0" dirty="0" smtClean="0">
                <a:solidFill>
                  <a:schemeClr val="bg1"/>
                </a:solidFill>
                <a:effectLst>
                  <a:glow rad="139700">
                    <a:schemeClr val="accent6">
                      <a:satMod val="175000"/>
                      <a:alpha val="40000"/>
                    </a:schemeClr>
                  </a:glow>
                </a:effectLst>
              </a:rPr>
              <a:t>4 </a:t>
            </a:r>
            <a:r>
              <a:rPr lang="en-US" sz="2000" i="1" kern="0" dirty="0">
                <a:solidFill>
                  <a:schemeClr val="bg1"/>
                </a:solidFill>
                <a:effectLst>
                  <a:glow rad="139700">
                    <a:schemeClr val="accent6">
                      <a:satMod val="175000"/>
                      <a:alpha val="40000"/>
                    </a:schemeClr>
                  </a:glow>
                </a:effectLst>
              </a:rPr>
              <a:t>assessment</a:t>
            </a:r>
            <a:r>
              <a:rPr lang="en-US" sz="2000" kern="0" dirty="0">
                <a:solidFill>
                  <a:schemeClr val="bg1"/>
                </a:solidFill>
              </a:rPr>
              <a:t>. Show me the completed work when complete</a:t>
            </a:r>
            <a:r>
              <a:rPr lang="en-US" sz="2000" kern="0" dirty="0" smtClean="0">
                <a:solidFill>
                  <a:schemeClr val="bg1"/>
                </a:solidFill>
              </a:rPr>
              <a:t>.</a:t>
            </a:r>
            <a:endParaRPr lang="en-US" sz="2000" dirty="0">
              <a:solidFill>
                <a:schemeClr val="bg1"/>
              </a:solidFill>
            </a:endParaRPr>
          </a:p>
        </p:txBody>
      </p:sp>
      <p:pic>
        <p:nvPicPr>
          <p:cNvPr id="4" name="Picture 2" descr="Image result for pharaoh vecto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9271" r="27392" b="1987"/>
          <a:stretch/>
        </p:blipFill>
        <p:spPr bwMode="auto">
          <a:xfrm>
            <a:off x="6138934" y="-19050"/>
            <a:ext cx="3005066" cy="51625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u="sng" dirty="0" smtClean="0">
                <a:solidFill>
                  <a:schemeClr val="bg1"/>
                </a:solidFill>
                <a:effectLst>
                  <a:glow rad="101600">
                    <a:schemeClr val="accent6">
                      <a:satMod val="175000"/>
                      <a:alpha val="40000"/>
                    </a:schemeClr>
                  </a:glow>
                </a:effectLst>
                <a:latin typeface="BIRTH OF A HERO" panose="02000000000000000000" pitchFamily="2" charset="0"/>
              </a:rPr>
              <a:t>Part II: Achievements</a:t>
            </a:r>
          </a:p>
        </p:txBody>
      </p:sp>
    </p:spTree>
    <p:extLst>
      <p:ext uri="{BB962C8B-B14F-4D97-AF65-F5344CB8AC3E}">
        <p14:creationId xmlns:p14="http://schemas.microsoft.com/office/powerpoint/2010/main" xmlns="" val="25312560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Egyptian Writing</a:t>
            </a:r>
          </a:p>
        </p:txBody>
      </p:sp>
      <p:sp>
        <p:nvSpPr>
          <p:cNvPr id="4" name="Rectangle 3"/>
          <p:cNvSpPr/>
          <p:nvPr/>
        </p:nvSpPr>
        <p:spPr>
          <a:xfrm>
            <a:off x="457200" y="1733550"/>
            <a:ext cx="4800600" cy="2308324"/>
          </a:xfrm>
          <a:prstGeom prst="rect">
            <a:avLst/>
          </a:prstGeom>
        </p:spPr>
        <p:txBody>
          <a:bodyPr wrap="square">
            <a:spAutoFit/>
          </a:bodyPr>
          <a:lstStyle/>
          <a:p>
            <a:r>
              <a:rPr lang="en-US" dirty="0" smtClean="0">
                <a:solidFill>
                  <a:schemeClr val="bg1"/>
                </a:solidFill>
              </a:rPr>
              <a:t>The </a:t>
            </a:r>
            <a:r>
              <a:rPr lang="en-US" dirty="0">
                <a:solidFill>
                  <a:schemeClr val="bg1"/>
                </a:solidFill>
              </a:rPr>
              <a:t>ancient Egyptians believed that writing was invented by the god Thoth and called their hieroglyphic script "</a:t>
            </a:r>
            <a:r>
              <a:rPr lang="en-US" dirty="0" err="1">
                <a:solidFill>
                  <a:schemeClr val="bg1"/>
                </a:solidFill>
              </a:rPr>
              <a:t>mdju</a:t>
            </a:r>
            <a:r>
              <a:rPr lang="en-US" dirty="0">
                <a:solidFill>
                  <a:schemeClr val="bg1"/>
                </a:solidFill>
              </a:rPr>
              <a:t> </a:t>
            </a:r>
            <a:r>
              <a:rPr lang="en-US" dirty="0" err="1">
                <a:solidFill>
                  <a:schemeClr val="bg1"/>
                </a:solidFill>
              </a:rPr>
              <a:t>netjer</a:t>
            </a:r>
            <a:r>
              <a:rPr lang="en-US" dirty="0">
                <a:solidFill>
                  <a:schemeClr val="bg1"/>
                </a:solidFill>
              </a:rPr>
              <a:t>" ("words of the gods</a:t>
            </a:r>
            <a:r>
              <a:rPr lang="en-US" dirty="0" smtClean="0">
                <a:solidFill>
                  <a:schemeClr val="bg1"/>
                </a:solidFill>
              </a:rPr>
              <a:t>"). </a:t>
            </a:r>
            <a:r>
              <a:rPr lang="en-US" b="1" dirty="0" smtClean="0">
                <a:solidFill>
                  <a:schemeClr val="bg1"/>
                </a:solidFill>
                <a:effectLst>
                  <a:glow rad="101600">
                    <a:schemeClr val="accent6">
                      <a:satMod val="175000"/>
                      <a:alpha val="40000"/>
                    </a:schemeClr>
                  </a:glow>
                </a:effectLst>
              </a:rPr>
              <a:t>Hieroglyphics</a:t>
            </a:r>
            <a:r>
              <a:rPr lang="en-US" dirty="0" smtClean="0">
                <a:solidFill>
                  <a:schemeClr val="bg1"/>
                </a:solidFill>
                <a:effectLst>
                  <a:glow rad="101600">
                    <a:schemeClr val="accent6">
                      <a:satMod val="175000"/>
                      <a:alpha val="40000"/>
                    </a:schemeClr>
                  </a:glow>
                </a:effectLst>
              </a:rPr>
              <a:t> were a writing system, that was one of the first in the world</a:t>
            </a:r>
            <a:r>
              <a:rPr lang="en-US" dirty="0" smtClean="0">
                <a:solidFill>
                  <a:schemeClr val="bg1"/>
                </a:solidFill>
              </a:rPr>
              <a:t>. The last known use of hieroglyphics was in 394 AD. </a:t>
            </a:r>
          </a:p>
          <a:p>
            <a:r>
              <a:rPr lang="en-US" dirty="0" smtClean="0">
                <a:solidFill>
                  <a:schemeClr val="bg1"/>
                </a:solidFill>
              </a:rPr>
              <a:t>Hieroglyphic writing began to be replaced by </a:t>
            </a:r>
            <a:r>
              <a:rPr lang="en-US" b="1" dirty="0" smtClean="0">
                <a:solidFill>
                  <a:schemeClr val="bg1"/>
                </a:solidFill>
              </a:rPr>
              <a:t>Coptic</a:t>
            </a:r>
            <a:r>
              <a:rPr lang="en-US" dirty="0" smtClean="0">
                <a:solidFill>
                  <a:schemeClr val="bg1"/>
                </a:solidFill>
              </a:rPr>
              <a:t>, a form of Greek writing.</a:t>
            </a:r>
            <a:endParaRPr lang="en-US" dirty="0">
              <a:solidFill>
                <a:schemeClr val="bg1"/>
              </a:solidFill>
            </a:endParaRPr>
          </a:p>
        </p:txBody>
      </p:sp>
      <p:pic>
        <p:nvPicPr>
          <p:cNvPr id="1026" name="Picture 2" descr="Image result for egyptian writing syste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2600" y="1809749"/>
            <a:ext cx="3168110" cy="21081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74076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52550"/>
            <a:ext cx="3962400" cy="2862322"/>
          </a:xfrm>
          <a:prstGeom prst="rect">
            <a:avLst/>
          </a:prstGeom>
        </p:spPr>
        <p:txBody>
          <a:bodyPr wrap="square">
            <a:spAutoFit/>
          </a:bodyPr>
          <a:lstStyle/>
          <a:p>
            <a:r>
              <a:rPr lang="en-US" sz="2000" dirty="0" smtClean="0">
                <a:solidFill>
                  <a:schemeClr val="bg1"/>
                </a:solidFill>
              </a:rPr>
              <a:t>The earliest known examples of Egyptian writing are from 3300 BC. These were carved. Later, </a:t>
            </a:r>
            <a:r>
              <a:rPr lang="en-US" sz="2000" b="1" dirty="0" smtClean="0">
                <a:solidFill>
                  <a:schemeClr val="bg1"/>
                </a:solidFill>
                <a:effectLst>
                  <a:glow rad="101600">
                    <a:schemeClr val="accent6">
                      <a:satMod val="175000"/>
                      <a:alpha val="40000"/>
                    </a:schemeClr>
                  </a:glow>
                </a:effectLst>
              </a:rPr>
              <a:t>papyrus</a:t>
            </a:r>
            <a:r>
              <a:rPr lang="en-US" sz="2000" dirty="0" smtClean="0">
                <a:solidFill>
                  <a:schemeClr val="bg1"/>
                </a:solidFill>
                <a:effectLst>
                  <a:glow rad="101600">
                    <a:schemeClr val="accent6">
                      <a:satMod val="175000"/>
                      <a:alpha val="40000"/>
                    </a:schemeClr>
                  </a:glow>
                </a:effectLst>
              </a:rPr>
              <a:t>, a long-lasting material made from reeds</a:t>
            </a:r>
            <a:r>
              <a:rPr lang="en-US" sz="2000" dirty="0" smtClean="0">
                <a:solidFill>
                  <a:schemeClr val="bg1"/>
                </a:solidFill>
              </a:rPr>
              <a:t>, was </a:t>
            </a:r>
            <a:r>
              <a:rPr lang="en-US" sz="2000" dirty="0">
                <a:solidFill>
                  <a:schemeClr val="bg1"/>
                </a:solidFill>
              </a:rPr>
              <a:t>invented. </a:t>
            </a:r>
            <a:r>
              <a:rPr lang="en-US" sz="2000" dirty="0" smtClean="0">
                <a:solidFill>
                  <a:schemeClr val="bg1"/>
                </a:solidFill>
              </a:rPr>
              <a:t>Scribes recorded in writing the everyday life and extraordinary happenings in ancient Egypt. Egyptians </a:t>
            </a:r>
            <a:r>
              <a:rPr lang="en-US" sz="2000" dirty="0">
                <a:solidFill>
                  <a:schemeClr val="bg1"/>
                </a:solidFill>
              </a:rPr>
              <a:t>kept most of their records on papyrus.</a:t>
            </a:r>
          </a:p>
        </p:txBody>
      </p:sp>
      <p:pic>
        <p:nvPicPr>
          <p:cNvPr id="7172" name="Picture 4" descr="Image result for papyrus">
            <a:hlinkClick r:id="rId2"/>
          </p:cNvPr>
          <p:cNvPicPr>
            <a:picLocks noChangeAspect="1" noChangeArrowheads="1"/>
          </p:cNvPicPr>
          <p:nvPr/>
        </p:nvPicPr>
        <p:blipFill>
          <a:blip r:embed="rId3" cstate="print"/>
          <a:srcRect/>
          <a:stretch>
            <a:fillRect/>
          </a:stretch>
        </p:blipFill>
        <p:spPr bwMode="auto">
          <a:xfrm>
            <a:off x="4572000" y="1047750"/>
            <a:ext cx="4152900" cy="3444270"/>
          </a:xfrm>
          <a:prstGeom prst="rect">
            <a:avLst/>
          </a:prstGeom>
          <a:noFill/>
        </p:spPr>
      </p:pic>
      <p:sp>
        <p:nvSpPr>
          <p:cNvPr id="5" name="Title 3"/>
          <p:cNvSpPr txBox="1">
            <a:spLocks/>
          </p:cNvSpPr>
          <p:nvPr/>
        </p:nvSpPr>
        <p:spPr>
          <a:xfrm rot="20490518">
            <a:off x="7733994" y="1176912"/>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2">
                      <a:satMod val="175000"/>
                      <a:alpha val="40000"/>
                    </a:schemeClr>
                  </a:glow>
                </a:effectLst>
                <a:latin typeface="BIRTH OF A HERO" panose="02000000000000000000" pitchFamily="2" charset="0"/>
              </a:rPr>
              <a:t>Click Here</a:t>
            </a:r>
            <a:r>
              <a:rPr lang="en-US" sz="1400" b="1" dirty="0" smtClean="0">
                <a:effectLst>
                  <a:glow rad="139700">
                    <a:schemeClr val="accent2">
                      <a:satMod val="175000"/>
                      <a:alpha val="40000"/>
                    </a:schemeClr>
                  </a:glow>
                </a:effectLst>
                <a:latin typeface="BIRTH OF A HERO" panose="02000000000000000000" pitchFamily="2" charset="0"/>
              </a:rPr>
              <a:t>!</a:t>
            </a:r>
          </a:p>
        </p:txBody>
      </p:sp>
    </p:spTree>
    <p:extLst>
      <p:ext uri="{BB962C8B-B14F-4D97-AF65-F5344CB8AC3E}">
        <p14:creationId xmlns:p14="http://schemas.microsoft.com/office/powerpoint/2010/main" xmlns="" val="28444054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Rosetta Stone</a:t>
            </a:r>
          </a:p>
        </p:txBody>
      </p:sp>
      <p:pic>
        <p:nvPicPr>
          <p:cNvPr id="6146" name="Picture 2" descr="Image result for the rosetta stone"/>
          <p:cNvPicPr>
            <a:picLocks noChangeAspect="1" noChangeArrowheads="1"/>
          </p:cNvPicPr>
          <p:nvPr/>
        </p:nvPicPr>
        <p:blipFill>
          <a:blip r:embed="rId2" cstate="print"/>
          <a:srcRect t="5000" b="3889"/>
          <a:stretch>
            <a:fillRect/>
          </a:stretch>
        </p:blipFill>
        <p:spPr bwMode="auto">
          <a:xfrm>
            <a:off x="0" y="2019300"/>
            <a:ext cx="9144000" cy="3124200"/>
          </a:xfrm>
          <a:prstGeom prst="rect">
            <a:avLst/>
          </a:prstGeom>
          <a:noFill/>
        </p:spPr>
      </p:pic>
      <p:sp>
        <p:nvSpPr>
          <p:cNvPr id="4" name="Rectangle 3"/>
          <p:cNvSpPr/>
          <p:nvPr/>
        </p:nvSpPr>
        <p:spPr>
          <a:xfrm>
            <a:off x="381000" y="1276350"/>
            <a:ext cx="8382000" cy="707886"/>
          </a:xfrm>
          <a:prstGeom prst="rect">
            <a:avLst/>
          </a:prstGeom>
        </p:spPr>
        <p:txBody>
          <a:bodyPr wrap="square">
            <a:spAutoFit/>
          </a:bodyPr>
          <a:lstStyle/>
          <a:p>
            <a:pPr algn="ctr"/>
            <a:r>
              <a:rPr lang="en-US" sz="2000" dirty="0" smtClean="0">
                <a:solidFill>
                  <a:schemeClr val="bg1"/>
                </a:solidFill>
              </a:rPr>
              <a:t>The </a:t>
            </a:r>
            <a:r>
              <a:rPr lang="en-US" sz="2000" b="1" dirty="0" smtClean="0">
                <a:solidFill>
                  <a:schemeClr val="bg1"/>
                </a:solidFill>
              </a:rPr>
              <a:t>Rosetta Stone</a:t>
            </a:r>
            <a:r>
              <a:rPr lang="en-US" sz="2000" dirty="0" smtClean="0">
                <a:solidFill>
                  <a:schemeClr val="bg1"/>
                </a:solidFill>
              </a:rPr>
              <a:t> is one of the most important objects in the British Museum as it holds the key to understanding Egyptian hieroglyphs.</a:t>
            </a:r>
            <a:endParaRPr lang="en-US" sz="2000" dirty="0">
              <a:solidFill>
                <a:schemeClr val="bg1"/>
              </a:solidFill>
            </a:endParaRPr>
          </a:p>
        </p:txBody>
      </p:sp>
    </p:spTree>
    <p:extLst>
      <p:ext uri="{BB962C8B-B14F-4D97-AF65-F5344CB8AC3E}">
        <p14:creationId xmlns:p14="http://schemas.microsoft.com/office/powerpoint/2010/main" xmlns="" val="2010029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76350"/>
            <a:ext cx="4572000" cy="2862322"/>
          </a:xfrm>
          <a:prstGeom prst="rect">
            <a:avLst/>
          </a:prstGeom>
        </p:spPr>
        <p:txBody>
          <a:bodyPr>
            <a:spAutoFit/>
          </a:bodyPr>
          <a:lstStyle/>
          <a:p>
            <a:r>
              <a:rPr lang="en-US" sz="2000" dirty="0" smtClean="0">
                <a:solidFill>
                  <a:schemeClr val="bg1"/>
                </a:solidFill>
              </a:rPr>
              <a:t>Before it was discovered, </a:t>
            </a:r>
            <a:r>
              <a:rPr lang="en-US" sz="2000" b="1" dirty="0" smtClean="0">
                <a:solidFill>
                  <a:schemeClr val="bg1"/>
                </a:solidFill>
              </a:rPr>
              <a:t>nobody knew how to read</a:t>
            </a:r>
            <a:r>
              <a:rPr lang="en-US" sz="2000" dirty="0" smtClean="0">
                <a:solidFill>
                  <a:schemeClr val="bg1"/>
                </a:solidFill>
              </a:rPr>
              <a:t> ancient Egyptian hieroglyphs! Because the inscriptions say the same thing in three different scripts, and scholars could still read Ancient Greek, the Rosetta Stone became a valuable key to </a:t>
            </a:r>
            <a:r>
              <a:rPr lang="en-US" sz="2000" b="1" dirty="0" smtClean="0">
                <a:solidFill>
                  <a:schemeClr val="bg1"/>
                </a:solidFill>
              </a:rPr>
              <a:t>deciphering</a:t>
            </a:r>
            <a:r>
              <a:rPr lang="en-US" sz="2000" dirty="0" smtClean="0">
                <a:solidFill>
                  <a:schemeClr val="bg1"/>
                </a:solidFill>
              </a:rPr>
              <a:t> the hieroglyphs. A door was opened to understand a great number of ancient texts.</a:t>
            </a:r>
            <a:endParaRPr lang="en-US" sz="2000" dirty="0">
              <a:solidFill>
                <a:schemeClr val="bg1"/>
              </a:solidFill>
            </a:endParaRPr>
          </a:p>
        </p:txBody>
      </p:sp>
      <p:pic>
        <p:nvPicPr>
          <p:cNvPr id="43010" name="Picture 2" descr="Image result for the rosetta stone">
            <a:hlinkClick r:id="rId2"/>
          </p:cNvPr>
          <p:cNvPicPr>
            <a:picLocks noChangeAspect="1" noChangeArrowheads="1"/>
          </p:cNvPicPr>
          <p:nvPr/>
        </p:nvPicPr>
        <p:blipFill>
          <a:blip r:embed="rId3" cstate="print"/>
          <a:srcRect/>
          <a:stretch>
            <a:fillRect/>
          </a:stretch>
        </p:blipFill>
        <p:spPr bwMode="auto">
          <a:xfrm>
            <a:off x="5562600" y="590549"/>
            <a:ext cx="3162299" cy="3994483"/>
          </a:xfrm>
          <a:prstGeom prst="rect">
            <a:avLst/>
          </a:prstGeom>
          <a:noFill/>
        </p:spPr>
      </p:pic>
      <p:sp>
        <p:nvSpPr>
          <p:cNvPr id="4" name="Title 3"/>
          <p:cNvSpPr txBox="1">
            <a:spLocks/>
          </p:cNvSpPr>
          <p:nvPr/>
        </p:nvSpPr>
        <p:spPr>
          <a:xfrm rot="20490518">
            <a:off x="5600392" y="719711"/>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Egyptian Texts</a:t>
            </a:r>
          </a:p>
        </p:txBody>
      </p:sp>
      <p:sp>
        <p:nvSpPr>
          <p:cNvPr id="4" name="Rectangle 3"/>
          <p:cNvSpPr/>
          <p:nvPr/>
        </p:nvSpPr>
        <p:spPr>
          <a:xfrm>
            <a:off x="381000" y="1504950"/>
            <a:ext cx="5257800" cy="2862322"/>
          </a:xfrm>
          <a:prstGeom prst="rect">
            <a:avLst/>
          </a:prstGeom>
        </p:spPr>
        <p:txBody>
          <a:bodyPr wrap="square">
            <a:spAutoFit/>
          </a:bodyPr>
          <a:lstStyle/>
          <a:p>
            <a:r>
              <a:rPr lang="en-US" sz="2000" dirty="0" smtClean="0">
                <a:solidFill>
                  <a:schemeClr val="bg1"/>
                </a:solidFill>
              </a:rPr>
              <a:t>Ancient Egyptian literature was preserved on a variety of media. This includes papyrus scrolls, limestone, wooden writing boards, monumental stone edifices and coffins. Texts unearthed by modern archaeologists are but a small fraction of their literary material. Examples include the well-preserved </a:t>
            </a:r>
            <a:r>
              <a:rPr lang="en-US" sz="2000" b="1" dirty="0" smtClean="0">
                <a:solidFill>
                  <a:schemeClr val="bg1"/>
                </a:solidFill>
                <a:effectLst>
                  <a:glow rad="101600">
                    <a:schemeClr val="accent6">
                      <a:satMod val="175000"/>
                      <a:alpha val="40000"/>
                    </a:schemeClr>
                  </a:glow>
                </a:effectLst>
              </a:rPr>
              <a:t>Book of the Dead</a:t>
            </a:r>
            <a:r>
              <a:rPr lang="en-US" sz="2000" dirty="0" smtClean="0">
                <a:solidFill>
                  <a:schemeClr val="bg1"/>
                </a:solidFill>
                <a:effectLst>
                  <a:glow rad="101600">
                    <a:schemeClr val="accent6">
                      <a:satMod val="175000"/>
                      <a:alpha val="40000"/>
                    </a:schemeClr>
                  </a:glow>
                </a:effectLst>
              </a:rPr>
              <a:t>,</a:t>
            </a:r>
            <a:r>
              <a:rPr lang="en-US" sz="2000" b="1" dirty="0" smtClean="0">
                <a:solidFill>
                  <a:schemeClr val="bg1"/>
                </a:solidFill>
                <a:effectLst>
                  <a:glow rad="101600">
                    <a:schemeClr val="accent6">
                      <a:satMod val="175000"/>
                      <a:alpha val="40000"/>
                    </a:schemeClr>
                  </a:glow>
                </a:effectLst>
              </a:rPr>
              <a:t> </a:t>
            </a:r>
            <a:r>
              <a:rPr lang="en-US" sz="2000" dirty="0" smtClean="0">
                <a:solidFill>
                  <a:schemeClr val="bg1"/>
                </a:solidFill>
                <a:effectLst>
                  <a:glow rad="101600">
                    <a:schemeClr val="accent6">
                      <a:satMod val="175000"/>
                      <a:alpha val="40000"/>
                    </a:schemeClr>
                  </a:glow>
                </a:effectLst>
              </a:rPr>
              <a:t>funerary papyri placed in tombs to act as afterlife guides for the ka of the deceased</a:t>
            </a:r>
            <a:r>
              <a:rPr lang="en-US" sz="2000" dirty="0" smtClean="0">
                <a:solidFill>
                  <a:schemeClr val="bg1"/>
                </a:solidFill>
              </a:rPr>
              <a:t>.</a:t>
            </a:r>
            <a:endParaRPr lang="en-US" sz="2000" dirty="0"/>
          </a:p>
        </p:txBody>
      </p:sp>
      <p:pic>
        <p:nvPicPr>
          <p:cNvPr id="5122" name="Picture 2" descr="Related image"/>
          <p:cNvPicPr>
            <a:picLocks noChangeAspect="1" noChangeArrowheads="1"/>
          </p:cNvPicPr>
          <p:nvPr/>
        </p:nvPicPr>
        <p:blipFill>
          <a:blip r:embed="rId2" cstate="print">
            <a:lum bright="-6000" contrast="4000"/>
          </a:blip>
          <a:srcRect/>
          <a:stretch>
            <a:fillRect/>
          </a:stretch>
        </p:blipFill>
        <p:spPr bwMode="auto">
          <a:xfrm>
            <a:off x="6008216" y="1047750"/>
            <a:ext cx="2640484" cy="3708568"/>
          </a:xfrm>
          <a:prstGeom prst="rect">
            <a:avLst/>
          </a:prstGeom>
          <a:noFill/>
        </p:spPr>
      </p:pic>
    </p:spTree>
    <p:extLst>
      <p:ext uri="{BB962C8B-B14F-4D97-AF65-F5344CB8AC3E}">
        <p14:creationId xmlns:p14="http://schemas.microsoft.com/office/powerpoint/2010/main" xmlns="" val="31437053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exodus gods and kings"/>
          <p:cNvPicPr>
            <a:picLocks noChangeAspect="1" noChangeArrowheads="1"/>
          </p:cNvPicPr>
          <p:nvPr/>
        </p:nvPicPr>
        <p:blipFill>
          <a:blip r:embed="rId2" cstate="print"/>
          <a:srcRect t="2715" b="21285"/>
          <a:stretch>
            <a:fillRect/>
          </a:stretch>
        </p:blipFill>
        <p:spPr bwMode="auto">
          <a:xfrm>
            <a:off x="0" y="2266950"/>
            <a:ext cx="9144000" cy="2876550"/>
          </a:xfrm>
          <a:prstGeom prst="rect">
            <a:avLst/>
          </a:prstGeom>
          <a:noFill/>
        </p:spPr>
      </p:pic>
      <p:sp>
        <p:nvSpPr>
          <p:cNvPr id="3"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Egypt’s Great Temples</a:t>
            </a:r>
          </a:p>
        </p:txBody>
      </p:sp>
      <p:sp>
        <p:nvSpPr>
          <p:cNvPr id="4" name="Rectangle 3"/>
          <p:cNvSpPr/>
          <p:nvPr/>
        </p:nvSpPr>
        <p:spPr>
          <a:xfrm>
            <a:off x="457200" y="1276350"/>
            <a:ext cx="8229600" cy="1015663"/>
          </a:xfrm>
          <a:prstGeom prst="rect">
            <a:avLst/>
          </a:prstGeom>
        </p:spPr>
        <p:txBody>
          <a:bodyPr wrap="square">
            <a:spAutoFit/>
          </a:bodyPr>
          <a:lstStyle/>
          <a:p>
            <a:pPr algn="ctr"/>
            <a:r>
              <a:rPr lang="en-US" sz="2000" dirty="0" smtClean="0">
                <a:solidFill>
                  <a:schemeClr val="bg1"/>
                </a:solidFill>
              </a:rPr>
              <a:t>Egyptians are believed to be responsible for some of the most impressive buildings ever made. They built their pyramids, tombs, temples and palaces out of stone, the most durable of all building materials.</a:t>
            </a:r>
            <a:endParaRPr lang="en-US" sz="2000" dirty="0">
              <a:solidFill>
                <a:schemeClr val="bg1"/>
              </a:solidFill>
            </a:endParaRPr>
          </a:p>
        </p:txBody>
      </p:sp>
    </p:spTree>
    <p:extLst>
      <p:ext uri="{BB962C8B-B14F-4D97-AF65-F5344CB8AC3E}">
        <p14:creationId xmlns:p14="http://schemas.microsoft.com/office/powerpoint/2010/main" xmlns="" val="23845569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cstate="print"/>
          <a:srcRect r="20270"/>
          <a:stretch>
            <a:fillRect/>
          </a:stretch>
        </p:blipFill>
        <p:spPr bwMode="auto">
          <a:xfrm>
            <a:off x="4891216" y="1047750"/>
            <a:ext cx="3766752" cy="3543300"/>
          </a:xfrm>
          <a:prstGeom prst="rect">
            <a:avLst/>
          </a:prstGeom>
          <a:noFill/>
        </p:spPr>
      </p:pic>
      <p:sp>
        <p:nvSpPr>
          <p:cNvPr id="4" name="Rectangle 3"/>
          <p:cNvSpPr/>
          <p:nvPr/>
        </p:nvSpPr>
        <p:spPr>
          <a:xfrm>
            <a:off x="381000" y="1352551"/>
            <a:ext cx="4648200" cy="1323439"/>
          </a:xfrm>
          <a:prstGeom prst="rect">
            <a:avLst/>
          </a:prstGeom>
        </p:spPr>
        <p:txBody>
          <a:bodyPr wrap="square">
            <a:spAutoFit/>
          </a:bodyPr>
          <a:lstStyle/>
          <a:p>
            <a:r>
              <a:rPr lang="en-US" sz="2000" dirty="0" smtClean="0">
                <a:solidFill>
                  <a:schemeClr val="bg1"/>
                </a:solidFill>
              </a:rPr>
              <a:t>Among the most impressive examples of their architecture are: </a:t>
            </a:r>
          </a:p>
          <a:p>
            <a:pPr>
              <a:buFont typeface="Wingdings" pitchFamily="2" charset="2"/>
              <a:buChar char="Ø"/>
            </a:pPr>
            <a:r>
              <a:rPr lang="en-US" sz="2000" b="1" dirty="0" smtClean="0">
                <a:solidFill>
                  <a:schemeClr val="bg1"/>
                </a:solidFill>
              </a:rPr>
              <a:t>The Sphinx of Giza </a:t>
            </a:r>
          </a:p>
          <a:p>
            <a:endParaRPr lang="en-US" sz="2000" dirty="0" smtClean="0">
              <a:solidFill>
                <a:schemeClr val="bg1"/>
              </a:solidFill>
            </a:endParaRPr>
          </a:p>
        </p:txBody>
      </p:sp>
      <p:sp>
        <p:nvSpPr>
          <p:cNvPr id="5" name="Title 3"/>
          <p:cNvSpPr txBox="1">
            <a:spLocks/>
          </p:cNvSpPr>
          <p:nvPr/>
        </p:nvSpPr>
        <p:spPr>
          <a:xfrm rot="20490518">
            <a:off x="7657792" y="1253112"/>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
        <p:nvSpPr>
          <p:cNvPr id="6" name="Rectangle 5"/>
          <p:cNvSpPr/>
          <p:nvPr/>
        </p:nvSpPr>
        <p:spPr>
          <a:xfrm>
            <a:off x="609600" y="2266950"/>
            <a:ext cx="3962400" cy="1938992"/>
          </a:xfrm>
          <a:prstGeom prst="rect">
            <a:avLst/>
          </a:prstGeom>
        </p:spPr>
        <p:txBody>
          <a:bodyPr wrap="square">
            <a:spAutoFit/>
          </a:bodyPr>
          <a:lstStyle/>
          <a:p>
            <a:r>
              <a:rPr lang="en-US" sz="2000" dirty="0" smtClean="0">
                <a:solidFill>
                  <a:schemeClr val="bg1"/>
                </a:solidFill>
              </a:rPr>
              <a:t>Egyptians built </a:t>
            </a:r>
            <a:r>
              <a:rPr lang="en-US" sz="2000" b="1" dirty="0" smtClean="0">
                <a:solidFill>
                  <a:schemeClr val="bg1"/>
                </a:solidFill>
                <a:effectLst>
                  <a:glow rad="101600">
                    <a:schemeClr val="accent6">
                      <a:satMod val="175000"/>
                      <a:alpha val="40000"/>
                    </a:schemeClr>
                  </a:glow>
                </a:effectLst>
              </a:rPr>
              <a:t>sphinxes</a:t>
            </a:r>
            <a:r>
              <a:rPr lang="en-US" sz="2000" dirty="0" smtClean="0">
                <a:solidFill>
                  <a:schemeClr val="bg1"/>
                </a:solidFill>
              </a:rPr>
              <a:t> (</a:t>
            </a:r>
            <a:r>
              <a:rPr lang="en-US" sz="2000" dirty="0" smtClean="0">
                <a:solidFill>
                  <a:schemeClr val="bg1"/>
                </a:solidFill>
                <a:effectLst>
                  <a:glow rad="101600">
                    <a:schemeClr val="accent6">
                      <a:satMod val="175000"/>
                      <a:alpha val="40000"/>
                    </a:schemeClr>
                  </a:glow>
                </a:effectLst>
              </a:rPr>
              <a:t>mythic creatures with bodies of lions and heads of humans</a:t>
            </a:r>
            <a:r>
              <a:rPr lang="en-US" sz="2000" dirty="0" smtClean="0">
                <a:solidFill>
                  <a:schemeClr val="bg1"/>
                </a:solidFill>
              </a:rPr>
              <a:t>) statues to guard important areas such as tombs and temples. The most famous </a:t>
            </a:r>
            <a:r>
              <a:rPr lang="en-US" sz="2000" b="1" dirty="0" smtClean="0">
                <a:solidFill>
                  <a:schemeClr val="bg1"/>
                </a:solidFill>
              </a:rPr>
              <a:t>Sphinx</a:t>
            </a:r>
            <a:r>
              <a:rPr lang="en-US" sz="2000" dirty="0" smtClean="0">
                <a:solidFill>
                  <a:schemeClr val="bg1"/>
                </a:solidFill>
              </a:rPr>
              <a:t> is the Great </a:t>
            </a:r>
            <a:r>
              <a:rPr lang="en-US" sz="2000" b="1" dirty="0" smtClean="0">
                <a:solidFill>
                  <a:schemeClr val="bg1"/>
                </a:solidFill>
              </a:rPr>
              <a:t>Sphinx </a:t>
            </a:r>
            <a:r>
              <a:rPr lang="en-US" sz="2000" dirty="0" smtClean="0">
                <a:solidFill>
                  <a:schemeClr val="bg1"/>
                </a:solidFill>
              </a:rPr>
              <a:t>of Giza.</a:t>
            </a:r>
            <a:endParaRPr lang="en-US" sz="2000"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352551"/>
            <a:ext cx="4648200" cy="3785652"/>
          </a:xfrm>
          <a:prstGeom prst="rect">
            <a:avLst/>
          </a:prstGeom>
        </p:spPr>
        <p:txBody>
          <a:bodyPr wrap="square">
            <a:spAutoFit/>
          </a:bodyPr>
          <a:lstStyle/>
          <a:p>
            <a:pPr>
              <a:buFont typeface="Wingdings" pitchFamily="2" charset="2"/>
              <a:buChar char="Ø"/>
            </a:pPr>
            <a:r>
              <a:rPr lang="en-US" sz="2000" b="1" dirty="0" smtClean="0">
                <a:solidFill>
                  <a:schemeClr val="bg1"/>
                </a:solidFill>
              </a:rPr>
              <a:t>The Obelisk</a:t>
            </a:r>
          </a:p>
          <a:p>
            <a:pPr marL="230188"/>
            <a:r>
              <a:rPr lang="en-US" sz="2000" dirty="0" smtClean="0">
                <a:solidFill>
                  <a:schemeClr val="bg1"/>
                </a:solidFill>
                <a:effectLst>
                  <a:glow rad="101600">
                    <a:schemeClr val="accent6">
                      <a:satMod val="175000"/>
                      <a:alpha val="40000"/>
                    </a:schemeClr>
                  </a:glow>
                </a:effectLst>
              </a:rPr>
              <a:t>Were tall four-sided monolithic pillars</a:t>
            </a:r>
            <a:r>
              <a:rPr lang="en-US" sz="2000" dirty="0" smtClean="0">
                <a:solidFill>
                  <a:schemeClr val="bg1"/>
                </a:solidFill>
              </a:rPr>
              <a:t>, originally erected in pairs at the entrances of ancient Egyptian temples. represented the benben, the primordial mound upon which the god </a:t>
            </a:r>
            <a:r>
              <a:rPr lang="en-US" sz="2000" b="1" dirty="0" smtClean="0">
                <a:solidFill>
                  <a:schemeClr val="bg1"/>
                </a:solidFill>
              </a:rPr>
              <a:t>Atum </a:t>
            </a:r>
            <a:r>
              <a:rPr lang="en-US" sz="2000" dirty="0" smtClean="0">
                <a:solidFill>
                  <a:schemeClr val="bg1"/>
                </a:solidFill>
              </a:rPr>
              <a:t>stood at the creation of the world.  </a:t>
            </a:r>
            <a:r>
              <a:rPr lang="en-US" sz="2000" b="1" dirty="0" smtClean="0">
                <a:solidFill>
                  <a:schemeClr val="bg1"/>
                </a:solidFill>
              </a:rPr>
              <a:t>The Obelisk of Queen Hatshepsut</a:t>
            </a:r>
            <a:r>
              <a:rPr lang="en-US" sz="2000" dirty="0" smtClean="0">
                <a:solidFill>
                  <a:schemeClr val="bg1"/>
                </a:solidFill>
              </a:rPr>
              <a:t> at Karnak is one of the most famous obelisks.</a:t>
            </a:r>
          </a:p>
          <a:p>
            <a:endParaRPr lang="en-US" sz="2000" b="1" dirty="0" smtClean="0">
              <a:solidFill>
                <a:schemeClr val="bg1"/>
              </a:solidFill>
            </a:endParaRPr>
          </a:p>
          <a:p>
            <a:endParaRPr lang="en-US" sz="2000" dirty="0" smtClean="0">
              <a:solidFill>
                <a:schemeClr val="bg1"/>
              </a:solidFill>
            </a:endParaRPr>
          </a:p>
        </p:txBody>
      </p:sp>
      <p:pic>
        <p:nvPicPr>
          <p:cNvPr id="45058" name="Picture 2" descr="Related image"/>
          <p:cNvPicPr>
            <a:picLocks noChangeAspect="1" noChangeArrowheads="1"/>
          </p:cNvPicPr>
          <p:nvPr/>
        </p:nvPicPr>
        <p:blipFill>
          <a:blip r:embed="rId2" cstate="print"/>
          <a:srcRect/>
          <a:stretch>
            <a:fillRect/>
          </a:stretch>
        </p:blipFill>
        <p:spPr bwMode="auto">
          <a:xfrm>
            <a:off x="6019800" y="550840"/>
            <a:ext cx="2714625" cy="407831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457200" y="1343025"/>
            <a:ext cx="5181600" cy="2438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bg1"/>
                </a:solidFill>
              </a:rPr>
              <a:t>The power of the pharaohs expanded during the Old Kingdom. Society was orderly, based on great differences between social classes. But rulers and dynasties changed, and Egypt changed with them. In time, these changes led to new eras in Egyptian history.  Read about them in pages 96 – 100 </a:t>
            </a:r>
            <a:r>
              <a:rPr lang="en-US" sz="2000" kern="0" dirty="0" smtClean="0">
                <a:solidFill>
                  <a:schemeClr val="bg1"/>
                </a:solidFill>
              </a:rPr>
              <a:t>and </a:t>
            </a:r>
            <a:r>
              <a:rPr lang="en-US" sz="2000" kern="0" dirty="0">
                <a:solidFill>
                  <a:schemeClr val="bg1"/>
                </a:solidFill>
              </a:rPr>
              <a:t>complete the </a:t>
            </a:r>
            <a:r>
              <a:rPr lang="en-US" sz="2000" i="1" kern="0" dirty="0">
                <a:solidFill>
                  <a:schemeClr val="bg1"/>
                </a:solidFill>
                <a:effectLst>
                  <a:glow rad="139700">
                    <a:schemeClr val="accent6">
                      <a:satMod val="175000"/>
                      <a:alpha val="40000"/>
                    </a:schemeClr>
                  </a:glow>
                </a:effectLst>
              </a:rPr>
              <a:t>section </a:t>
            </a:r>
            <a:r>
              <a:rPr lang="en-US" sz="2000" i="1" kern="0" dirty="0" smtClean="0">
                <a:solidFill>
                  <a:schemeClr val="bg1"/>
                </a:solidFill>
                <a:effectLst>
                  <a:glow rad="139700">
                    <a:schemeClr val="accent6">
                      <a:satMod val="175000"/>
                      <a:alpha val="40000"/>
                    </a:schemeClr>
                  </a:glow>
                </a:effectLst>
              </a:rPr>
              <a:t>3 </a:t>
            </a:r>
            <a:r>
              <a:rPr lang="en-US" sz="2000" i="1" kern="0" dirty="0">
                <a:solidFill>
                  <a:schemeClr val="bg1"/>
                </a:solidFill>
                <a:effectLst>
                  <a:glow rad="139700">
                    <a:schemeClr val="accent6">
                      <a:satMod val="175000"/>
                      <a:alpha val="40000"/>
                    </a:schemeClr>
                  </a:glow>
                </a:effectLst>
              </a:rPr>
              <a:t>assessment</a:t>
            </a:r>
            <a:r>
              <a:rPr lang="en-US" sz="2000" kern="0" dirty="0">
                <a:solidFill>
                  <a:schemeClr val="bg1"/>
                </a:solidFill>
              </a:rPr>
              <a:t>. Show me the completed work when complete</a:t>
            </a:r>
            <a:r>
              <a:rPr lang="en-US" sz="2000" kern="0" dirty="0" smtClean="0">
                <a:solidFill>
                  <a:schemeClr val="bg1"/>
                </a:solidFill>
              </a:rPr>
              <a:t>.</a:t>
            </a:r>
            <a:endParaRPr lang="en-US" sz="2000" dirty="0">
              <a:solidFill>
                <a:schemeClr val="bg1"/>
              </a:solidFill>
            </a:endParaRPr>
          </a:p>
        </p:txBody>
      </p:sp>
      <p:pic>
        <p:nvPicPr>
          <p:cNvPr id="4" name="Picture 2" descr="Image result for pharaoh vecto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9271" r="27392" b="1987"/>
          <a:stretch/>
        </p:blipFill>
        <p:spPr bwMode="auto">
          <a:xfrm>
            <a:off x="6138934" y="-19050"/>
            <a:ext cx="3005066" cy="5162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5872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Related image"/>
          <p:cNvPicPr>
            <a:picLocks noChangeAspect="1" noChangeArrowheads="1"/>
          </p:cNvPicPr>
          <p:nvPr/>
        </p:nvPicPr>
        <p:blipFill>
          <a:blip r:embed="rId2" cstate="print"/>
          <a:srcRect/>
          <a:stretch>
            <a:fillRect/>
          </a:stretch>
        </p:blipFill>
        <p:spPr bwMode="auto">
          <a:xfrm>
            <a:off x="4953000" y="1428750"/>
            <a:ext cx="3664260" cy="2438400"/>
          </a:xfrm>
          <a:prstGeom prst="rect">
            <a:avLst/>
          </a:prstGeom>
          <a:noFill/>
        </p:spPr>
      </p:pic>
      <p:sp>
        <p:nvSpPr>
          <p:cNvPr id="3" name="Rectangle 2"/>
          <p:cNvSpPr/>
          <p:nvPr/>
        </p:nvSpPr>
        <p:spPr>
          <a:xfrm>
            <a:off x="457200" y="971550"/>
            <a:ext cx="4419600" cy="3477875"/>
          </a:xfrm>
          <a:prstGeom prst="rect">
            <a:avLst/>
          </a:prstGeom>
        </p:spPr>
        <p:txBody>
          <a:bodyPr wrap="square">
            <a:spAutoFit/>
          </a:bodyPr>
          <a:lstStyle/>
          <a:p>
            <a:pPr>
              <a:buFont typeface="Wingdings" pitchFamily="2" charset="2"/>
              <a:buChar char="Ø"/>
            </a:pPr>
            <a:r>
              <a:rPr lang="en-US" sz="2000" b="1" dirty="0" smtClean="0">
                <a:solidFill>
                  <a:schemeClr val="bg1"/>
                </a:solidFill>
              </a:rPr>
              <a:t>Temple of Karnak - Ipet-isut</a:t>
            </a:r>
          </a:p>
          <a:p>
            <a:pPr marL="230188"/>
            <a:r>
              <a:rPr lang="en-US" sz="2000" dirty="0" smtClean="0">
                <a:solidFill>
                  <a:schemeClr val="bg1"/>
                </a:solidFill>
              </a:rPr>
              <a:t>The pharaohs of the New Kingdom lavished attention on the Temple of Amun. ... The importance of Karnak resided in its being the contact point between Amun, the supreme ruler of the universe, and the pharaoh, the supreme ruler on Earth. It is The largest religious building ever constructed.</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King Tutankhamen</a:t>
            </a:r>
          </a:p>
        </p:txBody>
      </p:sp>
      <p:sp>
        <p:nvSpPr>
          <p:cNvPr id="3" name="Rectangle 2"/>
          <p:cNvSpPr/>
          <p:nvPr/>
        </p:nvSpPr>
        <p:spPr>
          <a:xfrm>
            <a:off x="457200" y="1733550"/>
            <a:ext cx="4495800" cy="2862322"/>
          </a:xfrm>
          <a:prstGeom prst="rect">
            <a:avLst/>
          </a:prstGeom>
        </p:spPr>
        <p:txBody>
          <a:bodyPr wrap="square">
            <a:spAutoFit/>
          </a:bodyPr>
          <a:lstStyle/>
          <a:p>
            <a:r>
              <a:rPr lang="en-US" b="1" dirty="0" smtClean="0">
                <a:solidFill>
                  <a:schemeClr val="bg1"/>
                </a:solidFill>
                <a:effectLst>
                  <a:glow rad="101600">
                    <a:schemeClr val="accent6">
                      <a:satMod val="175000"/>
                      <a:alpha val="40000"/>
                    </a:schemeClr>
                  </a:glow>
                </a:effectLst>
              </a:rPr>
              <a:t>Tutankhamen, </a:t>
            </a:r>
            <a:r>
              <a:rPr lang="en-US" dirty="0" smtClean="0">
                <a:solidFill>
                  <a:schemeClr val="bg1"/>
                </a:solidFill>
                <a:effectLst>
                  <a:glow rad="101600">
                    <a:schemeClr val="accent6">
                      <a:satMod val="175000"/>
                      <a:alpha val="40000"/>
                    </a:schemeClr>
                  </a:glow>
                </a:effectLst>
              </a:rPr>
              <a:t>an Egyptian pharaoh of the 18th dynasty, during the period of Egyptian history known as the New Kingdom</a:t>
            </a:r>
            <a:r>
              <a:rPr lang="en-US" dirty="0" smtClean="0">
                <a:solidFill>
                  <a:schemeClr val="bg1"/>
                </a:solidFill>
              </a:rPr>
              <a:t>, is the most famous and instantly recognizable pharaoh in the modern world. He is known chiefly for his treasure-filled tomb, discovered in the </a:t>
            </a:r>
            <a:r>
              <a:rPr lang="en-US" b="1" dirty="0" smtClean="0">
                <a:solidFill>
                  <a:schemeClr val="bg1"/>
                </a:solidFill>
              </a:rPr>
              <a:t>Valley of the Kings</a:t>
            </a:r>
            <a:r>
              <a:rPr lang="en-US" dirty="0" smtClean="0">
                <a:solidFill>
                  <a:schemeClr val="bg1"/>
                </a:solidFill>
              </a:rPr>
              <a:t> in 1922. His beautiful golden sarcophagus is now a symbol almost synonymous with Egypt. Tutankhamen unexpectedly died in his 19th year. </a:t>
            </a:r>
            <a:endParaRPr lang="en-US" dirty="0">
              <a:solidFill>
                <a:schemeClr val="bg1"/>
              </a:solidFill>
            </a:endParaRPr>
          </a:p>
        </p:txBody>
      </p:sp>
      <p:pic>
        <p:nvPicPr>
          <p:cNvPr id="5" name="Picture 2" descr="Related image">
            <a:hlinkClick r:id="rId2"/>
          </p:cNvPr>
          <p:cNvPicPr>
            <a:picLocks noChangeAspect="1" noChangeArrowheads="1"/>
          </p:cNvPicPr>
          <p:nvPr/>
        </p:nvPicPr>
        <p:blipFill>
          <a:blip r:embed="rId3" cstate="print"/>
          <a:srcRect r="50000"/>
          <a:stretch>
            <a:fillRect/>
          </a:stretch>
        </p:blipFill>
        <p:spPr bwMode="auto">
          <a:xfrm>
            <a:off x="5113927" y="895350"/>
            <a:ext cx="2167466" cy="2438400"/>
          </a:xfrm>
          <a:prstGeom prst="rect">
            <a:avLst/>
          </a:prstGeom>
          <a:noFill/>
        </p:spPr>
      </p:pic>
      <p:pic>
        <p:nvPicPr>
          <p:cNvPr id="2050" name="Picture 2" descr="Related image"/>
          <p:cNvPicPr>
            <a:picLocks noChangeAspect="1" noChangeArrowheads="1"/>
          </p:cNvPicPr>
          <p:nvPr/>
        </p:nvPicPr>
        <p:blipFill>
          <a:blip r:embed="rId3" cstate="print"/>
          <a:srcRect l="50000"/>
          <a:stretch>
            <a:fillRect/>
          </a:stretch>
        </p:blipFill>
        <p:spPr bwMode="auto">
          <a:xfrm>
            <a:off x="6629400" y="2419350"/>
            <a:ext cx="2057400" cy="2314576"/>
          </a:xfrm>
          <a:prstGeom prst="rect">
            <a:avLst/>
          </a:prstGeom>
          <a:noFill/>
        </p:spPr>
      </p:pic>
      <p:sp>
        <p:nvSpPr>
          <p:cNvPr id="6" name="Title 3"/>
          <p:cNvSpPr txBox="1">
            <a:spLocks/>
          </p:cNvSpPr>
          <p:nvPr/>
        </p:nvSpPr>
        <p:spPr>
          <a:xfrm rot="20490518">
            <a:off x="6367093" y="948313"/>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xmlns="" val="1006028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3" name="Rectangle 2"/>
          <p:cNvSpPr/>
          <p:nvPr/>
        </p:nvSpPr>
        <p:spPr>
          <a:xfrm>
            <a:off x="609600" y="1657350"/>
            <a:ext cx="7924800" cy="1015663"/>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solidFill>
                  <a:schemeClr val="bg1"/>
                </a:solidFill>
              </a:rPr>
              <a:t>Ancient Egypt developed one of the best-known culture of Antiquity.</a:t>
            </a:r>
          </a:p>
          <a:p>
            <a:pPr marL="457200" lvl="0" indent="-457200">
              <a:lnSpc>
                <a:spcPct val="150000"/>
              </a:lnSpc>
              <a:buFont typeface="+mj-lt"/>
              <a:buAutoNum type="arabicPeriod"/>
              <a:defRPr/>
            </a:pPr>
            <a:r>
              <a:rPr lang="en-US" sz="2000" kern="0" dirty="0" smtClean="0">
                <a:solidFill>
                  <a:schemeClr val="bg1"/>
                </a:solidFill>
              </a:rPr>
              <a:t>Some elements of their culture can still be seen in the Modern world.</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733550"/>
            <a:ext cx="8229600" cy="1015663"/>
          </a:xfrm>
          <a:prstGeom prst="rect">
            <a:avLst/>
          </a:prstGeom>
        </p:spPr>
        <p:txBody>
          <a:bodyPr wrap="square">
            <a:spAutoFit/>
          </a:bodyPr>
          <a:lstStyle/>
          <a:p>
            <a:pPr marL="457200" lvl="0" indent="-457200">
              <a:buFont typeface="+mj-lt"/>
              <a:buAutoNum type="arabicPeriod"/>
            </a:pPr>
            <a:r>
              <a:rPr kumimoji="0" lang="en-US" sz="2000" b="0" i="0" u="none" strike="noStrike" kern="0" cap="none" spc="0" normalizeH="0" baseline="0" noProof="0" dirty="0" smtClean="0">
                <a:ln>
                  <a:noFill/>
                </a:ln>
                <a:solidFill>
                  <a:schemeClr val="bg1"/>
                </a:solidFill>
                <a:effectLst/>
                <a:uLnTx/>
                <a:uFillTx/>
              </a:rPr>
              <a:t>Complete the </a:t>
            </a:r>
            <a:r>
              <a:rPr kumimoji="0" lang="en-US" sz="2000" b="0" i="0" u="none" strike="noStrike" kern="0" cap="none" spc="0" normalizeH="0" baseline="0" noProof="0" dirty="0" smtClean="0">
                <a:ln>
                  <a:noFill/>
                </a:ln>
                <a:solidFill>
                  <a:schemeClr val="bg1"/>
                </a:solidFill>
                <a:effectLst>
                  <a:glow rad="101600">
                    <a:srgbClr val="F79646">
                      <a:satMod val="175000"/>
                      <a:alpha val="40000"/>
                    </a:srgbClr>
                  </a:glow>
                </a:effectLst>
                <a:uLnTx/>
                <a:uFillTx/>
              </a:rPr>
              <a:t>Chapter 4 Review </a:t>
            </a:r>
            <a:r>
              <a:rPr kumimoji="0" lang="en-US" sz="2000" b="0" i="0" u="none" strike="noStrike" kern="0" cap="none" spc="0" normalizeH="0" baseline="0" noProof="0" dirty="0" smtClean="0">
                <a:ln>
                  <a:noFill/>
                </a:ln>
                <a:solidFill>
                  <a:schemeClr val="bg1"/>
                </a:solidFill>
                <a:effectLst/>
                <a:uLnTx/>
                <a:uFillTx/>
              </a:rPr>
              <a:t>from </a:t>
            </a:r>
            <a:r>
              <a:rPr lang="en-US" sz="2000" kern="0" dirty="0">
                <a:solidFill>
                  <a:schemeClr val="bg1"/>
                </a:solidFill>
              </a:rPr>
              <a:t>pages </a:t>
            </a:r>
            <a:r>
              <a:rPr lang="en-US" sz="2000" kern="0" dirty="0" smtClean="0">
                <a:solidFill>
                  <a:schemeClr val="bg1"/>
                </a:solidFill>
              </a:rPr>
              <a:t>115-116.</a:t>
            </a:r>
            <a:endParaRPr kumimoji="0" lang="en-US" sz="2000" b="0" i="0" u="none" strike="noStrike" kern="0" cap="none" spc="0" normalizeH="0" baseline="0" noProof="0" dirty="0" smtClean="0">
              <a:ln>
                <a:noFill/>
              </a:ln>
              <a:solidFill>
                <a:schemeClr val="bg1"/>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smtClean="0">
              <a:ln>
                <a:noFill/>
              </a:ln>
              <a:solidFill>
                <a:schemeClr val="bg1"/>
              </a:solidFill>
              <a:effectLst/>
              <a:uLnTx/>
              <a:uFillTx/>
            </a:endParaRPr>
          </a:p>
          <a:p>
            <a:pPr marL="457200" lvl="0" indent="-457200">
              <a:buFont typeface="+mj-lt"/>
              <a:buAutoNum type="arabicPeriod"/>
            </a:pPr>
            <a:r>
              <a:rPr kumimoji="0" lang="en-US" sz="2000" b="0" i="0" u="none" strike="noStrike" kern="0" cap="none" spc="0" normalizeH="0" baseline="0" noProof="0" dirty="0" smtClean="0">
                <a:ln>
                  <a:noFill/>
                </a:ln>
                <a:solidFill>
                  <a:schemeClr val="bg1"/>
                </a:solidFill>
                <a:effectLst/>
                <a:uLnTx/>
                <a:uFillTx/>
              </a:rPr>
              <a:t>Complete the </a:t>
            </a:r>
            <a:r>
              <a:rPr kumimoji="0" lang="en-US" sz="2000" b="0" i="0" u="none" strike="noStrike" kern="0" cap="none" spc="0" normalizeH="0" baseline="0" noProof="0" dirty="0" smtClean="0">
                <a:ln>
                  <a:noFill/>
                </a:ln>
                <a:solidFill>
                  <a:schemeClr val="bg1"/>
                </a:solidFill>
                <a:effectLst>
                  <a:glow rad="101600">
                    <a:srgbClr val="F79646">
                      <a:satMod val="175000"/>
                      <a:alpha val="40000"/>
                    </a:srgbClr>
                  </a:glow>
                </a:effectLst>
                <a:uLnTx/>
                <a:uFillTx/>
              </a:rPr>
              <a:t>Chapter 4 Standardized Test Practice </a:t>
            </a:r>
            <a:r>
              <a:rPr kumimoji="0" lang="en-US" sz="2000" b="0" i="0" u="none" strike="noStrike" kern="0" cap="none" spc="0" normalizeH="0" baseline="0" noProof="0" dirty="0" smtClean="0">
                <a:ln>
                  <a:noFill/>
                </a:ln>
                <a:solidFill>
                  <a:schemeClr val="bg1"/>
                </a:solidFill>
                <a:effectLst/>
                <a:uLnTx/>
                <a:uFillTx/>
              </a:rPr>
              <a:t>from </a:t>
            </a:r>
            <a:r>
              <a:rPr lang="en-US" sz="2000" kern="0" dirty="0">
                <a:solidFill>
                  <a:schemeClr val="bg1"/>
                </a:solidFill>
              </a:rPr>
              <a:t>page </a:t>
            </a:r>
            <a:r>
              <a:rPr lang="en-US" sz="2000" kern="0" dirty="0" smtClean="0">
                <a:solidFill>
                  <a:schemeClr val="bg1"/>
                </a:solidFill>
              </a:rPr>
              <a:t>117.</a:t>
            </a:r>
            <a:endParaRPr kumimoji="0" lang="en-US" sz="2000" b="0" i="0" u="none" strike="noStrike" kern="0" cap="none" spc="0" normalizeH="0" baseline="0" noProof="0" dirty="0" smtClean="0">
              <a:ln>
                <a:noFill/>
              </a:ln>
              <a:solidFill>
                <a:schemeClr val="bg1"/>
              </a:solidFill>
              <a:effectLst/>
              <a:uLnTx/>
              <a:uFillTx/>
            </a:endParaRPr>
          </a:p>
        </p:txBody>
      </p:sp>
      <p:sp>
        <p:nvSpPr>
          <p:cNvPr id="3"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b="1" dirty="0" smtClean="0">
                <a:solidFill>
                  <a:schemeClr val="bg1"/>
                </a:solidFill>
                <a:effectLst>
                  <a:glow rad="101600">
                    <a:srgbClr val="F79646">
                      <a:satMod val="175000"/>
                      <a:alpha val="40000"/>
                    </a:srgbClr>
                  </a:glow>
                </a:effectLst>
                <a:latin typeface="BIRTH OF A HERO" panose="02000000000000000000" pitchFamily="2" charset="0"/>
              </a:rPr>
              <a:t>Assessment</a:t>
            </a:r>
          </a:p>
        </p:txBody>
      </p:sp>
    </p:spTree>
    <p:extLst>
      <p:ext uri="{BB962C8B-B14F-4D97-AF65-F5344CB8AC3E}">
        <p14:creationId xmlns:p14="http://schemas.microsoft.com/office/powerpoint/2010/main" xmlns="" val="11258512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Middle Kingdom</a:t>
            </a:r>
          </a:p>
        </p:txBody>
      </p:sp>
      <p:sp>
        <p:nvSpPr>
          <p:cNvPr id="4" name="Rectangle 3"/>
          <p:cNvSpPr/>
          <p:nvPr/>
        </p:nvSpPr>
        <p:spPr>
          <a:xfrm>
            <a:off x="457200" y="1504950"/>
            <a:ext cx="4724400" cy="3170099"/>
          </a:xfrm>
          <a:prstGeom prst="rect">
            <a:avLst/>
          </a:prstGeom>
        </p:spPr>
        <p:txBody>
          <a:bodyPr wrap="square">
            <a:spAutoFit/>
          </a:bodyPr>
          <a:lstStyle/>
          <a:p>
            <a:r>
              <a:rPr lang="en-US" sz="2000" dirty="0" smtClean="0">
                <a:solidFill>
                  <a:schemeClr val="bg1"/>
                </a:solidFill>
              </a:rPr>
              <a:t>The excesses of the Old Kingdom pharaoh’s, made their power decline. The noble challenged their power and this led to the collapse of their order. The </a:t>
            </a:r>
            <a:r>
              <a:rPr lang="en-US" sz="2000" b="1" dirty="0" smtClean="0">
                <a:solidFill>
                  <a:schemeClr val="bg1"/>
                </a:solidFill>
              </a:rPr>
              <a:t>Middle Kingdom </a:t>
            </a:r>
            <a:r>
              <a:rPr lang="en-US" sz="2000" dirty="0" smtClean="0">
                <a:solidFill>
                  <a:schemeClr val="bg1"/>
                </a:solidFill>
              </a:rPr>
              <a:t>of Egypt (also known as The Period of Reunification) is the period between 2050 BC and 1710 BC, stretching from the reunification of Egypt under the impulse of </a:t>
            </a:r>
            <a:r>
              <a:rPr lang="en-US" sz="2000" b="1" dirty="0" smtClean="0">
                <a:solidFill>
                  <a:schemeClr val="bg1"/>
                </a:solidFill>
              </a:rPr>
              <a:t>Mentuhotep II </a:t>
            </a:r>
            <a:r>
              <a:rPr lang="en-US" sz="2000" dirty="0" smtClean="0">
                <a:solidFill>
                  <a:schemeClr val="bg1"/>
                </a:solidFill>
              </a:rPr>
              <a:t>of the Eleventh Dynasty to the end of the Twelfth Dynasty.</a:t>
            </a:r>
          </a:p>
        </p:txBody>
      </p:sp>
      <p:pic>
        <p:nvPicPr>
          <p:cNvPr id="1026"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4362" t="7571"/>
          <a:stretch/>
        </p:blipFill>
        <p:spPr bwMode="auto">
          <a:xfrm>
            <a:off x="5562600" y="1581150"/>
            <a:ext cx="3095625" cy="30133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0991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81150"/>
            <a:ext cx="4038600" cy="2862322"/>
          </a:xfrm>
          <a:prstGeom prst="rect">
            <a:avLst/>
          </a:prstGeom>
        </p:spPr>
        <p:txBody>
          <a:bodyPr wrap="square">
            <a:spAutoFit/>
          </a:bodyPr>
          <a:lstStyle/>
          <a:p>
            <a:r>
              <a:rPr lang="en-US" sz="2000" dirty="0" smtClean="0">
                <a:solidFill>
                  <a:schemeClr val="bg1"/>
                </a:solidFill>
              </a:rPr>
              <a:t>In 1750 BC a people called the </a:t>
            </a:r>
            <a:r>
              <a:rPr lang="en-US" sz="2000" b="1" dirty="0" smtClean="0">
                <a:solidFill>
                  <a:schemeClr val="bg1"/>
                </a:solidFill>
              </a:rPr>
              <a:t>Hyksos</a:t>
            </a:r>
            <a:r>
              <a:rPr lang="en-US" sz="2000" dirty="0" smtClean="0">
                <a:solidFill>
                  <a:schemeClr val="bg1"/>
                </a:solidFill>
              </a:rPr>
              <a:t> invaded Egypt. </a:t>
            </a:r>
            <a:r>
              <a:rPr lang="en-US" sz="2000" dirty="0">
                <a:solidFill>
                  <a:schemeClr val="bg1"/>
                </a:solidFill>
              </a:rPr>
              <a:t>Through their weapons, the Hyksos were able to change the course of Egyptian history and bring Egypt fully into the </a:t>
            </a:r>
            <a:r>
              <a:rPr lang="en-US" sz="2000" b="1" dirty="0">
                <a:solidFill>
                  <a:schemeClr val="bg1"/>
                </a:solidFill>
              </a:rPr>
              <a:t>Bronze Age</a:t>
            </a:r>
            <a:r>
              <a:rPr lang="en-US" sz="2000" dirty="0">
                <a:solidFill>
                  <a:schemeClr val="bg1"/>
                </a:solidFill>
              </a:rPr>
              <a:t>, a term </a:t>
            </a:r>
            <a:r>
              <a:rPr lang="en-US" sz="2000" dirty="0" smtClean="0">
                <a:solidFill>
                  <a:schemeClr val="bg1"/>
                </a:solidFill>
              </a:rPr>
              <a:t>used </a:t>
            </a:r>
            <a:r>
              <a:rPr lang="en-US" sz="2000" dirty="0">
                <a:solidFill>
                  <a:schemeClr val="bg1"/>
                </a:solidFill>
              </a:rPr>
              <a:t>to describe a period of time in which ancient peoples used new technology to create bronze objects. </a:t>
            </a:r>
            <a:endParaRPr lang="en-US" sz="2000" dirty="0" smtClean="0">
              <a:solidFill>
                <a:schemeClr val="bg1"/>
              </a:solidFill>
            </a:endParaRPr>
          </a:p>
        </p:txBody>
      </p:sp>
      <p:pic>
        <p:nvPicPr>
          <p:cNvPr id="1026" name="Picture 2" descr="Image result for scorpion kin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1866634"/>
            <a:ext cx="3886200" cy="218598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Hyksos</a:t>
            </a:r>
          </a:p>
        </p:txBody>
      </p:sp>
      <p:sp>
        <p:nvSpPr>
          <p:cNvPr id="5" name="Title 3"/>
          <p:cNvSpPr txBox="1">
            <a:spLocks/>
          </p:cNvSpPr>
          <p:nvPr/>
        </p:nvSpPr>
        <p:spPr>
          <a:xfrm rot="20490518">
            <a:off x="7733993" y="2015111"/>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xmlns="" val="24453099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90550"/>
            <a:ext cx="8534400" cy="1938992"/>
          </a:xfrm>
          <a:prstGeom prst="rect">
            <a:avLst/>
          </a:prstGeom>
        </p:spPr>
        <p:txBody>
          <a:bodyPr wrap="square">
            <a:spAutoFit/>
          </a:bodyPr>
          <a:lstStyle/>
          <a:p>
            <a:pPr algn="ctr"/>
            <a:r>
              <a:rPr lang="en-US" sz="2000" dirty="0" smtClean="0">
                <a:solidFill>
                  <a:schemeClr val="bg1"/>
                </a:solidFill>
              </a:rPr>
              <a:t>They </a:t>
            </a:r>
            <a:r>
              <a:rPr lang="en-US" sz="2000" dirty="0">
                <a:solidFill>
                  <a:schemeClr val="bg1"/>
                </a:solidFill>
              </a:rPr>
              <a:t>assimilated </a:t>
            </a:r>
            <a:r>
              <a:rPr lang="en-US" sz="2000" dirty="0" smtClean="0">
                <a:solidFill>
                  <a:schemeClr val="bg1"/>
                </a:solidFill>
              </a:rPr>
              <a:t>much of </a:t>
            </a:r>
            <a:r>
              <a:rPr lang="en-US" sz="2000" dirty="0">
                <a:solidFill>
                  <a:schemeClr val="bg1"/>
                </a:solidFill>
              </a:rPr>
              <a:t>the Egyptian culture and ruled as pharaohs for 200 years. </a:t>
            </a:r>
            <a:r>
              <a:rPr lang="en-US" sz="2000" b="1" dirty="0">
                <a:solidFill>
                  <a:schemeClr val="bg1"/>
                </a:solidFill>
              </a:rPr>
              <a:t>Kamose</a:t>
            </a:r>
            <a:r>
              <a:rPr lang="en-US" sz="2000" dirty="0">
                <a:solidFill>
                  <a:schemeClr val="bg1"/>
                </a:solidFill>
              </a:rPr>
              <a:t> of Thebes began the revolt against Hyksos rule. </a:t>
            </a:r>
            <a:r>
              <a:rPr lang="en-US" sz="2000" dirty="0" smtClean="0">
                <a:solidFill>
                  <a:schemeClr val="bg1"/>
                </a:solidFill>
              </a:rPr>
              <a:t>He </a:t>
            </a:r>
            <a:r>
              <a:rPr lang="en-US" sz="2000" dirty="0">
                <a:solidFill>
                  <a:schemeClr val="bg1"/>
                </a:solidFill>
              </a:rPr>
              <a:t>sent an army down the Nile to attack the Hyksos in Lower Egypt. Though he was killed in battle, his brother, </a:t>
            </a:r>
            <a:r>
              <a:rPr lang="en-US" sz="2000" b="1" dirty="0">
                <a:solidFill>
                  <a:schemeClr val="bg1"/>
                </a:solidFill>
              </a:rPr>
              <a:t>Ahmose of </a:t>
            </a:r>
            <a:r>
              <a:rPr lang="en-US" sz="2000" b="1" dirty="0" smtClean="0">
                <a:solidFill>
                  <a:schemeClr val="bg1"/>
                </a:solidFill>
              </a:rPr>
              <a:t>Thebes</a:t>
            </a:r>
            <a:r>
              <a:rPr lang="en-US" sz="2000" dirty="0" smtClean="0">
                <a:solidFill>
                  <a:schemeClr val="bg1"/>
                </a:solidFill>
              </a:rPr>
              <a:t>, </a:t>
            </a:r>
            <a:r>
              <a:rPr lang="en-US" sz="2000" dirty="0">
                <a:solidFill>
                  <a:schemeClr val="bg1"/>
                </a:solidFill>
              </a:rPr>
              <a:t>drove the Hyksos across the desert and out of </a:t>
            </a:r>
            <a:r>
              <a:rPr lang="en-US" sz="2000" dirty="0" smtClean="0">
                <a:solidFill>
                  <a:schemeClr val="bg1"/>
                </a:solidFill>
              </a:rPr>
              <a:t>Egypt by 1500 </a:t>
            </a:r>
            <a:r>
              <a:rPr lang="en-US" sz="2000" dirty="0">
                <a:solidFill>
                  <a:schemeClr val="bg1"/>
                </a:solidFill>
              </a:rPr>
              <a:t>BC.</a:t>
            </a:r>
          </a:p>
          <a:p>
            <a:pPr algn="ctr"/>
            <a:endParaRPr lang="en-US" sz="2000" dirty="0">
              <a:solidFill>
                <a:schemeClr val="bg1"/>
              </a:solidFill>
            </a:endParaRPr>
          </a:p>
        </p:txBody>
      </p:sp>
      <p:pic>
        <p:nvPicPr>
          <p:cNvPr id="307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53830"/>
          <a:stretch/>
        </p:blipFill>
        <p:spPr bwMode="auto">
          <a:xfrm>
            <a:off x="-7460" y="2515928"/>
            <a:ext cx="9151460" cy="262757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3635" b="34301"/>
          <a:stretch/>
        </p:blipFill>
        <p:spPr bwMode="auto">
          <a:xfrm>
            <a:off x="0" y="2461680"/>
            <a:ext cx="9157322" cy="268182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04800" y="590550"/>
            <a:ext cx="8534400" cy="1631216"/>
          </a:xfrm>
          <a:prstGeom prst="rect">
            <a:avLst/>
          </a:prstGeom>
        </p:spPr>
        <p:txBody>
          <a:bodyPr wrap="square">
            <a:spAutoFit/>
          </a:bodyPr>
          <a:lstStyle/>
          <a:p>
            <a:pPr algn="ctr"/>
            <a:r>
              <a:rPr lang="en-US" sz="2000" dirty="0" smtClean="0">
                <a:solidFill>
                  <a:schemeClr val="bg1"/>
                </a:solidFill>
              </a:rPr>
              <a:t>To prevent future invasions from occurring, Egyptian rulers decided to take control of all possible invasion routes. They started expanding by targeting all neighboring nations and invading them. These conquest made Egypt richer and more powerful. This was the beginning of the </a:t>
            </a:r>
            <a:r>
              <a:rPr lang="en-US" sz="2000" b="1" dirty="0" smtClean="0">
                <a:solidFill>
                  <a:schemeClr val="bg1"/>
                </a:solidFill>
              </a:rPr>
              <a:t>New Kingdom</a:t>
            </a:r>
            <a:r>
              <a:rPr lang="en-US" sz="2000" dirty="0" smtClean="0">
                <a:solidFill>
                  <a:schemeClr val="bg1"/>
                </a:solidFill>
              </a:rPr>
              <a:t>.</a:t>
            </a:r>
            <a:endParaRPr lang="en-US" sz="2000" dirty="0">
              <a:solidFill>
                <a:schemeClr val="bg1"/>
              </a:solidFill>
            </a:endParaRPr>
          </a:p>
          <a:p>
            <a:pPr algn="ctr"/>
            <a:endParaRPr lang="en-US" sz="2000" dirty="0">
              <a:solidFill>
                <a:schemeClr val="bg1"/>
              </a:solidFill>
            </a:endParaRPr>
          </a:p>
        </p:txBody>
      </p:sp>
    </p:spTree>
    <p:extLst>
      <p:ext uri="{BB962C8B-B14F-4D97-AF65-F5344CB8AC3E}">
        <p14:creationId xmlns:p14="http://schemas.microsoft.com/office/powerpoint/2010/main" xmlns="" val="33189436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New Kingdom</a:t>
            </a:r>
          </a:p>
        </p:txBody>
      </p:sp>
      <p:sp>
        <p:nvSpPr>
          <p:cNvPr id="4" name="Rectangle 3"/>
          <p:cNvSpPr/>
          <p:nvPr/>
        </p:nvSpPr>
        <p:spPr>
          <a:xfrm>
            <a:off x="457200" y="1504950"/>
            <a:ext cx="2971800" cy="3170099"/>
          </a:xfrm>
          <a:prstGeom prst="rect">
            <a:avLst/>
          </a:prstGeom>
        </p:spPr>
        <p:txBody>
          <a:bodyPr wrap="square">
            <a:spAutoFit/>
          </a:bodyPr>
          <a:lstStyle/>
          <a:p>
            <a:r>
              <a:rPr lang="en-US" sz="2000" dirty="0" smtClean="0">
                <a:solidFill>
                  <a:schemeClr val="bg1"/>
                </a:solidFill>
              </a:rPr>
              <a:t>The </a:t>
            </a:r>
            <a:r>
              <a:rPr lang="en-US" sz="2000" b="1" dirty="0" smtClean="0">
                <a:solidFill>
                  <a:schemeClr val="bg1"/>
                </a:solidFill>
              </a:rPr>
              <a:t>New Kingdom</a:t>
            </a:r>
            <a:r>
              <a:rPr lang="en-US" sz="2000" dirty="0" smtClean="0">
                <a:solidFill>
                  <a:schemeClr val="bg1"/>
                </a:solidFill>
              </a:rPr>
              <a:t>, sometimes referred to as the Egyptian Empire, is the period in ancient Egyptian history between the 16</a:t>
            </a:r>
            <a:r>
              <a:rPr lang="en-US" sz="2000" baseline="30000" dirty="0" smtClean="0">
                <a:solidFill>
                  <a:schemeClr val="bg1"/>
                </a:solidFill>
              </a:rPr>
              <a:t>th</a:t>
            </a:r>
            <a:r>
              <a:rPr lang="en-US" sz="2000" dirty="0" smtClean="0">
                <a:solidFill>
                  <a:schemeClr val="bg1"/>
                </a:solidFill>
              </a:rPr>
              <a:t> century BC and the 11</a:t>
            </a:r>
            <a:r>
              <a:rPr lang="en-US" sz="2000" baseline="30000" dirty="0" smtClean="0">
                <a:solidFill>
                  <a:schemeClr val="bg1"/>
                </a:solidFill>
              </a:rPr>
              <a:t>th</a:t>
            </a:r>
            <a:r>
              <a:rPr lang="en-US" sz="2000" dirty="0" smtClean="0">
                <a:solidFill>
                  <a:schemeClr val="bg1"/>
                </a:solidFill>
              </a:rPr>
              <a:t> century BC, covering the Eighteenth, Nineteenth, and Twentieth Dynasties of Egypt.</a:t>
            </a:r>
          </a:p>
        </p:txBody>
      </p:sp>
      <p:pic>
        <p:nvPicPr>
          <p:cNvPr id="7170" name="Picture 2" descr="Related image"/>
          <p:cNvPicPr>
            <a:picLocks noChangeAspect="1" noChangeArrowheads="1"/>
          </p:cNvPicPr>
          <p:nvPr/>
        </p:nvPicPr>
        <p:blipFill>
          <a:blip r:embed="rId2" cstate="print"/>
          <a:srcRect l="1515" r="10606" b="3030"/>
          <a:stretch>
            <a:fillRect/>
          </a:stretch>
        </p:blipFill>
        <p:spPr bwMode="auto">
          <a:xfrm>
            <a:off x="3733800" y="1428750"/>
            <a:ext cx="4953000" cy="3074276"/>
          </a:xfrm>
          <a:prstGeom prst="rect">
            <a:avLst/>
          </a:prstGeom>
          <a:noFill/>
        </p:spPr>
      </p:pic>
    </p:spTree>
    <p:extLst>
      <p:ext uri="{BB962C8B-B14F-4D97-AF65-F5344CB8AC3E}">
        <p14:creationId xmlns:p14="http://schemas.microsoft.com/office/powerpoint/2010/main" xmlns="" val="1990991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Queen Hatshepsut</a:t>
            </a:r>
          </a:p>
        </p:txBody>
      </p:sp>
      <p:sp>
        <p:nvSpPr>
          <p:cNvPr id="4" name="Rectangle 3"/>
          <p:cNvSpPr/>
          <p:nvPr/>
        </p:nvSpPr>
        <p:spPr>
          <a:xfrm>
            <a:off x="457200" y="1504950"/>
            <a:ext cx="5867400" cy="3170099"/>
          </a:xfrm>
          <a:prstGeom prst="rect">
            <a:avLst/>
          </a:prstGeom>
        </p:spPr>
        <p:txBody>
          <a:bodyPr wrap="square">
            <a:spAutoFit/>
          </a:bodyPr>
          <a:lstStyle/>
          <a:p>
            <a:r>
              <a:rPr lang="en-US" sz="2000" dirty="0" smtClean="0">
                <a:solidFill>
                  <a:schemeClr val="bg1"/>
                </a:solidFill>
              </a:rPr>
              <a:t>Daughter </a:t>
            </a:r>
            <a:r>
              <a:rPr lang="en-US" sz="2000" dirty="0">
                <a:solidFill>
                  <a:schemeClr val="bg1"/>
                </a:solidFill>
              </a:rPr>
              <a:t>of </a:t>
            </a:r>
            <a:r>
              <a:rPr lang="en-US" sz="2000" b="1" dirty="0">
                <a:solidFill>
                  <a:schemeClr val="bg1"/>
                </a:solidFill>
              </a:rPr>
              <a:t>King Thutmose I</a:t>
            </a:r>
            <a:r>
              <a:rPr lang="en-US" sz="2000" dirty="0">
                <a:solidFill>
                  <a:schemeClr val="bg1"/>
                </a:solidFill>
              </a:rPr>
              <a:t>, </a:t>
            </a:r>
            <a:r>
              <a:rPr lang="en-US" sz="2000" b="1" dirty="0">
                <a:solidFill>
                  <a:schemeClr val="bg1"/>
                </a:solidFill>
              </a:rPr>
              <a:t>Hatshepsut</a:t>
            </a:r>
            <a:r>
              <a:rPr lang="en-US" sz="2000" dirty="0">
                <a:solidFill>
                  <a:schemeClr val="bg1"/>
                </a:solidFill>
              </a:rPr>
              <a:t> became queen of Egypt when she married her half-brother, </a:t>
            </a:r>
            <a:r>
              <a:rPr lang="en-US" sz="2000" b="1" dirty="0">
                <a:solidFill>
                  <a:schemeClr val="bg1"/>
                </a:solidFill>
              </a:rPr>
              <a:t>Thutmose II</a:t>
            </a:r>
            <a:r>
              <a:rPr lang="en-US" sz="2000" dirty="0">
                <a:solidFill>
                  <a:schemeClr val="bg1"/>
                </a:solidFill>
              </a:rPr>
              <a:t>, around the age of 12. Upon his death, she began acting as regent for her </a:t>
            </a:r>
            <a:r>
              <a:rPr lang="en-US" sz="2000" b="1" dirty="0">
                <a:solidFill>
                  <a:schemeClr val="bg1"/>
                </a:solidFill>
              </a:rPr>
              <a:t>stepson</a:t>
            </a:r>
            <a:r>
              <a:rPr lang="en-US" sz="2000" dirty="0">
                <a:solidFill>
                  <a:schemeClr val="bg1"/>
                </a:solidFill>
              </a:rPr>
              <a:t>, the infant </a:t>
            </a:r>
            <a:r>
              <a:rPr lang="en-US" sz="2000" b="1" dirty="0">
                <a:solidFill>
                  <a:schemeClr val="bg1"/>
                </a:solidFill>
              </a:rPr>
              <a:t>Thutmose III</a:t>
            </a:r>
            <a:r>
              <a:rPr lang="en-US" sz="2000" dirty="0">
                <a:solidFill>
                  <a:schemeClr val="bg1"/>
                </a:solidFill>
              </a:rPr>
              <a:t>, but later took on the full powers of a pharaoh, becoming co-ruler of Egypt around 1473 BC. </a:t>
            </a:r>
            <a:r>
              <a:rPr lang="en-US" sz="2000" dirty="0" smtClean="0">
                <a:solidFill>
                  <a:schemeClr val="bg1"/>
                </a:solidFill>
              </a:rPr>
              <a:t> Her successful </a:t>
            </a:r>
            <a:r>
              <a:rPr lang="en-US" sz="2000" dirty="0">
                <a:solidFill>
                  <a:schemeClr val="bg1"/>
                </a:solidFill>
              </a:rPr>
              <a:t>transition from queen to pharaoh </a:t>
            </a:r>
            <a:r>
              <a:rPr lang="en-US" sz="2000" dirty="0" smtClean="0">
                <a:solidFill>
                  <a:schemeClr val="bg1"/>
                </a:solidFill>
              </a:rPr>
              <a:t>was </a:t>
            </a:r>
            <a:r>
              <a:rPr lang="en-US" sz="2000" dirty="0">
                <a:solidFill>
                  <a:schemeClr val="bg1"/>
                </a:solidFill>
              </a:rPr>
              <a:t>due to her ability to recruit influential supporters, and many of the men she chose had been favored officials of her </a:t>
            </a:r>
            <a:r>
              <a:rPr lang="en-US" sz="2000" dirty="0" smtClean="0">
                <a:solidFill>
                  <a:schemeClr val="bg1"/>
                </a:solidFill>
              </a:rPr>
              <a:t>father.</a:t>
            </a:r>
          </a:p>
        </p:txBody>
      </p:sp>
      <p:pic>
        <p:nvPicPr>
          <p:cNvPr id="2050" name="Picture 2" descr="Related image">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741" r="34831"/>
          <a:stretch/>
        </p:blipFill>
        <p:spPr bwMode="auto">
          <a:xfrm>
            <a:off x="6538975" y="1733550"/>
            <a:ext cx="2071625" cy="2209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3"/>
          <p:cNvSpPr txBox="1">
            <a:spLocks/>
          </p:cNvSpPr>
          <p:nvPr/>
        </p:nvSpPr>
        <p:spPr>
          <a:xfrm rot="20490518">
            <a:off x="6514792" y="3462912"/>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xmlns="" val="28846511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1962</TotalTime>
  <Words>1346</Words>
  <Application>Microsoft Office PowerPoint</Application>
  <PresentationFormat>On-screen Show (16:9)</PresentationFormat>
  <Paragraphs>79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WORLD HISTORY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181</cp:revision>
  <dcterms:created xsi:type="dcterms:W3CDTF">2018-08-02T00:45:41Z</dcterms:created>
  <dcterms:modified xsi:type="dcterms:W3CDTF">2018-10-08T16:59:03Z</dcterms:modified>
</cp:coreProperties>
</file>