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66" r:id="rId5"/>
    <p:sldId id="280" r:id="rId6"/>
    <p:sldId id="261" r:id="rId7"/>
    <p:sldId id="276" r:id="rId8"/>
    <p:sldId id="277" r:id="rId9"/>
    <p:sldId id="271" r:id="rId10"/>
    <p:sldId id="278" r:id="rId11"/>
    <p:sldId id="279" r:id="rId12"/>
    <p:sldId id="270" r:id="rId13"/>
    <p:sldId id="275" r:id="rId14"/>
    <p:sldId id="274" r:id="rId15"/>
    <p:sldId id="263"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564" y="-5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8/26/2018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ypEaGQb6dJk"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qq_1lcMrD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nBFjaHivmlQ"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fx3BqQ44zD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bmjzE9wHBUU"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ln7NC2zvmj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Related image"/>
          <p:cNvPicPr>
            <a:picLocks noChangeAspect="1" noChangeArrowheads="1"/>
          </p:cNvPicPr>
          <p:nvPr/>
        </p:nvPicPr>
        <p:blipFill>
          <a:blip r:embed="rId2" cstate="print">
            <a:lum bright="-9000" contrast="8000"/>
          </a:blip>
          <a:srcRect t="16339" b="9194"/>
          <a:stretch>
            <a:fillRect/>
          </a:stretch>
        </p:blipFill>
        <p:spPr bwMode="auto">
          <a:xfrm>
            <a:off x="0" y="0"/>
            <a:ext cx="9144000" cy="5143500"/>
          </a:xfrm>
          <a:prstGeom prst="rect">
            <a:avLst/>
          </a:prstGeom>
          <a:noFill/>
        </p:spPr>
      </p:pic>
      <p:sp>
        <p:nvSpPr>
          <p:cNvPr id="2" name="Title 1"/>
          <p:cNvSpPr>
            <a:spLocks noGrp="1"/>
          </p:cNvSpPr>
          <p:nvPr>
            <p:ph type="ctrTitle"/>
          </p:nvPr>
        </p:nvSpPr>
        <p:spPr>
          <a:xfrm>
            <a:off x="0" y="1657350"/>
            <a:ext cx="9144000" cy="1295399"/>
          </a:xfrm>
        </p:spPr>
        <p:txBody>
          <a:bodyPr>
            <a:noAutofit/>
          </a:bodyPr>
          <a:lstStyle/>
          <a:p>
            <a:r>
              <a:rPr lang="en-US" sz="8800" b="1" dirty="0" smtClean="0">
                <a:latin typeface="BIRTH OF A HERO" pitchFamily="2" charset="0"/>
              </a:rPr>
              <a:t>WORLD HISTORY</a:t>
            </a:r>
            <a:endParaRPr lang="en-US" sz="8800" b="1" dirty="0">
              <a:latin typeface="BIRTH OF A HERO" pitchFamily="2" charset="0"/>
            </a:endParaRPr>
          </a:p>
        </p:txBody>
      </p:sp>
      <p:sp>
        <p:nvSpPr>
          <p:cNvPr id="3" name="Subtitle 2"/>
          <p:cNvSpPr>
            <a:spLocks noGrp="1"/>
          </p:cNvSpPr>
          <p:nvPr>
            <p:ph type="subTitle" idx="1"/>
          </p:nvPr>
        </p:nvSpPr>
        <p:spPr>
          <a:xfrm>
            <a:off x="1676400" y="2800350"/>
            <a:ext cx="3810000" cy="742950"/>
          </a:xfrm>
        </p:spPr>
        <p:txBody>
          <a:bodyPr>
            <a:noAutofit/>
          </a:bodyPr>
          <a:lstStyle/>
          <a:p>
            <a:pPr algn="l"/>
            <a:r>
              <a:rPr lang="en-US" b="1" dirty="0" smtClean="0">
                <a:ln w="18415" cmpd="sng">
                  <a:noFill/>
                  <a:prstDash val="solid"/>
                </a:ln>
                <a:solidFill>
                  <a:schemeClr val="tx1"/>
                </a:solidFill>
                <a:effectLst>
                  <a:glow rad="101600">
                    <a:schemeClr val="accent6">
                      <a:satMod val="175000"/>
                      <a:alpha val="40000"/>
                    </a:schemeClr>
                  </a:glow>
                </a:effectLst>
                <a:latin typeface="BIRTH OF A HERO" pitchFamily="2" charset="0"/>
              </a:rPr>
              <a:t>The First People</a:t>
            </a:r>
            <a:endParaRPr lang="en-US" b="1" dirty="0">
              <a:ln w="18415" cmpd="sng">
                <a:noFill/>
                <a:prstDash val="solid"/>
              </a:ln>
              <a:solidFill>
                <a:schemeClr val="tx1"/>
              </a:solidFill>
              <a:effectLst>
                <a:glow rad="101600">
                  <a:schemeClr val="accent6">
                    <a:satMod val="175000"/>
                    <a:alpha val="40000"/>
                  </a:schemeClr>
                </a:glow>
              </a:effectLst>
              <a:latin typeface="BIRTH OF A HERO" pitchFamily="2" charset="0"/>
            </a:endParaRPr>
          </a:p>
        </p:txBody>
      </p:sp>
      <p:pic>
        <p:nvPicPr>
          <p:cNvPr id="6148" name="Picture 4" descr="Related ima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610600" y="0"/>
            <a:ext cx="533400" cy="2647950"/>
          </a:xfrm>
          <a:prstGeom prst="rect">
            <a:avLst/>
          </a:prstGeom>
          <a:noFill/>
          <a:effectLst>
            <a:softEdge rad="12700"/>
          </a:effectLst>
        </p:spPr>
      </p:pic>
      <p:pic>
        <p:nvPicPr>
          <p:cNvPr id="10" name="Picture 4" descr="Related ima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V="1">
            <a:off x="8610600" y="2495550"/>
            <a:ext cx="533400" cy="2647950"/>
          </a:xfrm>
          <a:prstGeom prst="rect">
            <a:avLst/>
          </a:prstGeom>
          <a:noFill/>
          <a:effectLst>
            <a:softEdge rad="12700"/>
          </a:effectLst>
        </p:spPr>
      </p:pic>
      <p:sp>
        <p:nvSpPr>
          <p:cNvPr id="7" name="Subtitle 2"/>
          <p:cNvSpPr txBox="1">
            <a:spLocks/>
          </p:cNvSpPr>
          <p:nvPr/>
        </p:nvSpPr>
        <p:spPr>
          <a:xfrm>
            <a:off x="5867400" y="3867150"/>
            <a:ext cx="2743200" cy="819150"/>
          </a:xfrm>
          <a:prstGeom prst="rect">
            <a:avLst/>
          </a:prstGeom>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solidFill>
                    <a:srgbClr val="FFFFFF"/>
                  </a:solidFill>
                  <a:prstDash val="solid"/>
                </a:ln>
                <a:solidFill>
                  <a:srgbClr val="FFFFFF"/>
                </a:solidFill>
                <a:uLnTx/>
                <a:uFillTx/>
                <a:latin typeface="BIRTH OF A HERO" panose="02000000000000000000" pitchFamily="2" charset="0"/>
              </a:rPr>
              <a:t>with Mr. Jim </a:t>
            </a:r>
            <a:r>
              <a:rPr lang="en-US" sz="2400" b="1" dirty="0" smtClean="0">
                <a:ln w="18415" cmpd="sng">
                  <a:solidFill>
                    <a:srgbClr val="FFFFFF"/>
                  </a:solidFill>
                  <a:prstDash val="solid"/>
                </a:ln>
                <a:solidFill>
                  <a:srgbClr val="FFFFFF"/>
                </a:solidFill>
                <a:latin typeface="BIRTH OF A HERO" panose="02000000000000000000" pitchFamily="2" charset="0"/>
              </a:rPr>
              <a:t>Soto</a:t>
            </a:r>
            <a:endParaRPr kumimoji="0" lang="en-US" sz="2400" b="1" i="0" u="none" strike="noStrike" kern="1200" cap="none" spc="0" normalizeH="0" baseline="0" noProof="0" dirty="0">
              <a:ln w="18415" cmpd="sng">
                <a:solidFill>
                  <a:srgbClr val="FFFFFF"/>
                </a:solidFill>
                <a:prstDash val="solid"/>
              </a:ln>
              <a:solidFill>
                <a:srgbClr val="FFFFFF"/>
              </a:solidFill>
              <a:uLnTx/>
              <a:uFillTx/>
              <a:latin typeface="BIRTH OF A HERO" panose="02000000000000000000"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anim calcmode="lin" valueType="num">
                                      <p:cBhvr>
                                        <p:cTn id="17" dur="2000" fill="hold"/>
                                        <p:tgtEl>
                                          <p:spTgt spid="7"/>
                                        </p:tgtEl>
                                        <p:attrNameLst>
                                          <p:attrName>ppt_x</p:attrName>
                                        </p:attrNameLst>
                                      </p:cBhvr>
                                      <p:tavLst>
                                        <p:tav tm="0">
                                          <p:val>
                                            <p:strVal val="#ppt_x"/>
                                          </p:val>
                                        </p:tav>
                                        <p:tav tm="100000">
                                          <p:val>
                                            <p:strVal val="#ppt_x"/>
                                          </p:val>
                                        </p:tav>
                                      </p:tavLst>
                                    </p:anim>
                                    <p:anim calcmode="lin" valueType="num">
                                      <p:cBhvr>
                                        <p:cTn id="18"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Stone Age Tools</a:t>
            </a:r>
          </a:p>
        </p:txBody>
      </p:sp>
      <p:pic>
        <p:nvPicPr>
          <p:cNvPr id="2052" name="Picture 4" descr="Image result for stone age tools">
            <a:hlinkClick r:id="rId2"/>
          </p:cNvPr>
          <p:cNvPicPr>
            <a:picLocks noChangeAspect="1" noChangeArrowheads="1"/>
          </p:cNvPicPr>
          <p:nvPr/>
        </p:nvPicPr>
        <p:blipFill>
          <a:blip r:embed="rId3" cstate="print">
            <a:lum bright="-9000"/>
          </a:blip>
          <a:srcRect/>
          <a:stretch>
            <a:fillRect/>
          </a:stretch>
        </p:blipFill>
        <p:spPr bwMode="auto">
          <a:xfrm>
            <a:off x="6172200" y="1809750"/>
            <a:ext cx="2667000" cy="2356961"/>
          </a:xfrm>
          <a:prstGeom prst="rect">
            <a:avLst/>
          </a:prstGeom>
          <a:noFill/>
        </p:spPr>
      </p:pic>
      <p:sp>
        <p:nvSpPr>
          <p:cNvPr id="5" name="Rectangle 4"/>
          <p:cNvSpPr/>
          <p:nvPr/>
        </p:nvSpPr>
        <p:spPr>
          <a:xfrm>
            <a:off x="457200" y="1733550"/>
            <a:ext cx="5562600" cy="3016210"/>
          </a:xfrm>
          <a:prstGeom prst="rect">
            <a:avLst/>
          </a:prstGeom>
        </p:spPr>
        <p:txBody>
          <a:bodyPr wrap="square">
            <a:spAutoFit/>
          </a:bodyPr>
          <a:lstStyle/>
          <a:p>
            <a:r>
              <a:rPr lang="en-US" sz="2000" dirty="0" smtClean="0"/>
              <a:t>Archaeologists find it useful to divide what they call the </a:t>
            </a:r>
            <a:r>
              <a:rPr lang="en-US" sz="2000" b="1" dirty="0" smtClean="0">
                <a:effectLst>
                  <a:glow rad="101600">
                    <a:schemeClr val="accent6">
                      <a:satMod val="175000"/>
                      <a:alpha val="40000"/>
                    </a:schemeClr>
                  </a:glow>
                </a:effectLst>
              </a:rPr>
              <a:t>Stone Age</a:t>
            </a:r>
            <a:r>
              <a:rPr lang="en-US" sz="2000" dirty="0" smtClean="0">
                <a:effectLst>
                  <a:glow rad="101600">
                    <a:schemeClr val="accent6">
                      <a:satMod val="175000"/>
                      <a:alpha val="40000"/>
                    </a:schemeClr>
                  </a:glow>
                </a:effectLst>
              </a:rPr>
              <a:t>, a broad prehistoric period during which stone was widely used</a:t>
            </a:r>
            <a:r>
              <a:rPr lang="en-US" sz="2000" dirty="0" smtClean="0"/>
              <a:t>, into three distinct eras, based on the kinds of </a:t>
            </a:r>
            <a:r>
              <a:rPr lang="en-US" sz="2000" b="1" dirty="0" smtClean="0"/>
              <a:t>tools</a:t>
            </a:r>
            <a:r>
              <a:rPr lang="en-US" sz="2000" dirty="0" smtClean="0"/>
              <a:t> used at a time. They were:</a:t>
            </a:r>
          </a:p>
          <a:p>
            <a:pPr marL="342900" indent="-342900">
              <a:lnSpc>
                <a:spcPct val="150000"/>
              </a:lnSpc>
              <a:buFont typeface="+mj-lt"/>
              <a:buAutoNum type="arabicPeriod"/>
            </a:pPr>
            <a:r>
              <a:rPr lang="en-US" sz="2000" dirty="0" smtClean="0"/>
              <a:t>The </a:t>
            </a:r>
            <a:r>
              <a:rPr lang="en-US" sz="2000" b="1" dirty="0" smtClean="0"/>
              <a:t>Paleolithic</a:t>
            </a:r>
          </a:p>
          <a:p>
            <a:pPr marL="342900" indent="-342900">
              <a:lnSpc>
                <a:spcPct val="150000"/>
              </a:lnSpc>
              <a:buFont typeface="+mj-lt"/>
              <a:buAutoNum type="arabicPeriod"/>
            </a:pPr>
            <a:r>
              <a:rPr lang="en-US" sz="2000" dirty="0" smtClean="0"/>
              <a:t>The </a:t>
            </a:r>
            <a:r>
              <a:rPr lang="en-US" sz="2000" b="1" dirty="0" smtClean="0"/>
              <a:t>Mesolithic</a:t>
            </a:r>
          </a:p>
          <a:p>
            <a:pPr marL="342900" indent="-342900">
              <a:lnSpc>
                <a:spcPct val="150000"/>
              </a:lnSpc>
              <a:buFont typeface="+mj-lt"/>
              <a:buAutoNum type="arabicPeriod"/>
            </a:pPr>
            <a:r>
              <a:rPr lang="en-US" sz="2000" dirty="0" smtClean="0"/>
              <a:t>The </a:t>
            </a:r>
            <a:r>
              <a:rPr lang="en-US" sz="2000" b="1" dirty="0" smtClean="0"/>
              <a:t>Neolithic</a:t>
            </a:r>
            <a:endParaRPr lang="en-US" sz="2000" b="1" dirty="0"/>
          </a:p>
        </p:txBody>
      </p:sp>
      <p:sp>
        <p:nvSpPr>
          <p:cNvPr id="6" name="Title 3"/>
          <p:cNvSpPr txBox="1">
            <a:spLocks/>
          </p:cNvSpPr>
          <p:nvPr/>
        </p:nvSpPr>
        <p:spPr>
          <a:xfrm rot="20490518">
            <a:off x="6667193" y="1861460"/>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
        <p:nvSpPr>
          <p:cNvPr id="3" name="TextBox 2"/>
          <p:cNvSpPr txBox="1"/>
          <p:nvPr/>
        </p:nvSpPr>
        <p:spPr>
          <a:xfrm>
            <a:off x="6781800" y="4024586"/>
            <a:ext cx="1905000" cy="523220"/>
          </a:xfrm>
          <a:prstGeom prst="rect">
            <a:avLst/>
          </a:prstGeom>
          <a:noFill/>
        </p:spPr>
        <p:txBody>
          <a:bodyPr wrap="square" rtlCol="0">
            <a:spAutoFit/>
          </a:bodyPr>
          <a:lstStyle/>
          <a:p>
            <a:pPr algn="ctr"/>
            <a:r>
              <a:rPr lang="en-US" sz="1400" dirty="0" smtClean="0"/>
              <a:t>What could the first tool have been?</a:t>
            </a:r>
            <a:endParaRPr lang="en-US" sz="1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hlinkClick r:id="rId2"/>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3226" r="6554" b="-1"/>
          <a:stretch/>
        </p:blipFill>
        <p:spPr bwMode="auto">
          <a:xfrm>
            <a:off x="533400" y="1581150"/>
            <a:ext cx="3385820" cy="23622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3"/>
          <p:cNvSpPr txBox="1">
            <a:spLocks/>
          </p:cNvSpPr>
          <p:nvPr/>
        </p:nvSpPr>
        <p:spPr>
          <a:xfrm rot="20490518">
            <a:off x="494994" y="1634113"/>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
        <p:nvSpPr>
          <p:cNvPr id="4" name="Rectangle 3"/>
          <p:cNvSpPr/>
          <p:nvPr/>
        </p:nvSpPr>
        <p:spPr>
          <a:xfrm>
            <a:off x="4114800" y="2114550"/>
            <a:ext cx="4572000" cy="1323439"/>
          </a:xfrm>
          <a:prstGeom prst="rect">
            <a:avLst/>
          </a:prstGeom>
        </p:spPr>
        <p:txBody>
          <a:bodyPr wrap="square">
            <a:spAutoFit/>
          </a:bodyPr>
          <a:lstStyle/>
          <a:p>
            <a:pPr algn="r"/>
            <a:r>
              <a:rPr lang="en-US" sz="2000" dirty="0" smtClean="0"/>
              <a:t>The Stone </a:t>
            </a:r>
            <a:r>
              <a:rPr lang="en-US" sz="2000" dirty="0" smtClean="0"/>
              <a:t>Ages, which </a:t>
            </a:r>
            <a:r>
              <a:rPr lang="en-US" sz="2000" dirty="0" smtClean="0"/>
              <a:t>span </a:t>
            </a:r>
            <a:r>
              <a:rPr lang="en-US" sz="2000" dirty="0" smtClean="0"/>
              <a:t>a huge period of human history, </a:t>
            </a:r>
            <a:r>
              <a:rPr lang="en-US" sz="2000" dirty="0" smtClean="0"/>
              <a:t>were </a:t>
            </a:r>
            <a:r>
              <a:rPr lang="en-US" sz="2000" dirty="0" smtClean="0"/>
              <a:t>a remarkable time of discovery in human history. Lets watch a video that explains it…</a:t>
            </a:r>
            <a:endParaRPr lang="en-US" sz="20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Hunter- Gatherers</a:t>
            </a:r>
          </a:p>
        </p:txBody>
      </p:sp>
      <p:sp>
        <p:nvSpPr>
          <p:cNvPr id="3" name="Rectangle 2"/>
          <p:cNvSpPr/>
          <p:nvPr/>
        </p:nvSpPr>
        <p:spPr>
          <a:xfrm>
            <a:off x="457200" y="1428750"/>
            <a:ext cx="8229600" cy="1323439"/>
          </a:xfrm>
          <a:prstGeom prst="rect">
            <a:avLst/>
          </a:prstGeom>
        </p:spPr>
        <p:txBody>
          <a:bodyPr wrap="square">
            <a:spAutoFit/>
          </a:bodyPr>
          <a:lstStyle/>
          <a:p>
            <a:pPr algn="ctr"/>
            <a:r>
              <a:rPr lang="en-US" sz="2000" dirty="0" smtClean="0"/>
              <a:t>The earliest human societies were </a:t>
            </a:r>
            <a:r>
              <a:rPr lang="en-US" sz="2000" b="1" dirty="0" smtClean="0">
                <a:effectLst>
                  <a:glow rad="101600">
                    <a:schemeClr val="accent6">
                      <a:satMod val="175000"/>
                      <a:alpha val="40000"/>
                    </a:schemeClr>
                  </a:glow>
                </a:effectLst>
              </a:rPr>
              <a:t>Hunter-gatherers</a:t>
            </a:r>
            <a:r>
              <a:rPr lang="en-US" sz="2000" dirty="0" smtClean="0">
                <a:effectLst>
                  <a:glow rad="101600">
                    <a:schemeClr val="accent6">
                      <a:satMod val="175000"/>
                      <a:alpha val="40000"/>
                    </a:schemeClr>
                  </a:glow>
                </a:effectLst>
              </a:rPr>
              <a:t>, people </a:t>
            </a:r>
            <a:r>
              <a:rPr lang="en-US" sz="2000" dirty="0">
                <a:effectLst>
                  <a:glow rad="101600">
                    <a:schemeClr val="accent6">
                      <a:satMod val="175000"/>
                      <a:alpha val="40000"/>
                    </a:schemeClr>
                  </a:glow>
                </a:effectLst>
              </a:rPr>
              <a:t>who lived by hunting and collecting food rather than </a:t>
            </a:r>
            <a:r>
              <a:rPr lang="en-US" sz="2000" dirty="0" smtClean="0">
                <a:effectLst>
                  <a:glow rad="101600">
                    <a:schemeClr val="accent6">
                      <a:satMod val="175000"/>
                      <a:alpha val="40000"/>
                    </a:schemeClr>
                  </a:glow>
                </a:effectLst>
              </a:rPr>
              <a:t>by farming</a:t>
            </a:r>
            <a:r>
              <a:rPr lang="en-US" sz="2000" dirty="0"/>
              <a:t>. </a:t>
            </a:r>
            <a:r>
              <a:rPr lang="en-US" sz="2000" dirty="0" smtClean="0"/>
              <a:t>Most of the hunting was probably done by the men. Gathering was most likely done by the women. There </a:t>
            </a:r>
            <a:r>
              <a:rPr lang="en-US" sz="2000" dirty="0"/>
              <a:t>are still groups of hunter-gatherers living in some parts of the world.</a:t>
            </a:r>
          </a:p>
        </p:txBody>
      </p:sp>
      <p:pic>
        <p:nvPicPr>
          <p:cNvPr id="1026" name="Picture 2" descr="Related imag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5025" b="23749"/>
          <a:stretch/>
        </p:blipFill>
        <p:spPr bwMode="auto">
          <a:xfrm>
            <a:off x="-1" y="2952751"/>
            <a:ext cx="9128180" cy="21743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411858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8806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effectLst>
                  <a:glow rad="101600">
                    <a:schemeClr val="accent6">
                      <a:satMod val="175000"/>
                      <a:alpha val="40000"/>
                    </a:schemeClr>
                  </a:glow>
                </a:effectLst>
                <a:latin typeface="BIRTH OF A HERO" panose="02000000000000000000" pitchFamily="2" charset="0"/>
              </a:rPr>
              <a:t>Language,  Art, &amp; Religion</a:t>
            </a:r>
          </a:p>
        </p:txBody>
      </p:sp>
      <p:sp>
        <p:nvSpPr>
          <p:cNvPr id="3" name="Rectangle 2"/>
          <p:cNvSpPr/>
          <p:nvPr/>
        </p:nvSpPr>
        <p:spPr>
          <a:xfrm>
            <a:off x="457200" y="1733550"/>
            <a:ext cx="5029200" cy="2554545"/>
          </a:xfrm>
          <a:prstGeom prst="rect">
            <a:avLst/>
          </a:prstGeom>
        </p:spPr>
        <p:txBody>
          <a:bodyPr wrap="square">
            <a:spAutoFit/>
          </a:bodyPr>
          <a:lstStyle/>
          <a:p>
            <a:r>
              <a:rPr lang="en-US" sz="2000" dirty="0" smtClean="0"/>
              <a:t>Probably, the most important development of the Paleolithic was language. This, however, was not the only mode of human expression, since art and religion also are. Humans have always been artistic and religious. Art expresses how humans </a:t>
            </a:r>
            <a:r>
              <a:rPr lang="en-US" sz="2000" b="1" dirty="0" smtClean="0"/>
              <a:t>perceive</a:t>
            </a:r>
            <a:r>
              <a:rPr lang="en-US" sz="2000" dirty="0" smtClean="0"/>
              <a:t> their reality and religion how humans </a:t>
            </a:r>
            <a:r>
              <a:rPr lang="en-US" sz="2000" b="1" dirty="0" smtClean="0"/>
              <a:t>understand the meaning </a:t>
            </a:r>
            <a:r>
              <a:rPr lang="en-US" sz="2000" dirty="0" smtClean="0"/>
              <a:t>of that reality.</a:t>
            </a:r>
            <a:endParaRPr lang="en-US" sz="2000" dirty="0"/>
          </a:p>
        </p:txBody>
      </p:sp>
      <p:pic>
        <p:nvPicPr>
          <p:cNvPr id="3074" name="Picture 2" descr="Related image">
            <a:hlinkClick r:id="rId2"/>
          </p:cNvPr>
          <p:cNvPicPr>
            <a:picLocks noChangeAspect="1" noChangeArrowheads="1"/>
          </p:cNvPicPr>
          <p:nvPr/>
        </p:nvPicPr>
        <p:blipFill>
          <a:blip r:embed="rId3" cstate="print"/>
          <a:srcRect l="25000"/>
          <a:stretch>
            <a:fillRect/>
          </a:stretch>
        </p:blipFill>
        <p:spPr bwMode="auto">
          <a:xfrm>
            <a:off x="5867400" y="1809750"/>
            <a:ext cx="2819400" cy="2508092"/>
          </a:xfrm>
          <a:prstGeom prst="rect">
            <a:avLst/>
          </a:prstGeom>
          <a:noFill/>
        </p:spPr>
      </p:pic>
      <p:sp>
        <p:nvSpPr>
          <p:cNvPr id="5" name="Title 3"/>
          <p:cNvSpPr txBox="1">
            <a:spLocks/>
          </p:cNvSpPr>
          <p:nvPr/>
        </p:nvSpPr>
        <p:spPr>
          <a:xfrm rot="20490518">
            <a:off x="7810193" y="1938912"/>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34643365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504950"/>
            <a:ext cx="7924800" cy="3046988"/>
          </a:xfrm>
          <a:prstGeom prst="rect">
            <a:avLst/>
          </a:prstGeom>
        </p:spPr>
        <p:txBody>
          <a:bodyPr wrap="square">
            <a:spAutoFit/>
          </a:bodyPr>
          <a:lstStyle/>
          <a:p>
            <a:pPr marL="457200" lvl="0" indent="-457200">
              <a:lnSpc>
                <a:spcPct val="150000"/>
              </a:lnSpc>
              <a:buFont typeface="+mj-lt"/>
              <a:buAutoNum type="arabicPeriod"/>
              <a:defRPr/>
            </a:pPr>
            <a:r>
              <a:rPr lang="en-US" kern="0" dirty="0" smtClean="0"/>
              <a:t>History is the study of the past.</a:t>
            </a:r>
          </a:p>
          <a:p>
            <a:pPr marL="457200" indent="-457200">
              <a:lnSpc>
                <a:spcPct val="150000"/>
              </a:lnSpc>
              <a:buFont typeface="+mj-lt"/>
              <a:buAutoNum type="arabicPeriod"/>
              <a:defRPr/>
            </a:pPr>
            <a:r>
              <a:rPr lang="en-US" kern="0" dirty="0" smtClean="0"/>
              <a:t>There are two prevailing views regarding the origin of humanity: one is we are the result of intelligent design and the other</a:t>
            </a:r>
            <a:r>
              <a:rPr lang="en-US" dirty="0" smtClean="0"/>
              <a:t> that we are the result of an evolutionary process.</a:t>
            </a:r>
            <a:r>
              <a:rPr lang="en-US" kern="0" dirty="0" smtClean="0"/>
              <a:t> </a:t>
            </a:r>
          </a:p>
          <a:p>
            <a:pPr marL="457200" lvl="0" indent="-457200">
              <a:lnSpc>
                <a:spcPct val="150000"/>
              </a:lnSpc>
              <a:buFont typeface="+mj-lt"/>
              <a:buAutoNum type="arabicPeriod"/>
              <a:defRPr/>
            </a:pPr>
            <a:r>
              <a:rPr lang="en-US" dirty="0" smtClean="0"/>
              <a:t>That humans began appearing in Africa 1.5 million years ago and then spread to Eurasia.</a:t>
            </a:r>
          </a:p>
          <a:p>
            <a:pPr marL="457200" lvl="0" indent="-457200">
              <a:lnSpc>
                <a:spcPct val="150000"/>
              </a:lnSpc>
              <a:buFont typeface="+mj-lt"/>
              <a:buAutoNum type="arabicPeriod"/>
              <a:defRPr/>
            </a:pPr>
            <a:r>
              <a:rPr lang="en-US" dirty="0" smtClean="0"/>
              <a:t>That the Stone Age was a remarkable time of discovery in human history.</a:t>
            </a:r>
            <a:endParaRPr kumimoji="0" lang="en-US" i="0" u="none" strike="noStrike" kern="0" cap="none" spc="0" normalizeH="0" baseline="0" noProof="0" dirty="0">
              <a:ln>
                <a:noFill/>
              </a:ln>
              <a:solidFill>
                <a:srgbClr val="FF0000"/>
              </a:solidFill>
              <a:effectLst/>
              <a:uLnTx/>
              <a:uFillTx/>
            </a:endParaRPr>
          </a:p>
        </p:txBody>
      </p:sp>
    </p:spTree>
    <p:extLst>
      <p:ext uri="{BB962C8B-B14F-4D97-AF65-F5344CB8AC3E}">
        <p14:creationId xmlns="" xmlns:p14="http://schemas.microsoft.com/office/powerpoint/2010/main" val="22918908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Jim Soto © 2018</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90218" y="1871350"/>
            <a:ext cx="6963566" cy="1569660"/>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Migration</a:t>
            </a:r>
            <a:endParaRPr lang="en-US" sz="9600" spc="300" dirty="0">
              <a:solidFill>
                <a:srgbClr val="FF0000"/>
              </a:solidFill>
              <a:latin typeface="Baron Kuffner" pitchFamily="34" charset="0"/>
            </a:endParaRPr>
          </a:p>
        </p:txBody>
      </p:sp>
    </p:spTree>
    <p:extLst>
      <p:ext uri="{BB962C8B-B14F-4D97-AF65-F5344CB8AC3E}">
        <p14:creationId xmlns="" xmlns:p14="http://schemas.microsoft.com/office/powerpoint/2010/main" val="2317260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448965" y="1733550"/>
            <a:ext cx="8229600" cy="2667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700" dirty="0" smtClean="0">
                <a:effectLst>
                  <a:glow rad="139700">
                    <a:schemeClr val="accent6">
                      <a:satMod val="175000"/>
                      <a:alpha val="40000"/>
                    </a:schemeClr>
                  </a:glow>
                </a:effectLst>
              </a:rPr>
              <a:t>The year is 200,000 B.C.</a:t>
            </a:r>
          </a:p>
          <a:p>
            <a:pPr marL="0" indent="0" algn="ctr">
              <a:buNone/>
            </a:pPr>
            <a:endParaRPr lang="en-US" sz="2000" dirty="0" smtClean="0"/>
          </a:p>
          <a:p>
            <a:pPr marL="0" indent="0" algn="ctr">
              <a:buNone/>
            </a:pPr>
            <a:r>
              <a:rPr lang="en-US" sz="2000" dirty="0" smtClean="0"/>
              <a:t>Some offers to teach you a new skill. Your mentor strikes two black flint rocks together. A fragment flakes off.  You try to copy the maneuver, but the rocks just break. Finally you learn to strike the rock just right. You now have a sharp stone knife! How will you use your new skill?</a:t>
            </a:r>
          </a:p>
          <a:p>
            <a:pPr marL="0" indent="0" algn="ctr">
              <a:buNone/>
            </a:pPr>
            <a:r>
              <a:rPr lang="en-US" sz="2000" dirty="0" smtClean="0"/>
              <a:t>Take a minute to write it down.</a:t>
            </a:r>
          </a:p>
          <a:p>
            <a:pPr>
              <a:buFont typeface="Arial" pitchFamily="34" charset="0"/>
              <a:buNone/>
            </a:pPr>
            <a:endParaRPr lang="en-US" sz="2000" dirty="0" smtClean="0"/>
          </a:p>
        </p:txBody>
      </p:sp>
      <p:pic>
        <p:nvPicPr>
          <p:cNvPr id="9218" name="Picture 2" descr="Related image"/>
          <p:cNvPicPr>
            <a:picLocks noChangeAspect="1" noChangeArrowheads="1"/>
          </p:cNvPicPr>
          <p:nvPr/>
        </p:nvPicPr>
        <p:blipFill>
          <a:blip r:embed="rId2" cstate="print">
            <a:duotone>
              <a:prstClr val="black"/>
              <a:schemeClr val="accent6">
                <a:tint val="45000"/>
                <a:satMod val="400000"/>
              </a:schemeClr>
            </a:duotone>
          </a:blip>
          <a:srcRect l="54975"/>
          <a:stretch>
            <a:fillRect/>
          </a:stretch>
        </p:blipFill>
        <p:spPr bwMode="auto">
          <a:xfrm>
            <a:off x="6858000" y="285750"/>
            <a:ext cx="811306" cy="1981200"/>
          </a:xfrm>
          <a:prstGeom prst="rect">
            <a:avLst/>
          </a:prstGeom>
          <a:noFill/>
        </p:spPr>
      </p:pic>
      <p:pic>
        <p:nvPicPr>
          <p:cNvPr id="6" name="Picture 2" descr="Related image"/>
          <p:cNvPicPr>
            <a:picLocks noChangeAspect="1" noChangeArrowheads="1"/>
          </p:cNvPicPr>
          <p:nvPr/>
        </p:nvPicPr>
        <p:blipFill>
          <a:blip r:embed="rId2" cstate="print">
            <a:duotone>
              <a:prstClr val="black"/>
              <a:schemeClr val="accent6">
                <a:tint val="45000"/>
                <a:satMod val="400000"/>
              </a:schemeClr>
            </a:duotone>
          </a:blip>
          <a:srcRect r="45025"/>
          <a:stretch>
            <a:fillRect/>
          </a:stretch>
        </p:blipFill>
        <p:spPr bwMode="auto">
          <a:xfrm>
            <a:off x="1371600" y="285750"/>
            <a:ext cx="990600" cy="1981200"/>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14000"/>
                            </p:stCondLst>
                            <p:childTnLst>
                              <p:par>
                                <p:cTn id="9" presetID="10" presetClass="entr" presetSubtype="0"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fade">
                                      <p:cBhvr>
                                        <p:cTn id="11"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457200" y="2724150"/>
            <a:ext cx="8229600" cy="1066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t>Over millions of years early people learned many things. Making </a:t>
            </a:r>
            <a:r>
              <a:rPr lang="en-US" sz="2000" b="1" dirty="0" smtClean="0"/>
              <a:t>tools</a:t>
            </a:r>
            <a:r>
              <a:rPr lang="en-US" sz="2000" dirty="0" smtClean="0"/>
              <a:t> was one of the most valuable skills they developed. We can learn a lot about these early humans from the tools and objects they made.</a:t>
            </a:r>
            <a:endParaRPr lang="en-US" sz="2000" dirty="0"/>
          </a:p>
        </p:txBody>
      </p:sp>
      <p:pic>
        <p:nvPicPr>
          <p:cNvPr id="2" name="Picture 2" descr="Image result for the first peopl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2001" b="42320"/>
          <a:stretch/>
        </p:blipFill>
        <p:spPr bwMode="auto">
          <a:xfrm>
            <a:off x="0" y="0"/>
            <a:ext cx="9144000" cy="2349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558725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Scientists Study Remains</a:t>
            </a:r>
          </a:p>
        </p:txBody>
      </p:sp>
      <p:sp>
        <p:nvSpPr>
          <p:cNvPr id="4" name="Rectangle 3"/>
          <p:cNvSpPr/>
          <p:nvPr/>
        </p:nvSpPr>
        <p:spPr>
          <a:xfrm>
            <a:off x="457200" y="1885950"/>
            <a:ext cx="5791200" cy="2554545"/>
          </a:xfrm>
          <a:prstGeom prst="rect">
            <a:avLst/>
          </a:prstGeom>
        </p:spPr>
        <p:txBody>
          <a:bodyPr wrap="square">
            <a:spAutoFit/>
          </a:bodyPr>
          <a:lstStyle/>
          <a:p>
            <a:r>
              <a:rPr lang="en-US" sz="2000" dirty="0" smtClean="0"/>
              <a:t>There exist </a:t>
            </a:r>
            <a:r>
              <a:rPr lang="en-US" sz="2000" b="1" dirty="0" smtClean="0"/>
              <a:t>two</a:t>
            </a:r>
            <a:r>
              <a:rPr lang="en-US" sz="2000" dirty="0" smtClean="0"/>
              <a:t> prevailing views regarding the origin of the human species. </a:t>
            </a:r>
          </a:p>
          <a:p>
            <a:endParaRPr lang="en-US" sz="2000" dirty="0"/>
          </a:p>
          <a:p>
            <a:pPr marL="342900" indent="-342900">
              <a:buAutoNum type="arabicPeriod"/>
            </a:pPr>
            <a:r>
              <a:rPr lang="en-US" sz="2000" dirty="0" smtClean="0"/>
              <a:t>The first one is that humans are the result of </a:t>
            </a:r>
            <a:r>
              <a:rPr lang="en-US" sz="2000" b="1" dirty="0" smtClean="0"/>
              <a:t>intelligent design</a:t>
            </a:r>
            <a:r>
              <a:rPr lang="en-US" sz="2000" dirty="0" smtClean="0"/>
              <a:t>. In other words, were created.</a:t>
            </a:r>
          </a:p>
          <a:p>
            <a:pPr marL="342900" indent="-342900">
              <a:buAutoNum type="arabicPeriod"/>
            </a:pPr>
            <a:r>
              <a:rPr lang="en-US" sz="2000" dirty="0" smtClean="0"/>
              <a:t>The second one postulates that humans are the result of what is called an </a:t>
            </a:r>
            <a:r>
              <a:rPr lang="en-US" sz="2000" b="1" dirty="0" smtClean="0"/>
              <a:t>evolutionary process</a:t>
            </a:r>
            <a:r>
              <a:rPr lang="en-US" sz="2000" dirty="0" smtClean="0"/>
              <a:t>. </a:t>
            </a:r>
          </a:p>
          <a:p>
            <a:r>
              <a:rPr lang="en-US" sz="2000" dirty="0"/>
              <a:t> </a:t>
            </a:r>
            <a:r>
              <a:rPr lang="en-US" sz="2000" dirty="0" smtClean="0"/>
              <a:t>      The authors of your text book embrace this view.  </a:t>
            </a:r>
            <a:endParaRPr lang="en-US" sz="2000" dirty="0"/>
          </a:p>
        </p:txBody>
      </p:sp>
      <p:pic>
        <p:nvPicPr>
          <p:cNvPr id="2050" name="Picture 2" descr="Related image"/>
          <p:cNvPicPr>
            <a:picLocks noChangeAspect="1" noChangeArrowheads="1"/>
          </p:cNvPicPr>
          <p:nvPr/>
        </p:nvPicPr>
        <p:blipFill rotWithShape="1">
          <a:blip r:embed="rId2" cstate="print">
            <a:lum contrast="7000"/>
            <a:extLst>
              <a:ext uri="{28A0092B-C50C-407E-A947-70E740481C1C}">
                <a14:useLocalDpi xmlns="" xmlns:a14="http://schemas.microsoft.com/office/drawing/2010/main" val="0"/>
              </a:ext>
            </a:extLst>
          </a:blip>
          <a:srcRect l="28369" r="29078"/>
          <a:stretch/>
        </p:blipFill>
        <p:spPr bwMode="auto">
          <a:xfrm>
            <a:off x="6248400" y="1391713"/>
            <a:ext cx="2590801" cy="325657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909912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428750"/>
            <a:ext cx="7315200" cy="2554545"/>
          </a:xfrm>
          <a:prstGeom prst="rect">
            <a:avLst/>
          </a:prstGeom>
        </p:spPr>
        <p:txBody>
          <a:bodyPr wrap="square">
            <a:spAutoFit/>
          </a:bodyPr>
          <a:lstStyle/>
          <a:p>
            <a:pPr marL="342900" indent="-342900" algn="ctr"/>
            <a:endParaRPr lang="en-US" sz="2000" dirty="0"/>
          </a:p>
          <a:p>
            <a:pPr algn="ctr"/>
            <a:r>
              <a:rPr lang="en-US" sz="2000" dirty="0" smtClean="0"/>
              <a:t>Maybe neither view should be taken as definitive, however this doesn’t mean you can’t choose a position.</a:t>
            </a:r>
          </a:p>
          <a:p>
            <a:pPr algn="ctr"/>
            <a:endParaRPr lang="en-US" sz="2000" dirty="0" smtClean="0"/>
          </a:p>
          <a:p>
            <a:pPr algn="ctr"/>
            <a:r>
              <a:rPr lang="en-US" sz="2000" kern="0" dirty="0" smtClean="0"/>
              <a:t>To learn more about this topic read pages 28 thru 35 and complete the </a:t>
            </a:r>
            <a:r>
              <a:rPr lang="en-US" sz="2000" i="1" kern="0" dirty="0" smtClean="0">
                <a:effectLst>
                  <a:glow rad="139700">
                    <a:schemeClr val="accent6">
                      <a:satMod val="175000"/>
                      <a:alpha val="40000"/>
                    </a:schemeClr>
                  </a:glow>
                </a:effectLst>
              </a:rPr>
              <a:t>section 1 assessment</a:t>
            </a:r>
            <a:r>
              <a:rPr lang="en-US" sz="2000" kern="0" dirty="0" smtClean="0"/>
              <a:t>. Show me the completed work when complete.</a:t>
            </a:r>
            <a:endParaRPr lang="en-US" sz="2000" i="1" kern="0" dirty="0" smtClean="0"/>
          </a:p>
          <a:p>
            <a:pPr algn="ctr"/>
            <a:endParaRPr lang="en-US" sz="20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0" y="1299867"/>
            <a:ext cx="4876800" cy="2862322"/>
          </a:xfrm>
          <a:prstGeom prst="rect">
            <a:avLst/>
          </a:prstGeom>
        </p:spPr>
        <p:txBody>
          <a:bodyPr wrap="square">
            <a:spAutoFit/>
          </a:bodyPr>
          <a:lstStyle/>
          <a:p>
            <a:pPr algn="r"/>
            <a:r>
              <a:rPr lang="en-US" sz="2000" dirty="0" smtClean="0">
                <a:effectLst>
                  <a:glow rad="101600">
                    <a:schemeClr val="accent6">
                      <a:satMod val="175000"/>
                      <a:alpha val="40000"/>
                    </a:schemeClr>
                  </a:glow>
                </a:effectLst>
              </a:rPr>
              <a:t>The study of history that predates the invention of writing is called </a:t>
            </a:r>
            <a:r>
              <a:rPr lang="en-US" sz="2000" b="1" dirty="0" smtClean="0">
                <a:effectLst>
                  <a:glow rad="101600">
                    <a:schemeClr val="accent6">
                      <a:satMod val="175000"/>
                      <a:alpha val="40000"/>
                    </a:schemeClr>
                  </a:glow>
                </a:effectLst>
              </a:rPr>
              <a:t>prehistory</a:t>
            </a:r>
            <a:r>
              <a:rPr lang="en-US" sz="2000" dirty="0" smtClean="0"/>
              <a:t>.</a:t>
            </a:r>
          </a:p>
          <a:p>
            <a:pPr algn="r"/>
            <a:r>
              <a:rPr lang="en-US" sz="2000" dirty="0" smtClean="0"/>
              <a:t>This type history relies heavily on the work of </a:t>
            </a:r>
            <a:r>
              <a:rPr lang="en-US" sz="2000" b="1" dirty="0" smtClean="0"/>
              <a:t>archaeologists</a:t>
            </a:r>
            <a:r>
              <a:rPr lang="en-US" sz="2000" dirty="0" smtClean="0"/>
              <a:t> and </a:t>
            </a:r>
            <a:r>
              <a:rPr lang="en-US" sz="2000" b="1" dirty="0" smtClean="0"/>
              <a:t>anthropologists</a:t>
            </a:r>
            <a:r>
              <a:rPr lang="en-US" sz="2000" dirty="0" smtClean="0"/>
              <a:t>. </a:t>
            </a:r>
          </a:p>
          <a:p>
            <a:pPr algn="r"/>
            <a:r>
              <a:rPr lang="en-US" sz="2000" dirty="0" smtClean="0"/>
              <a:t>An important discovery </a:t>
            </a:r>
            <a:r>
              <a:rPr lang="en-US" sz="2000" dirty="0"/>
              <a:t>in </a:t>
            </a:r>
            <a:r>
              <a:rPr lang="en-US" sz="2000" dirty="0" smtClean="0"/>
              <a:t>evolutionary  anthropology was made by  Donald Johansson in 1974. He found the remains of a 3 million year old </a:t>
            </a:r>
            <a:r>
              <a:rPr lang="en-US" sz="2000" b="1" dirty="0" smtClean="0">
                <a:effectLst>
                  <a:glow rad="101600">
                    <a:schemeClr val="accent6">
                      <a:satMod val="175000"/>
                      <a:alpha val="40000"/>
                    </a:schemeClr>
                  </a:glow>
                </a:effectLst>
              </a:rPr>
              <a:t>hominid</a:t>
            </a:r>
            <a:r>
              <a:rPr lang="en-US" sz="2000" dirty="0" smtClean="0">
                <a:effectLst>
                  <a:glow rad="101600">
                    <a:schemeClr val="accent6">
                      <a:satMod val="175000"/>
                      <a:alpha val="40000"/>
                    </a:schemeClr>
                  </a:glow>
                </a:effectLst>
              </a:rPr>
              <a:t> </a:t>
            </a:r>
            <a:r>
              <a:rPr lang="en-US" sz="2000" dirty="0" smtClean="0">
                <a:effectLst/>
              </a:rPr>
              <a:t>(</a:t>
            </a:r>
            <a:r>
              <a:rPr lang="en-US" sz="2000" dirty="0" smtClean="0">
                <a:effectLst>
                  <a:glow rad="101600">
                    <a:schemeClr val="accent6">
                      <a:satMod val="175000"/>
                      <a:alpha val="40000"/>
                    </a:schemeClr>
                  </a:glow>
                </a:effectLst>
              </a:rPr>
              <a:t>or early ancestor to humans</a:t>
            </a:r>
            <a:r>
              <a:rPr lang="en-US" sz="2000" dirty="0" smtClean="0"/>
              <a:t>) he called “</a:t>
            </a:r>
            <a:r>
              <a:rPr lang="en-US" sz="2000" i="1" dirty="0"/>
              <a:t>Lucy</a:t>
            </a:r>
            <a:r>
              <a:rPr lang="en-US" sz="2000" dirty="0" smtClean="0"/>
              <a:t>”. </a:t>
            </a:r>
            <a:endParaRPr lang="en-US" sz="2000" dirty="0"/>
          </a:p>
        </p:txBody>
      </p:sp>
      <p:pic>
        <p:nvPicPr>
          <p:cNvPr id="1028" name="Picture 4" descr="Related imag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9656" t="5815" r="5364"/>
          <a:stretch/>
        </p:blipFill>
        <p:spPr bwMode="auto">
          <a:xfrm>
            <a:off x="457201" y="1581150"/>
            <a:ext cx="3124200" cy="229975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Hominids</a:t>
            </a:r>
          </a:p>
        </p:txBody>
      </p:sp>
    </p:spTree>
    <p:extLst>
      <p:ext uri="{BB962C8B-B14F-4D97-AF65-F5344CB8AC3E}">
        <p14:creationId xmlns="" xmlns:p14="http://schemas.microsoft.com/office/powerpoint/2010/main" val="25117882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3419" y="1915421"/>
            <a:ext cx="4876800" cy="1631216"/>
          </a:xfrm>
          <a:prstGeom prst="rect">
            <a:avLst/>
          </a:prstGeom>
        </p:spPr>
        <p:txBody>
          <a:bodyPr wrap="square">
            <a:spAutoFit/>
          </a:bodyPr>
          <a:lstStyle/>
          <a:p>
            <a:pPr algn="r"/>
            <a:r>
              <a:rPr lang="en-US" sz="2000" dirty="0" smtClean="0"/>
              <a:t>In 1994 Tim White found remains that are believed to be 4.4 million years old. However not all scientist agree since carbon dating has proven to have a spotty reputation. Let’s watch a video on the subject</a:t>
            </a:r>
            <a:r>
              <a:rPr lang="en-US" sz="2000" dirty="0" smtClean="0">
                <a:solidFill>
                  <a:schemeClr val="bg1"/>
                </a:solidFill>
              </a:rPr>
              <a:t>. </a:t>
            </a:r>
            <a:endParaRPr lang="en-US" sz="2000" dirty="0">
              <a:solidFill>
                <a:schemeClr val="bg1"/>
              </a:solidFill>
            </a:endParaRPr>
          </a:p>
        </p:txBody>
      </p:sp>
      <p:pic>
        <p:nvPicPr>
          <p:cNvPr id="2050" name="Picture 2" descr="Related image">
            <a:hlinkClick r:id="rId2"/>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2439"/>
          <a:stretch/>
        </p:blipFill>
        <p:spPr bwMode="auto">
          <a:xfrm>
            <a:off x="457200" y="1581150"/>
            <a:ext cx="3186481" cy="229975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3"/>
          <p:cNvSpPr txBox="1">
            <a:spLocks/>
          </p:cNvSpPr>
          <p:nvPr/>
        </p:nvSpPr>
        <p:spPr>
          <a:xfrm rot="20490518">
            <a:off x="348376" y="16001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
        <p:nvSpPr>
          <p:cNvPr id="6"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Carbon 14 Dating</a:t>
            </a:r>
          </a:p>
        </p:txBody>
      </p:sp>
    </p:spTree>
    <p:extLst>
      <p:ext uri="{BB962C8B-B14F-4D97-AF65-F5344CB8AC3E}">
        <p14:creationId xmlns="" xmlns:p14="http://schemas.microsoft.com/office/powerpoint/2010/main" val="13476486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38596" y="1607644"/>
            <a:ext cx="4876800" cy="2246769"/>
          </a:xfrm>
          <a:prstGeom prst="rect">
            <a:avLst/>
          </a:prstGeom>
        </p:spPr>
        <p:txBody>
          <a:bodyPr wrap="square">
            <a:spAutoFit/>
          </a:bodyPr>
          <a:lstStyle/>
          <a:p>
            <a:pPr algn="r"/>
            <a:r>
              <a:rPr lang="en-US" sz="2000" b="1" dirty="0" smtClean="0">
                <a:effectLst>
                  <a:glow rad="101600">
                    <a:schemeClr val="accent6">
                      <a:satMod val="175000"/>
                      <a:alpha val="40000"/>
                    </a:schemeClr>
                  </a:glow>
                </a:effectLst>
              </a:rPr>
              <a:t>Carbon</a:t>
            </a:r>
            <a:r>
              <a:rPr lang="en-US" sz="2000" dirty="0" smtClean="0">
                <a:effectLst>
                  <a:glow rad="101600">
                    <a:schemeClr val="accent6">
                      <a:satMod val="175000"/>
                      <a:alpha val="40000"/>
                    </a:schemeClr>
                  </a:glow>
                </a:effectLst>
              </a:rPr>
              <a:t> </a:t>
            </a:r>
            <a:r>
              <a:rPr lang="en-US" sz="2000" b="1" dirty="0">
                <a:effectLst>
                  <a:glow rad="101600">
                    <a:schemeClr val="accent6">
                      <a:satMod val="175000"/>
                      <a:alpha val="40000"/>
                    </a:schemeClr>
                  </a:glow>
                </a:effectLst>
              </a:rPr>
              <a:t>dating</a:t>
            </a:r>
            <a:r>
              <a:rPr lang="en-US" sz="2000" dirty="0">
                <a:effectLst>
                  <a:glow rad="101600">
                    <a:schemeClr val="accent6">
                      <a:satMod val="175000"/>
                      <a:alpha val="40000"/>
                    </a:schemeClr>
                  </a:glow>
                </a:effectLst>
              </a:rPr>
              <a:t>, or system of calculating the age of a very old object by measuring the amount of radioactive carbon it </a:t>
            </a:r>
            <a:r>
              <a:rPr lang="en-US" sz="2000" dirty="0" smtClean="0">
                <a:effectLst>
                  <a:glow rad="101600">
                    <a:schemeClr val="accent6">
                      <a:satMod val="175000"/>
                      <a:alpha val="40000"/>
                    </a:schemeClr>
                  </a:glow>
                </a:effectLst>
              </a:rPr>
              <a:t>contains</a:t>
            </a:r>
            <a:r>
              <a:rPr lang="en-US" sz="2000" dirty="0" smtClean="0"/>
              <a:t>, is very controversial and a number of scientists disagree about its reliability. Let’s watch another video on the subject, but from a different perspective. </a:t>
            </a:r>
            <a:endParaRPr lang="en-US" sz="2000" dirty="0"/>
          </a:p>
        </p:txBody>
      </p:sp>
      <p:pic>
        <p:nvPicPr>
          <p:cNvPr id="3074" name="Picture 2" descr="Related imag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1666992"/>
            <a:ext cx="3186481" cy="212807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3"/>
          <p:cNvSpPr txBox="1">
            <a:spLocks/>
          </p:cNvSpPr>
          <p:nvPr/>
        </p:nvSpPr>
        <p:spPr>
          <a:xfrm rot="20490518">
            <a:off x="358563" y="1751216"/>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28467436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Other Hominids &amp; Early Humans</a:t>
            </a:r>
          </a:p>
        </p:txBody>
      </p:sp>
      <p:sp>
        <p:nvSpPr>
          <p:cNvPr id="3" name="Rectangle 2"/>
          <p:cNvSpPr/>
          <p:nvPr/>
        </p:nvSpPr>
        <p:spPr>
          <a:xfrm>
            <a:off x="2819401" y="1657350"/>
            <a:ext cx="5867400" cy="2862322"/>
          </a:xfrm>
          <a:prstGeom prst="rect">
            <a:avLst/>
          </a:prstGeom>
        </p:spPr>
        <p:txBody>
          <a:bodyPr wrap="square">
            <a:spAutoFit/>
          </a:bodyPr>
          <a:lstStyle/>
          <a:p>
            <a:pPr algn="r"/>
            <a:r>
              <a:rPr lang="en-US" sz="2000" dirty="0" smtClean="0"/>
              <a:t>According to some scientists, hominids began appearing in Africa 1.5 million years ago and started spreading to Eurasia. Some of their names include:</a:t>
            </a:r>
          </a:p>
          <a:p>
            <a:pPr marL="342900" indent="-342900" algn="r">
              <a:buFont typeface="Wingdings" panose="05000000000000000000" pitchFamily="2" charset="2"/>
              <a:buChar char="Ø"/>
            </a:pPr>
            <a:r>
              <a:rPr lang="en-US" sz="2000" i="1" dirty="0" smtClean="0"/>
              <a:t>Australopithecus</a:t>
            </a:r>
          </a:p>
          <a:p>
            <a:pPr marL="342900" indent="-342900" algn="r">
              <a:buFont typeface="Wingdings" panose="05000000000000000000" pitchFamily="2" charset="2"/>
              <a:buChar char="Ø"/>
            </a:pPr>
            <a:r>
              <a:rPr lang="en-US" sz="2000" i="1" dirty="0" smtClean="0"/>
              <a:t>Homo erectus</a:t>
            </a:r>
          </a:p>
          <a:p>
            <a:pPr marL="342900" indent="-342900" algn="r">
              <a:buFont typeface="Wingdings" panose="05000000000000000000" pitchFamily="2" charset="2"/>
              <a:buChar char="Ø"/>
            </a:pPr>
            <a:r>
              <a:rPr lang="en-US" sz="2000" i="1" dirty="0"/>
              <a:t>Homo </a:t>
            </a:r>
            <a:r>
              <a:rPr lang="en-US" sz="2000" i="1" dirty="0" smtClean="0"/>
              <a:t>neanderthalensis</a:t>
            </a:r>
          </a:p>
          <a:p>
            <a:pPr marL="342900" indent="-342900" algn="r">
              <a:buFont typeface="Wingdings" panose="05000000000000000000" pitchFamily="2" charset="2"/>
              <a:buChar char="Ø"/>
            </a:pPr>
            <a:r>
              <a:rPr lang="en-US" sz="2000" i="1" dirty="0" smtClean="0"/>
              <a:t>Cro-Magnon</a:t>
            </a:r>
          </a:p>
          <a:p>
            <a:pPr marL="342900" indent="-342900" algn="r">
              <a:buFont typeface="Wingdings" panose="05000000000000000000" pitchFamily="2" charset="2"/>
              <a:buChar char="Ø"/>
            </a:pPr>
            <a:endParaRPr lang="en-US" sz="2000" i="1" dirty="0"/>
          </a:p>
          <a:p>
            <a:pPr algn="r"/>
            <a:r>
              <a:rPr lang="en-US" sz="2000" dirty="0" smtClean="0"/>
              <a:t>Other scientists refute the idea of hominids’ existence. </a:t>
            </a:r>
            <a:endParaRPr lang="en-US" sz="2000" dirty="0"/>
          </a:p>
        </p:txBody>
      </p:sp>
      <p:pic>
        <p:nvPicPr>
          <p:cNvPr id="1026" name="Picture 2" descr="Image result for hominids">
            <a:hlinkClick r:id="rId2"/>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031" t="6668" b="13607"/>
          <a:stretch/>
        </p:blipFill>
        <p:spPr bwMode="auto">
          <a:xfrm>
            <a:off x="457201" y="2254250"/>
            <a:ext cx="2438399" cy="14732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le 3"/>
          <p:cNvSpPr txBox="1">
            <a:spLocks/>
          </p:cNvSpPr>
          <p:nvPr/>
        </p:nvSpPr>
        <p:spPr>
          <a:xfrm rot="20490518">
            <a:off x="364004" y="2308544"/>
            <a:ext cx="801221" cy="35890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36135809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1588</TotalTime>
  <Words>750</Words>
  <Application>Microsoft Office PowerPoint</Application>
  <PresentationFormat>On-screen Show (16:9)</PresentationFormat>
  <Paragraphs>59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WORLD HISTORY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110</cp:revision>
  <dcterms:created xsi:type="dcterms:W3CDTF">2018-08-02T00:45:41Z</dcterms:created>
  <dcterms:modified xsi:type="dcterms:W3CDTF">2018-08-27T02:31:27Z</dcterms:modified>
</cp:coreProperties>
</file>