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6" r:id="rId5"/>
    <p:sldId id="280" r:id="rId6"/>
    <p:sldId id="281" r:id="rId7"/>
    <p:sldId id="282" r:id="rId8"/>
    <p:sldId id="283" r:id="rId9"/>
    <p:sldId id="284" r:id="rId10"/>
    <p:sldId id="285" r:id="rId11"/>
    <p:sldId id="286" r:id="rId12"/>
    <p:sldId id="261" r:id="rId13"/>
    <p:sldId id="287" r:id="rId14"/>
    <p:sldId id="288" r:id="rId15"/>
    <p:sldId id="270" r:id="rId16"/>
    <p:sldId id="290" r:id="rId17"/>
    <p:sldId id="291" r:id="rId18"/>
    <p:sldId id="292" r:id="rId19"/>
    <p:sldId id="289" r:id="rId20"/>
    <p:sldId id="293" r:id="rId21"/>
    <p:sldId id="274" r:id="rId22"/>
    <p:sldId id="263"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804" y="-18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10/21/2018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10/21/2018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10/21/2018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10/21/2018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YAoKbPAfhj4"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LYioyRKZT0"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V_NJAJGCKD8"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xyyx6kfwhs"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_jXb5yebZ5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hinduism wallpaper hd"/>
          <p:cNvPicPr>
            <a:picLocks noChangeAspect="1" noChangeArrowheads="1"/>
          </p:cNvPicPr>
          <p:nvPr/>
        </p:nvPicPr>
        <p:blipFill>
          <a:blip r:embed="rId2" cstate="print"/>
          <a:srcRect t="4074" b="4074"/>
          <a:stretch>
            <a:fillRect/>
          </a:stretch>
        </p:blipFill>
        <p:spPr bwMode="auto">
          <a:xfrm>
            <a:off x="-1" y="0"/>
            <a:ext cx="9144001" cy="5143500"/>
          </a:xfrm>
          <a:prstGeom prst="rect">
            <a:avLst/>
          </a:prstGeom>
          <a:noFill/>
        </p:spPr>
      </p:pic>
      <p:sp>
        <p:nvSpPr>
          <p:cNvPr id="9" name="Title 1"/>
          <p:cNvSpPr>
            <a:spLocks noGrp="1"/>
          </p:cNvSpPr>
          <p:nvPr>
            <p:ph type="ctrTitle"/>
          </p:nvPr>
        </p:nvSpPr>
        <p:spPr>
          <a:xfrm>
            <a:off x="0" y="16573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10" name="Subtitle 2"/>
          <p:cNvSpPr>
            <a:spLocks noGrp="1"/>
          </p:cNvSpPr>
          <p:nvPr>
            <p:ph type="subTitle" idx="1"/>
          </p:nvPr>
        </p:nvSpPr>
        <p:spPr>
          <a:xfrm>
            <a:off x="1676400" y="2800350"/>
            <a:ext cx="3810000" cy="742950"/>
          </a:xfrm>
        </p:spPr>
        <p:txBody>
          <a:bodyPr>
            <a:noAutofit/>
          </a:bodyPr>
          <a:lstStyle/>
          <a:p>
            <a:pPr algn="l"/>
            <a:r>
              <a:rPr lang="en-US" b="1" dirty="0" smtClean="0">
                <a:ln w="18415" cmpd="sng">
                  <a:solidFill>
                    <a:srgbClr val="FFFFFF"/>
                  </a:solidFill>
                  <a:prstDash val="solid"/>
                </a:ln>
                <a:solidFill>
                  <a:srgbClr val="FFFFFF"/>
                </a:solidFill>
                <a:effectLst>
                  <a:glow rad="139700">
                    <a:schemeClr val="accent6">
                      <a:satMod val="175000"/>
                      <a:alpha val="40000"/>
                    </a:schemeClr>
                  </a:glow>
                </a:effectLst>
                <a:latin typeface="BIRTH OF A HERO" pitchFamily="2" charset="0"/>
              </a:rPr>
              <a:t>Origins of Hinduism</a:t>
            </a:r>
            <a:endParaRPr lang="en-US" b="1" dirty="0">
              <a:ln w="18415" cmpd="sng">
                <a:solidFill>
                  <a:srgbClr val="FFFFFF"/>
                </a:solidFill>
                <a:prstDash val="solid"/>
              </a:ln>
              <a:solidFill>
                <a:srgbClr val="FFFFFF"/>
              </a:solidFill>
              <a:effectLst>
                <a:glow rad="139700">
                  <a:schemeClr val="accent6">
                    <a:satMod val="175000"/>
                    <a:alpha val="40000"/>
                  </a:schemeClr>
                </a:glow>
              </a:effectLst>
              <a:latin typeface="BIRTH OF A HERO" pitchFamily="2" charset="0"/>
            </a:endParaRPr>
          </a:p>
        </p:txBody>
      </p:sp>
      <p:sp>
        <p:nvSpPr>
          <p:cNvPr id="11" name="Subtitle 2"/>
          <p:cNvSpPr txBox="1">
            <a:spLocks/>
          </p:cNvSpPr>
          <p:nvPr/>
        </p:nvSpPr>
        <p:spPr>
          <a:xfrm>
            <a:off x="58674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solidFill>
                    <a:srgbClr val="FFFFFF"/>
                  </a:solidFill>
                  <a:prstDash val="solid"/>
                </a:ln>
                <a:solidFill>
                  <a:srgbClr val="FFFFFF"/>
                </a:solidFill>
                <a:uLnTx/>
                <a:uFillTx/>
                <a:latin typeface="BIRTH OF A HERO" panose="02000000000000000000" pitchFamily="2" charset="0"/>
              </a:rPr>
              <a:t>with Mr. Jim </a:t>
            </a:r>
            <a:r>
              <a:rPr lang="en-US" sz="2400" b="1" dirty="0" smtClean="0">
                <a:ln w="18415" cmpd="sng">
                  <a:solidFill>
                    <a:srgbClr val="FFFFFF"/>
                  </a:solidFill>
                  <a:prstDash val="solid"/>
                </a:ln>
                <a:solidFill>
                  <a:srgbClr val="FFFFFF"/>
                </a:solidFill>
                <a:latin typeface="BIRTH OF A HERO" panose="02000000000000000000" pitchFamily="2" charset="0"/>
              </a:rPr>
              <a:t>Soto</a:t>
            </a:r>
            <a:endParaRPr kumimoji="0" lang="en-US" sz="2400" b="1" i="0" u="none" strike="noStrike" kern="1200" cap="none" spc="0" normalizeH="0" baseline="0" noProof="0" dirty="0">
              <a:ln w="18415" cmpd="sng">
                <a:solidFill>
                  <a:srgbClr val="FFFFFF"/>
                </a:solid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anim calcmode="lin" valueType="num">
                                      <p:cBhvr>
                                        <p:cTn id="17" dur="2000" fill="hold"/>
                                        <p:tgtEl>
                                          <p:spTgt spid="11"/>
                                        </p:tgtEl>
                                        <p:attrNameLst>
                                          <p:attrName>ppt_x</p:attrName>
                                        </p:attrNameLst>
                                      </p:cBhvr>
                                      <p:tavLst>
                                        <p:tav tm="0">
                                          <p:val>
                                            <p:strVal val="#ppt_x"/>
                                          </p:val>
                                        </p:tav>
                                        <p:tav tm="100000">
                                          <p:val>
                                            <p:strVal val="#ppt_x"/>
                                          </p:val>
                                        </p:tav>
                                      </p:tavLst>
                                    </p:anim>
                                    <p:anim calcmode="lin" valueType="num">
                                      <p:cBhvr>
                                        <p:cTn id="18"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hobo clipart">
            <a:hlinkClick r:id="rId2"/>
          </p:cNvPr>
          <p:cNvPicPr>
            <a:picLocks noChangeAspect="1" noChangeArrowheads="1"/>
          </p:cNvPicPr>
          <p:nvPr/>
        </p:nvPicPr>
        <p:blipFill>
          <a:blip r:embed="rId3" cstate="print"/>
          <a:srcRect/>
          <a:stretch>
            <a:fillRect/>
          </a:stretch>
        </p:blipFill>
        <p:spPr bwMode="auto">
          <a:xfrm>
            <a:off x="6435969" y="895350"/>
            <a:ext cx="1582616" cy="3429000"/>
          </a:xfrm>
          <a:prstGeom prst="rect">
            <a:avLst/>
          </a:prstGeom>
          <a:noFill/>
        </p:spPr>
      </p:pic>
      <p:sp>
        <p:nvSpPr>
          <p:cNvPr id="4" name="Rectangle 3"/>
          <p:cNvSpPr/>
          <p:nvPr/>
        </p:nvSpPr>
        <p:spPr>
          <a:xfrm>
            <a:off x="533400" y="1123950"/>
            <a:ext cx="5715000" cy="3046988"/>
          </a:xfrm>
          <a:prstGeom prst="rect">
            <a:avLst/>
          </a:prstGeom>
        </p:spPr>
        <p:txBody>
          <a:bodyPr wrap="square">
            <a:spAutoFit/>
          </a:bodyPr>
          <a:lstStyle/>
          <a:p>
            <a:r>
              <a:rPr lang="en-US" sz="3200" b="1" dirty="0" smtClean="0">
                <a:effectLst>
                  <a:glow rad="101600">
                    <a:schemeClr val="accent6">
                      <a:satMod val="175000"/>
                      <a:alpha val="40000"/>
                    </a:schemeClr>
                  </a:glow>
                </a:effectLst>
                <a:latin typeface="BIRTH OF A HERO" pitchFamily="2" charset="0"/>
              </a:rPr>
              <a:t>Panchamas / Dalits / </a:t>
            </a:r>
            <a:r>
              <a:rPr lang="en-US" sz="3200" b="1" dirty="0" err="1" smtClean="0">
                <a:effectLst>
                  <a:glow rad="101600">
                    <a:schemeClr val="accent6">
                      <a:satMod val="175000"/>
                      <a:alpha val="40000"/>
                    </a:schemeClr>
                  </a:glow>
                </a:effectLst>
                <a:latin typeface="BIRTH OF A HERO" pitchFamily="2" charset="0"/>
              </a:rPr>
              <a:t>Sudras</a:t>
            </a:r>
            <a:endParaRPr lang="en-US" sz="3200" b="1" dirty="0" smtClean="0">
              <a:effectLst>
                <a:glow rad="101600">
                  <a:schemeClr val="accent6">
                    <a:satMod val="175000"/>
                    <a:alpha val="40000"/>
                  </a:schemeClr>
                </a:glow>
              </a:effectLst>
              <a:latin typeface="BIRTH OF A HERO" pitchFamily="2" charset="0"/>
            </a:endParaRPr>
          </a:p>
          <a:p>
            <a:r>
              <a:rPr lang="en-US" sz="2000" dirty="0" smtClean="0"/>
              <a:t>(manual scavengers, the removers of human waste and dead animals, leather workers, street sweepers)</a:t>
            </a:r>
          </a:p>
          <a:p>
            <a:r>
              <a:rPr lang="en-US" sz="2000" dirty="0" smtClean="0"/>
              <a:t>Those who fall out of this system because of their grievous sins are ostracized as outcastes (untouchables) and considered so despicable that they fell outside the varna system. Their mere touch was considered "polluting" to a caste member. Thus, the concept of "untouchability" was born.</a:t>
            </a:r>
            <a:endParaRPr lang="en-US" sz="2000" dirty="0"/>
          </a:p>
        </p:txBody>
      </p:sp>
      <p:sp>
        <p:nvSpPr>
          <p:cNvPr id="5" name="Title 3"/>
          <p:cNvSpPr txBox="1">
            <a:spLocks/>
          </p:cNvSpPr>
          <p:nvPr/>
        </p:nvSpPr>
        <p:spPr>
          <a:xfrm rot="20490518">
            <a:off x="7117513" y="37337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66750"/>
            <a:ext cx="4648200" cy="3970318"/>
          </a:xfrm>
          <a:prstGeom prst="rect">
            <a:avLst/>
          </a:prstGeom>
        </p:spPr>
        <p:txBody>
          <a:bodyPr wrap="square">
            <a:spAutoFit/>
          </a:bodyPr>
          <a:lstStyle/>
          <a:p>
            <a:r>
              <a:rPr lang="en-US" sz="3200" b="1" dirty="0" smtClean="0">
                <a:effectLst>
                  <a:glow rad="101600">
                    <a:schemeClr val="accent6">
                      <a:satMod val="175000"/>
                      <a:alpha val="40000"/>
                    </a:schemeClr>
                  </a:glow>
                </a:effectLst>
                <a:latin typeface="BIRTH OF A HERO" pitchFamily="2" charset="0"/>
              </a:rPr>
              <a:t>Today</a:t>
            </a:r>
          </a:p>
          <a:p>
            <a:r>
              <a:rPr lang="en-US" sz="2000" dirty="0" smtClean="0"/>
              <a:t>The Caste System has been illegal in India for over fifty years now, but it still shapes people’s lives in 2018. The Indian government has given the untouchables certain employment privileges, and granted them more representation in the Indian government. Although they are treated more fairly, they still have fewer educational and employment opportunities than Indians from higher castes.</a:t>
            </a:r>
            <a:endParaRPr lang="en-US" sz="2000" dirty="0"/>
          </a:p>
        </p:txBody>
      </p:sp>
      <p:pic>
        <p:nvPicPr>
          <p:cNvPr id="5122" name="Picture 2" descr="Related image"/>
          <p:cNvPicPr>
            <a:picLocks noChangeAspect="1" noChangeArrowheads="1"/>
          </p:cNvPicPr>
          <p:nvPr/>
        </p:nvPicPr>
        <p:blipFill>
          <a:blip r:embed="rId2" cstate="print"/>
          <a:srcRect l="18065" t="9091" r="5806" b="5455"/>
          <a:stretch>
            <a:fillRect/>
          </a:stretch>
        </p:blipFill>
        <p:spPr bwMode="auto">
          <a:xfrm>
            <a:off x="5314545" y="1352550"/>
            <a:ext cx="3372255" cy="268637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0" y="1276350"/>
            <a:ext cx="4648200" cy="3170099"/>
          </a:xfrm>
          <a:prstGeom prst="rect">
            <a:avLst/>
          </a:prstGeom>
        </p:spPr>
        <p:txBody>
          <a:bodyPr wrap="square">
            <a:spAutoFit/>
          </a:bodyPr>
          <a:lstStyle/>
          <a:p>
            <a:pPr algn="r"/>
            <a:r>
              <a:rPr lang="en-US" sz="2000" dirty="0" smtClean="0"/>
              <a:t>Religion was an important aspect of Aryan life. Because the religious leaders were called Brahmins their religion came to be called </a:t>
            </a:r>
            <a:r>
              <a:rPr lang="en-US" sz="2000" b="1" dirty="0" smtClean="0"/>
              <a:t>Brahmanism</a:t>
            </a:r>
            <a:r>
              <a:rPr lang="en-US" sz="2000" dirty="0" smtClean="0"/>
              <a:t>.</a:t>
            </a:r>
          </a:p>
          <a:p>
            <a:pPr algn="r"/>
            <a:endParaRPr lang="en-US" sz="2000" dirty="0" smtClean="0"/>
          </a:p>
          <a:p>
            <a:pPr algn="r"/>
            <a:r>
              <a:rPr lang="en-US" sz="2000" dirty="0" smtClean="0"/>
              <a:t>Brahmanism is considered to be the predecessor of </a:t>
            </a:r>
            <a:r>
              <a:rPr lang="en-US" sz="2000" b="1" dirty="0" smtClean="0"/>
              <a:t>Hinduism</a:t>
            </a:r>
            <a:r>
              <a:rPr lang="en-US" sz="2000" dirty="0" smtClean="0"/>
              <a:t>. Brahmanism is the central theme and belief of Vedic followers, its thoughts and philosophical concept gave rise to </a:t>
            </a:r>
            <a:r>
              <a:rPr lang="en-US" sz="2000" b="1" dirty="0" smtClean="0"/>
              <a:t>Hinduism</a:t>
            </a:r>
            <a:r>
              <a:rPr lang="en-US" sz="2000" dirty="0" smtClean="0"/>
              <a:t>. </a:t>
            </a:r>
            <a:endParaRPr lang="en-US" sz="2000" dirty="0"/>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Brahmanism</a:t>
            </a:r>
          </a:p>
        </p:txBody>
      </p:sp>
      <p:pic>
        <p:nvPicPr>
          <p:cNvPr id="4098" name="Picture 2" descr="Related image"/>
          <p:cNvPicPr>
            <a:picLocks noChangeAspect="1" noChangeArrowheads="1"/>
          </p:cNvPicPr>
          <p:nvPr/>
        </p:nvPicPr>
        <p:blipFill>
          <a:blip r:embed="rId2" cstate="print"/>
          <a:srcRect/>
          <a:stretch>
            <a:fillRect/>
          </a:stretch>
        </p:blipFill>
        <p:spPr bwMode="auto">
          <a:xfrm>
            <a:off x="533400" y="1581150"/>
            <a:ext cx="3257550" cy="2606040"/>
          </a:xfrm>
          <a:prstGeom prst="rect">
            <a:avLst/>
          </a:prstGeom>
          <a:noFill/>
        </p:spPr>
      </p:pic>
    </p:spTree>
    <p:extLst>
      <p:ext uri="{BB962C8B-B14F-4D97-AF65-F5344CB8AC3E}">
        <p14:creationId xmlns="" xmlns:p14="http://schemas.microsoft.com/office/powerpoint/2010/main" val="2511788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5800" y="1352550"/>
            <a:ext cx="4191000" cy="3170099"/>
          </a:xfrm>
          <a:prstGeom prst="rect">
            <a:avLst/>
          </a:prstGeom>
        </p:spPr>
        <p:txBody>
          <a:bodyPr wrap="square">
            <a:spAutoFit/>
          </a:bodyPr>
          <a:lstStyle/>
          <a:p>
            <a:pPr algn="r"/>
            <a:r>
              <a:rPr lang="en-US" sz="2000" dirty="0" smtClean="0"/>
              <a:t>Almost every religion has an important or sacred text. In </a:t>
            </a:r>
            <a:r>
              <a:rPr lang="en-US" sz="2000" b="1" dirty="0" smtClean="0"/>
              <a:t>Brahmanism</a:t>
            </a:r>
            <a:r>
              <a:rPr lang="en-US" sz="2000" dirty="0" smtClean="0"/>
              <a:t>/</a:t>
            </a:r>
            <a:r>
              <a:rPr lang="en-US" sz="2000" b="1" dirty="0" smtClean="0"/>
              <a:t>Hinduism</a:t>
            </a:r>
            <a:r>
              <a:rPr lang="en-US" sz="2000" dirty="0" smtClean="0"/>
              <a:t> there are several. The oldest one is the </a:t>
            </a:r>
            <a:r>
              <a:rPr lang="en-US" sz="2000" b="1" dirty="0" smtClean="0">
                <a:effectLst>
                  <a:glow rad="101600">
                    <a:schemeClr val="accent6">
                      <a:satMod val="175000"/>
                      <a:alpha val="40000"/>
                    </a:schemeClr>
                  </a:glow>
                </a:effectLst>
              </a:rPr>
              <a:t>Vedas</a:t>
            </a:r>
            <a:r>
              <a:rPr lang="en-US" sz="2000" dirty="0" smtClean="0"/>
              <a:t>, </a:t>
            </a:r>
            <a:r>
              <a:rPr lang="en-US" sz="2000" dirty="0" smtClean="0">
                <a:effectLst>
                  <a:glow rad="101600">
                    <a:schemeClr val="accent6">
                      <a:satMod val="175000"/>
                      <a:alpha val="40000"/>
                    </a:schemeClr>
                  </a:glow>
                </a:effectLst>
              </a:rPr>
              <a:t>a collection of hymns, liturgical material, mythological accounts, poems, prayers, and formulas considered to be sacred</a:t>
            </a:r>
            <a:r>
              <a:rPr lang="en-US" sz="2000" dirty="0" smtClean="0"/>
              <a:t>. </a:t>
            </a:r>
            <a:r>
              <a:rPr lang="en-US" sz="2000" dirty="0" smtClean="0"/>
              <a:t>There </a:t>
            </a:r>
            <a:r>
              <a:rPr lang="en-US" sz="2000" dirty="0" smtClean="0"/>
              <a:t>are four Vedas</a:t>
            </a:r>
            <a:r>
              <a:rPr lang="en-US" sz="2000" dirty="0" smtClean="0"/>
              <a:t>. Since they considered women inferior, they weren’t allowed to read them. </a:t>
            </a:r>
            <a:endParaRPr lang="en-US" sz="2000" dirty="0"/>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More About the Vedas</a:t>
            </a:r>
          </a:p>
        </p:txBody>
      </p:sp>
      <p:pic>
        <p:nvPicPr>
          <p:cNvPr id="5122" name="Picture 2" descr="Related image">
            <a:hlinkClick r:id="rId2"/>
          </p:cNvPr>
          <p:cNvPicPr>
            <a:picLocks noChangeAspect="1" noChangeArrowheads="1"/>
          </p:cNvPicPr>
          <p:nvPr/>
        </p:nvPicPr>
        <p:blipFill>
          <a:blip r:embed="rId3" cstate="print">
            <a:clrChange>
              <a:clrFrom>
                <a:srgbClr val="FBFFFE"/>
              </a:clrFrom>
              <a:clrTo>
                <a:srgbClr val="FBFFFE">
                  <a:alpha val="0"/>
                </a:srgbClr>
              </a:clrTo>
            </a:clrChange>
          </a:blip>
          <a:srcRect/>
          <a:stretch>
            <a:fillRect/>
          </a:stretch>
        </p:blipFill>
        <p:spPr bwMode="auto">
          <a:xfrm rot="21352274">
            <a:off x="457200" y="1657350"/>
            <a:ext cx="3429000" cy="2574598"/>
          </a:xfrm>
          <a:prstGeom prst="rect">
            <a:avLst/>
          </a:prstGeom>
          <a:noFill/>
          <a:effectLst>
            <a:softEdge rad="31750"/>
          </a:effectLst>
        </p:spPr>
      </p:pic>
      <p:sp>
        <p:nvSpPr>
          <p:cNvPr id="6" name="Title 3"/>
          <p:cNvSpPr txBox="1">
            <a:spLocks/>
          </p:cNvSpPr>
          <p:nvPr/>
        </p:nvSpPr>
        <p:spPr>
          <a:xfrm rot="20490518">
            <a:off x="564314" y="37337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2511788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Other Vedic Writings</a:t>
            </a:r>
          </a:p>
        </p:txBody>
      </p:sp>
      <p:sp>
        <p:nvSpPr>
          <p:cNvPr id="3" name="Rectangle 2"/>
          <p:cNvSpPr/>
          <p:nvPr/>
        </p:nvSpPr>
        <p:spPr>
          <a:xfrm>
            <a:off x="457200" y="1809750"/>
            <a:ext cx="4572000" cy="2554545"/>
          </a:xfrm>
          <a:prstGeom prst="rect">
            <a:avLst/>
          </a:prstGeom>
        </p:spPr>
        <p:txBody>
          <a:bodyPr wrap="square">
            <a:spAutoFit/>
          </a:bodyPr>
          <a:lstStyle/>
          <a:p>
            <a:r>
              <a:rPr lang="en-US" sz="2000" dirty="0" smtClean="0"/>
              <a:t>In addition to the Vedas, there are the </a:t>
            </a:r>
            <a:r>
              <a:rPr lang="en-US" sz="2000" b="1" dirty="0" smtClean="0">
                <a:effectLst>
                  <a:glow rad="101600">
                    <a:schemeClr val="accent6">
                      <a:satMod val="175000"/>
                      <a:alpha val="40000"/>
                    </a:schemeClr>
                  </a:glow>
                </a:effectLst>
              </a:rPr>
              <a:t>Upanishads</a:t>
            </a:r>
            <a:r>
              <a:rPr lang="en-US" sz="2000" dirty="0" smtClean="0"/>
              <a:t>, which comprise the final Vedas and concern the soul (Atman) and its pursuit of “ultimate reality” (Brahman). The teachings of the scriptures are both religion and philosophy, and constitute the basic principles for eastern religions, like Hinduism and Buddhism.</a:t>
            </a:r>
            <a:endParaRPr lang="en-US" sz="2000" dirty="0"/>
          </a:p>
        </p:txBody>
      </p:sp>
      <p:pic>
        <p:nvPicPr>
          <p:cNvPr id="6146" name="Picture 2" descr="Related image"/>
          <p:cNvPicPr>
            <a:picLocks noChangeAspect="1" noChangeArrowheads="1"/>
          </p:cNvPicPr>
          <p:nvPr/>
        </p:nvPicPr>
        <p:blipFill>
          <a:blip r:embed="rId2" cstate="print">
            <a:lum bright="2000" contrast="9000"/>
          </a:blip>
          <a:srcRect l="12195" r="10976"/>
          <a:stretch>
            <a:fillRect/>
          </a:stretch>
        </p:blipFill>
        <p:spPr bwMode="auto">
          <a:xfrm>
            <a:off x="5029200" y="1733549"/>
            <a:ext cx="3733800" cy="2733675"/>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Hinduism Develops</a:t>
            </a:r>
          </a:p>
        </p:txBody>
      </p:sp>
      <p:sp>
        <p:nvSpPr>
          <p:cNvPr id="3" name="Rectangle 2"/>
          <p:cNvSpPr/>
          <p:nvPr/>
        </p:nvSpPr>
        <p:spPr>
          <a:xfrm>
            <a:off x="609600" y="1352550"/>
            <a:ext cx="8001000" cy="1323439"/>
          </a:xfrm>
          <a:prstGeom prst="rect">
            <a:avLst/>
          </a:prstGeom>
        </p:spPr>
        <p:txBody>
          <a:bodyPr wrap="square">
            <a:spAutoFit/>
          </a:bodyPr>
          <a:lstStyle/>
          <a:p>
            <a:pPr algn="ctr"/>
            <a:r>
              <a:rPr lang="en-US" sz="2000" dirty="0" smtClean="0"/>
              <a:t>These writing have remained the basis for Indian religion for millennia. Eventually these ideas mixed with those of other cultures, especially those of people from Persia and Central Asia. This blending made Brahmanism evolve into </a:t>
            </a:r>
            <a:r>
              <a:rPr lang="en-US" sz="2000" b="1" dirty="0" smtClean="0">
                <a:effectLst>
                  <a:glow rad="101600">
                    <a:schemeClr val="accent6">
                      <a:satMod val="175000"/>
                      <a:alpha val="40000"/>
                    </a:schemeClr>
                  </a:glow>
                </a:effectLst>
              </a:rPr>
              <a:t>Hinduism</a:t>
            </a:r>
            <a:r>
              <a:rPr lang="en-US" sz="2000" dirty="0" smtClean="0">
                <a:effectLst>
                  <a:glow rad="101600">
                    <a:schemeClr val="accent6">
                      <a:satMod val="175000"/>
                      <a:alpha val="40000"/>
                    </a:schemeClr>
                  </a:glow>
                </a:effectLst>
              </a:rPr>
              <a:t>, the largest religion in India</a:t>
            </a:r>
            <a:r>
              <a:rPr lang="en-US" sz="2000" dirty="0" smtClean="0"/>
              <a:t>.</a:t>
            </a:r>
            <a:endParaRPr lang="en-US" sz="2000" dirty="0"/>
          </a:p>
        </p:txBody>
      </p:sp>
      <p:pic>
        <p:nvPicPr>
          <p:cNvPr id="4098" name="Picture 2" descr="Ancient India facts"/>
          <p:cNvPicPr>
            <a:picLocks noChangeAspect="1" noChangeArrowheads="1"/>
          </p:cNvPicPr>
          <p:nvPr/>
        </p:nvPicPr>
        <p:blipFill>
          <a:blip r:embed="rId2" cstate="print"/>
          <a:srcRect t="33332" b="27420"/>
          <a:stretch>
            <a:fillRect/>
          </a:stretch>
        </p:blipFill>
        <p:spPr bwMode="auto">
          <a:xfrm>
            <a:off x="0" y="2815555"/>
            <a:ext cx="9144000" cy="2327945"/>
          </a:xfrm>
          <a:prstGeom prst="rect">
            <a:avLst/>
          </a:prstGeom>
          <a:noFill/>
        </p:spPr>
      </p:pic>
    </p:spTree>
    <p:extLst>
      <p:ext uri="{BB962C8B-B14F-4D97-AF65-F5344CB8AC3E}">
        <p14:creationId xmlns="" xmlns:p14="http://schemas.microsoft.com/office/powerpoint/2010/main" val="26411858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14350"/>
            <a:ext cx="7315200" cy="400110"/>
          </a:xfrm>
          <a:prstGeom prst="rect">
            <a:avLst/>
          </a:prstGeom>
        </p:spPr>
        <p:txBody>
          <a:bodyPr wrap="square">
            <a:spAutoFit/>
          </a:bodyPr>
          <a:lstStyle/>
          <a:p>
            <a:pPr algn="ctr"/>
            <a:r>
              <a:rPr lang="en-US" sz="2000" dirty="0" smtClean="0"/>
              <a:t>Hindus believe in many gods, all 33 million of them.</a:t>
            </a:r>
            <a:endParaRPr lang="en-US" sz="2000" dirty="0"/>
          </a:p>
        </p:txBody>
      </p:sp>
      <p:sp>
        <p:nvSpPr>
          <p:cNvPr id="3" name="Rectangle 2"/>
          <p:cNvSpPr/>
          <p:nvPr/>
        </p:nvSpPr>
        <p:spPr>
          <a:xfrm>
            <a:off x="457200" y="3333750"/>
            <a:ext cx="8229600" cy="1477328"/>
          </a:xfrm>
          <a:prstGeom prst="rect">
            <a:avLst/>
          </a:prstGeom>
        </p:spPr>
        <p:txBody>
          <a:bodyPr wrap="square">
            <a:spAutoFit/>
          </a:bodyPr>
          <a:lstStyle/>
          <a:p>
            <a:pPr algn="ctr"/>
            <a:r>
              <a:rPr lang="en-US" dirty="0" smtClean="0"/>
              <a:t>There is a triumvirate or </a:t>
            </a:r>
            <a:r>
              <a:rPr lang="en-US" b="1" dirty="0" smtClean="0"/>
              <a:t>Trimurti </a:t>
            </a:r>
            <a:r>
              <a:rPr lang="en-US" dirty="0" smtClean="0"/>
              <a:t>consisting of three gods in charge of the creation, upkeep and destruction of reality. </a:t>
            </a:r>
            <a:r>
              <a:rPr lang="en-US" b="1" dirty="0" smtClean="0"/>
              <a:t>Vishnu</a:t>
            </a:r>
            <a:r>
              <a:rPr lang="en-US" dirty="0" smtClean="0"/>
              <a:t> is the preserver of the universe, while </a:t>
            </a:r>
            <a:r>
              <a:rPr lang="en-US" b="1" dirty="0" smtClean="0"/>
              <a:t>Shiva</a:t>
            </a:r>
            <a:r>
              <a:rPr lang="en-US" dirty="0" smtClean="0"/>
              <a:t>'</a:t>
            </a:r>
            <a:r>
              <a:rPr lang="en-US" b="1" dirty="0" smtClean="0"/>
              <a:t>s</a:t>
            </a:r>
            <a:r>
              <a:rPr lang="en-US" dirty="0" smtClean="0"/>
              <a:t> role is to destroy it. </a:t>
            </a:r>
            <a:r>
              <a:rPr lang="en-US" b="1" dirty="0" smtClean="0"/>
              <a:t>Brahma's</a:t>
            </a:r>
            <a:r>
              <a:rPr lang="en-US" dirty="0" smtClean="0"/>
              <a:t> job was creation of the world and all creatures. His name should not be confused with </a:t>
            </a:r>
            <a:r>
              <a:rPr lang="en-US" b="1" dirty="0" smtClean="0"/>
              <a:t>Brahman</a:t>
            </a:r>
            <a:r>
              <a:rPr lang="en-US" dirty="0" smtClean="0"/>
              <a:t>, who is the supreme God force present within all things. Therefore, </a:t>
            </a:r>
            <a:r>
              <a:rPr lang="en-US" u="sng" dirty="0" smtClean="0"/>
              <a:t>everything</a:t>
            </a:r>
            <a:r>
              <a:rPr lang="en-US" dirty="0" smtClean="0"/>
              <a:t> that exists is part of </a:t>
            </a:r>
            <a:r>
              <a:rPr lang="en-US" b="1" dirty="0" smtClean="0"/>
              <a:t>Brahman</a:t>
            </a:r>
            <a:r>
              <a:rPr lang="en-US" dirty="0" smtClean="0"/>
              <a:t>.</a:t>
            </a:r>
            <a:endParaRPr lang="en-US" dirty="0"/>
          </a:p>
        </p:txBody>
      </p:sp>
      <p:pic>
        <p:nvPicPr>
          <p:cNvPr id="1027" name="Picture 3" descr="C:\Users\Jim\Desktop\HINDUISM.png">
            <a:hlinkClick r:id="rId2"/>
          </p:cNvPr>
          <p:cNvPicPr>
            <a:picLocks noChangeAspect="1" noChangeArrowheads="1"/>
          </p:cNvPicPr>
          <p:nvPr/>
        </p:nvPicPr>
        <p:blipFill>
          <a:blip r:embed="rId3" cstate="print"/>
          <a:srcRect/>
          <a:stretch>
            <a:fillRect/>
          </a:stretch>
        </p:blipFill>
        <p:spPr bwMode="auto">
          <a:xfrm>
            <a:off x="0" y="1047750"/>
            <a:ext cx="9144000" cy="2209800"/>
          </a:xfrm>
          <a:prstGeom prst="rect">
            <a:avLst/>
          </a:prstGeom>
          <a:noFill/>
        </p:spPr>
      </p:pic>
      <p:sp>
        <p:nvSpPr>
          <p:cNvPr id="6" name="Rectangle 5"/>
          <p:cNvSpPr/>
          <p:nvPr/>
        </p:nvSpPr>
        <p:spPr>
          <a:xfrm>
            <a:off x="1143000" y="2724150"/>
            <a:ext cx="1399742" cy="461665"/>
          </a:xfrm>
          <a:prstGeom prst="rect">
            <a:avLst/>
          </a:prstGeom>
          <a:noFill/>
        </p:spPr>
        <p:txBody>
          <a:bodyPr wrap="none" lIns="91440" tIns="45720" rIns="91440" bIns="45720">
            <a:spAutoFit/>
          </a:bodyPr>
          <a:lstStyle/>
          <a:p>
            <a:pPr algn="ct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alpha val="60000"/>
                    </a:schemeClr>
                  </a:glow>
                  <a:innerShdw blurRad="69850" dist="43180" dir="5400000">
                    <a:srgbClr val="000000">
                      <a:alpha val="65000"/>
                    </a:srgbClr>
                  </a:innerShdw>
                </a:effectLst>
                <a:latin typeface="Adobe Gurmukhi" pitchFamily="50" charset="0"/>
                <a:cs typeface="Adobe Gurmukhi" pitchFamily="50" charset="0"/>
              </a:rPr>
              <a:t>BRHAMA</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alpha val="60000"/>
                  </a:schemeClr>
                </a:glow>
                <a:innerShdw blurRad="69850" dist="43180" dir="5400000">
                  <a:srgbClr val="000000">
                    <a:alpha val="65000"/>
                  </a:srgbClr>
                </a:innerShdw>
              </a:effectLst>
              <a:latin typeface="Adobe Gurmukhi" pitchFamily="50" charset="0"/>
              <a:cs typeface="Adobe Gurmukhi" pitchFamily="50" charset="0"/>
            </a:endParaRPr>
          </a:p>
        </p:txBody>
      </p:sp>
      <p:sp>
        <p:nvSpPr>
          <p:cNvPr id="7" name="Rectangle 6"/>
          <p:cNvSpPr/>
          <p:nvPr/>
        </p:nvSpPr>
        <p:spPr>
          <a:xfrm>
            <a:off x="3805936" y="2800350"/>
            <a:ext cx="1255473" cy="461665"/>
          </a:xfrm>
          <a:prstGeom prst="rect">
            <a:avLst/>
          </a:prstGeom>
          <a:noFill/>
        </p:spPr>
        <p:txBody>
          <a:bodyPr wrap="none" lIns="91440" tIns="45720" rIns="91440" bIns="45720">
            <a:spAutoFit/>
          </a:bodyPr>
          <a:lstStyle/>
          <a:p>
            <a:pPr algn="ct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alpha val="60000"/>
                    </a:schemeClr>
                  </a:glow>
                  <a:innerShdw blurRad="69850" dist="43180" dir="5400000">
                    <a:srgbClr val="000000">
                      <a:alpha val="65000"/>
                    </a:srgbClr>
                  </a:innerShdw>
                </a:effectLst>
                <a:latin typeface="Adobe Gurmukhi" pitchFamily="50" charset="0"/>
                <a:cs typeface="Adobe Gurmukhi" pitchFamily="50" charset="0"/>
              </a:rPr>
              <a:t>VISHNU</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alpha val="60000"/>
                  </a:schemeClr>
                </a:glow>
                <a:innerShdw blurRad="69850" dist="43180" dir="5400000">
                  <a:srgbClr val="000000">
                    <a:alpha val="65000"/>
                  </a:srgbClr>
                </a:innerShdw>
              </a:effectLst>
              <a:latin typeface="Adobe Gurmukhi" pitchFamily="50" charset="0"/>
              <a:cs typeface="Adobe Gurmukhi" pitchFamily="50" charset="0"/>
            </a:endParaRPr>
          </a:p>
        </p:txBody>
      </p:sp>
      <p:sp>
        <p:nvSpPr>
          <p:cNvPr id="8" name="Rectangle 7"/>
          <p:cNvSpPr/>
          <p:nvPr/>
        </p:nvSpPr>
        <p:spPr>
          <a:xfrm>
            <a:off x="6351736" y="2724150"/>
            <a:ext cx="1040671" cy="461665"/>
          </a:xfrm>
          <a:prstGeom prst="rect">
            <a:avLst/>
          </a:prstGeom>
          <a:noFill/>
        </p:spPr>
        <p:txBody>
          <a:bodyPr wrap="none" lIns="91440" tIns="45720" rIns="91440" bIns="45720">
            <a:spAutoFit/>
          </a:bodyPr>
          <a:lstStyle/>
          <a:p>
            <a:pPr algn="ct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alpha val="60000"/>
                    </a:schemeClr>
                  </a:glow>
                  <a:innerShdw blurRad="69850" dist="43180" dir="5400000">
                    <a:srgbClr val="000000">
                      <a:alpha val="65000"/>
                    </a:srgbClr>
                  </a:innerShdw>
                </a:effectLst>
                <a:latin typeface="Adobe Gurmukhi" pitchFamily="50" charset="0"/>
                <a:cs typeface="Adobe Gurmukhi" pitchFamily="50" charset="0"/>
              </a:rPr>
              <a:t>SHIVA</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alpha val="60000"/>
                  </a:schemeClr>
                </a:glow>
                <a:innerShdw blurRad="69850" dist="43180" dir="5400000">
                  <a:srgbClr val="000000">
                    <a:alpha val="65000"/>
                  </a:srgbClr>
                </a:innerShdw>
              </a:effectLst>
              <a:latin typeface="Adobe Gurmukhi" pitchFamily="50" charset="0"/>
              <a:cs typeface="Adobe Gurmukhi" pitchFamily="50" charset="0"/>
            </a:endParaRPr>
          </a:p>
        </p:txBody>
      </p:sp>
      <p:sp>
        <p:nvSpPr>
          <p:cNvPr id="9" name="Title 3"/>
          <p:cNvSpPr txBox="1">
            <a:spLocks/>
          </p:cNvSpPr>
          <p:nvPr/>
        </p:nvSpPr>
        <p:spPr>
          <a:xfrm rot="20490518">
            <a:off x="7803314" y="12191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5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80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0"/>
                                        <p:tgtEl>
                                          <p:spTgt spid="7"/>
                                        </p:tgtEl>
                                      </p:cBhvr>
                                    </p:animEffect>
                                    <p:anim calcmode="lin" valueType="num">
                                      <p:cBhvr>
                                        <p:cTn id="14" dur="5000" fill="hold"/>
                                        <p:tgtEl>
                                          <p:spTgt spid="7"/>
                                        </p:tgtEl>
                                        <p:attrNameLst>
                                          <p:attrName>ppt_x</p:attrName>
                                        </p:attrNameLst>
                                      </p:cBhvr>
                                      <p:tavLst>
                                        <p:tav tm="0">
                                          <p:val>
                                            <p:strVal val="#ppt_x"/>
                                          </p:val>
                                        </p:tav>
                                        <p:tav tm="100000">
                                          <p:val>
                                            <p:strVal val="#ppt_x"/>
                                          </p:val>
                                        </p:tav>
                                      </p:tavLst>
                                    </p:anim>
                                    <p:anim calcmode="lin" valueType="num">
                                      <p:cBhvr>
                                        <p:cTn id="15" dur="5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3000"/>
                            </p:stCondLst>
                            <p:childTnLst>
                              <p:par>
                                <p:cTn id="17" presetID="47"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0"/>
                                        <p:tgtEl>
                                          <p:spTgt spid="8"/>
                                        </p:tgtEl>
                                      </p:cBhvr>
                                    </p:animEffect>
                                    <p:anim calcmode="lin" valueType="num">
                                      <p:cBhvr>
                                        <p:cTn id="20" dur="5000" fill="hold"/>
                                        <p:tgtEl>
                                          <p:spTgt spid="8"/>
                                        </p:tgtEl>
                                        <p:attrNameLst>
                                          <p:attrName>ppt_x</p:attrName>
                                        </p:attrNameLst>
                                      </p:cBhvr>
                                      <p:tavLst>
                                        <p:tav tm="0">
                                          <p:val>
                                            <p:strVal val="#ppt_x"/>
                                          </p:val>
                                        </p:tav>
                                        <p:tav tm="100000">
                                          <p:val>
                                            <p:strVal val="#ppt_x"/>
                                          </p:val>
                                        </p:tav>
                                      </p:tavLst>
                                    </p:anim>
                                    <p:anim calcmode="lin" valueType="num">
                                      <p:cBhvr>
                                        <p:cTn id="21" dur="5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Jim\Desktop\siva.png"/>
          <p:cNvPicPr>
            <a:picLocks noChangeAspect="1" noChangeArrowheads="1"/>
          </p:cNvPicPr>
          <p:nvPr/>
        </p:nvPicPr>
        <p:blipFill>
          <a:blip r:embed="rId2" cstate="print"/>
          <a:srcRect t="2593"/>
          <a:stretch>
            <a:fillRect/>
          </a:stretch>
        </p:blipFill>
        <p:spPr bwMode="auto">
          <a:xfrm>
            <a:off x="0" y="0"/>
            <a:ext cx="9144001" cy="5143500"/>
          </a:xfrm>
          <a:prstGeom prst="rect">
            <a:avLst/>
          </a:prstGeom>
          <a:noFill/>
        </p:spPr>
      </p:pic>
      <p:sp>
        <p:nvSpPr>
          <p:cNvPr id="4" name="Rectangle 3"/>
          <p:cNvSpPr/>
          <p:nvPr/>
        </p:nvSpPr>
        <p:spPr>
          <a:xfrm>
            <a:off x="457200" y="819150"/>
            <a:ext cx="3733800" cy="3477875"/>
          </a:xfrm>
          <a:prstGeom prst="rect">
            <a:avLst/>
          </a:prstGeom>
        </p:spPr>
        <p:txBody>
          <a:bodyPr wrap="square">
            <a:spAutoFit/>
          </a:bodyPr>
          <a:lstStyle/>
          <a:p>
            <a:r>
              <a:rPr lang="en-US" sz="2000" dirty="0" smtClean="0"/>
              <a:t>Hindus believe that </a:t>
            </a:r>
            <a:r>
              <a:rPr lang="en-US" sz="2000" dirty="0" smtClean="0">
                <a:effectLst>
                  <a:glow rad="101600">
                    <a:schemeClr val="accent6">
                      <a:satMod val="175000"/>
                      <a:alpha val="40000"/>
                    </a:schemeClr>
                  </a:glow>
                </a:effectLst>
              </a:rPr>
              <a:t>the soul </a:t>
            </a:r>
            <a:r>
              <a:rPr lang="en-US" sz="2000" dirty="0" smtClean="0"/>
              <a:t>(atman) </a:t>
            </a:r>
            <a:r>
              <a:rPr lang="en-US" sz="2000" dirty="0" smtClean="0">
                <a:effectLst>
                  <a:glow rad="101600">
                    <a:schemeClr val="accent6">
                      <a:satMod val="175000"/>
                      <a:alpha val="40000"/>
                    </a:schemeClr>
                  </a:glow>
                </a:effectLst>
              </a:rPr>
              <a:t>passes through a cycle of successive  </a:t>
            </a:r>
            <a:r>
              <a:rPr lang="en-US" sz="2000" b="1" dirty="0" smtClean="0">
                <a:effectLst>
                  <a:glow rad="101600">
                    <a:schemeClr val="accent6">
                      <a:satMod val="175000"/>
                      <a:alpha val="40000"/>
                    </a:schemeClr>
                  </a:glow>
                </a:effectLst>
              </a:rPr>
              <a:t>lives</a:t>
            </a:r>
            <a:r>
              <a:rPr lang="en-US" sz="2000" dirty="0" smtClean="0"/>
              <a:t> (samsara) </a:t>
            </a:r>
            <a:r>
              <a:rPr lang="en-US" sz="2000" dirty="0" smtClean="0">
                <a:effectLst>
                  <a:glow rad="101600">
                    <a:schemeClr val="accent6">
                      <a:satMod val="175000"/>
                      <a:alpha val="40000"/>
                    </a:schemeClr>
                  </a:glow>
                </a:effectLst>
              </a:rPr>
              <a:t>and its next incarnation, or </a:t>
            </a:r>
            <a:r>
              <a:rPr lang="en-US" sz="2000" b="1" dirty="0" smtClean="0">
                <a:effectLst>
                  <a:glow rad="101600">
                    <a:schemeClr val="accent6">
                      <a:satMod val="175000"/>
                      <a:alpha val="40000"/>
                    </a:schemeClr>
                  </a:glow>
                </a:effectLst>
              </a:rPr>
              <a:t>reincarnation</a:t>
            </a:r>
            <a:r>
              <a:rPr lang="en-US" sz="2000" dirty="0" smtClean="0"/>
              <a:t>, is always dependent on how the previous </a:t>
            </a:r>
            <a:r>
              <a:rPr lang="en-US" sz="2000" b="1" dirty="0" smtClean="0"/>
              <a:t>life</a:t>
            </a:r>
            <a:r>
              <a:rPr lang="en-US" sz="2000" dirty="0" smtClean="0"/>
              <a:t> was lived (karma). </a:t>
            </a:r>
            <a:r>
              <a:rPr lang="en-US" sz="2000" dirty="0" smtClean="0"/>
              <a:t> </a:t>
            </a:r>
            <a:r>
              <a:rPr lang="en-US" sz="2000" b="1" dirty="0" smtClean="0"/>
              <a:t>Moksha</a:t>
            </a:r>
            <a:r>
              <a:rPr lang="en-US" sz="2000" dirty="0" smtClean="0"/>
              <a:t> </a:t>
            </a:r>
            <a:r>
              <a:rPr lang="en-US" sz="2000" dirty="0" smtClean="0"/>
              <a:t>is the end of the </a:t>
            </a:r>
            <a:r>
              <a:rPr lang="en-US" sz="2000" b="1" dirty="0" smtClean="0"/>
              <a:t>death and rebirth</a:t>
            </a:r>
            <a:r>
              <a:rPr lang="en-US" sz="2000" dirty="0" smtClean="0"/>
              <a:t> cycle and is classed as the fourth and ultimate artha (goal).</a:t>
            </a:r>
            <a:endParaRPr lang="en-US" sz="2000" dirty="0"/>
          </a:p>
        </p:txBody>
      </p:sp>
      <p:sp>
        <p:nvSpPr>
          <p:cNvPr id="7" name="Rectangle 6">
            <a:hlinkClick r:id="rId3"/>
          </p:cNvPr>
          <p:cNvSpPr/>
          <p:nvPr/>
        </p:nvSpPr>
        <p:spPr>
          <a:xfrm>
            <a:off x="5486400" y="2876550"/>
            <a:ext cx="1828800" cy="226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p:cNvSpPr txBox="1">
            <a:spLocks/>
          </p:cNvSpPr>
          <p:nvPr/>
        </p:nvSpPr>
        <p:spPr>
          <a:xfrm rot="20490518">
            <a:off x="6279315" y="4591077"/>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1200150"/>
            <a:ext cx="4495800" cy="2862322"/>
          </a:xfrm>
          <a:prstGeom prst="rect">
            <a:avLst/>
          </a:prstGeom>
        </p:spPr>
        <p:txBody>
          <a:bodyPr wrap="square">
            <a:spAutoFit/>
          </a:bodyPr>
          <a:lstStyle/>
          <a:p>
            <a:pPr algn="r"/>
            <a:r>
              <a:rPr lang="en-US" sz="2000" dirty="0" smtClean="0"/>
              <a:t> </a:t>
            </a:r>
            <a:r>
              <a:rPr lang="en-US" sz="2000" dirty="0" smtClean="0"/>
              <a:t> </a:t>
            </a:r>
            <a:r>
              <a:rPr lang="en-US" sz="2000" b="1" dirty="0" smtClean="0">
                <a:effectLst>
                  <a:glow rad="101600">
                    <a:schemeClr val="accent6">
                      <a:satMod val="175000"/>
                      <a:alpha val="40000"/>
                    </a:schemeClr>
                  </a:glow>
                </a:effectLst>
              </a:rPr>
              <a:t>Karma</a:t>
            </a:r>
            <a:r>
              <a:rPr lang="en-US" sz="2000" dirty="0" smtClean="0">
                <a:effectLst>
                  <a:glow rad="101600">
                    <a:schemeClr val="accent6">
                      <a:satMod val="175000"/>
                      <a:alpha val="40000"/>
                    </a:schemeClr>
                  </a:glow>
                </a:effectLst>
              </a:rPr>
              <a:t>, or the effects that good and bad actions have </a:t>
            </a:r>
            <a:r>
              <a:rPr lang="en-US" sz="2000" dirty="0" smtClean="0">
                <a:effectLst>
                  <a:glow rad="101600">
                    <a:schemeClr val="accent6">
                      <a:satMod val="175000"/>
                      <a:alpha val="40000"/>
                    </a:schemeClr>
                  </a:glow>
                </a:effectLst>
              </a:rPr>
              <a:t>on a person’s soul</a:t>
            </a:r>
            <a:r>
              <a:rPr lang="en-US" sz="2000" dirty="0" smtClean="0"/>
              <a:t>, </a:t>
            </a:r>
            <a:r>
              <a:rPr lang="en-US" sz="2000" dirty="0" smtClean="0"/>
              <a:t>is not assigned </a:t>
            </a:r>
            <a:r>
              <a:rPr lang="en-US" sz="2000" dirty="0" smtClean="0"/>
              <a:t>by </a:t>
            </a:r>
            <a:r>
              <a:rPr lang="en-US" sz="2000" dirty="0" smtClean="0"/>
              <a:t>any god; it's simply earned by an individual and passed down through subsequent lives. But while good karma can eventually earn a person a higher place in the caste system in a future life, the </a:t>
            </a:r>
            <a:r>
              <a:rPr lang="en-US" sz="2000" b="1" dirty="0" smtClean="0"/>
              <a:t>ultimate goal</a:t>
            </a:r>
            <a:r>
              <a:rPr lang="en-US" sz="2000" dirty="0" smtClean="0"/>
              <a:t> of any Hindu adherent is </a:t>
            </a:r>
            <a:r>
              <a:rPr lang="en-US" sz="2000" dirty="0" smtClean="0"/>
              <a:t>Moksha, </a:t>
            </a:r>
            <a:r>
              <a:rPr lang="en-US" sz="2000" dirty="0" smtClean="0"/>
              <a:t>or salvation from samsara.</a:t>
            </a:r>
            <a:endParaRPr lang="en-US" sz="2000" dirty="0"/>
          </a:p>
        </p:txBody>
      </p:sp>
      <p:pic>
        <p:nvPicPr>
          <p:cNvPr id="4098" name="Picture 2" descr="Related image"/>
          <p:cNvPicPr>
            <a:picLocks noChangeAspect="1" noChangeArrowheads="1"/>
          </p:cNvPicPr>
          <p:nvPr/>
        </p:nvPicPr>
        <p:blipFill>
          <a:blip r:embed="rId2" cstate="print">
            <a:lum bright="-1000" contrast="7000"/>
          </a:blip>
          <a:srcRect l="6262" r="6062"/>
          <a:stretch>
            <a:fillRect/>
          </a:stretch>
        </p:blipFill>
        <p:spPr bwMode="auto">
          <a:xfrm>
            <a:off x="533400" y="1352549"/>
            <a:ext cx="3429000" cy="2612571"/>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Jainism</a:t>
            </a:r>
          </a:p>
        </p:txBody>
      </p:sp>
      <p:sp>
        <p:nvSpPr>
          <p:cNvPr id="3" name="Rectangle 2"/>
          <p:cNvSpPr/>
          <p:nvPr/>
        </p:nvSpPr>
        <p:spPr>
          <a:xfrm>
            <a:off x="609600" y="1200150"/>
            <a:ext cx="8001000" cy="1323439"/>
          </a:xfrm>
          <a:prstGeom prst="rect">
            <a:avLst/>
          </a:prstGeom>
        </p:spPr>
        <p:txBody>
          <a:bodyPr wrap="square">
            <a:spAutoFit/>
          </a:bodyPr>
          <a:lstStyle/>
          <a:p>
            <a:pPr algn="ctr"/>
            <a:r>
              <a:rPr lang="en-US" sz="2000" dirty="0" smtClean="0"/>
              <a:t>Not everyone agreed with the beliefs of Hinduism. </a:t>
            </a:r>
            <a:r>
              <a:rPr lang="en-US" sz="2000" dirty="0" smtClean="0"/>
              <a:t>Jainism </a:t>
            </a:r>
            <a:r>
              <a:rPr lang="en-US" sz="2000" dirty="0" smtClean="0"/>
              <a:t>emerged </a:t>
            </a:r>
            <a:r>
              <a:rPr lang="en-US" sz="2000" dirty="0" smtClean="0"/>
              <a:t>about the 6th century </a:t>
            </a:r>
            <a:r>
              <a:rPr lang="en-US" sz="2000" dirty="0" smtClean="0"/>
              <a:t>BC </a:t>
            </a:r>
            <a:r>
              <a:rPr lang="en-US" sz="2000" dirty="0" smtClean="0"/>
              <a:t>in reaction to Brahmanic Hinduism.  </a:t>
            </a:r>
            <a:r>
              <a:rPr lang="en-US" sz="2000" b="1" dirty="0" smtClean="0">
                <a:effectLst>
                  <a:glow rad="101600">
                    <a:schemeClr val="accent6">
                      <a:satMod val="175000"/>
                      <a:alpha val="40000"/>
                    </a:schemeClr>
                  </a:glow>
                </a:effectLst>
              </a:rPr>
              <a:t>Jainism</a:t>
            </a:r>
            <a:r>
              <a:rPr lang="en-US" sz="2000" dirty="0" smtClean="0">
                <a:effectLst>
                  <a:glow rad="101600">
                    <a:schemeClr val="accent6">
                      <a:satMod val="175000"/>
                      <a:alpha val="40000"/>
                    </a:schemeClr>
                  </a:glow>
                </a:effectLst>
              </a:rPr>
              <a:t> is based upon the teaching of Mahavira</a:t>
            </a:r>
            <a:r>
              <a:rPr lang="en-US" sz="2000" dirty="0" smtClean="0"/>
              <a:t>. One of their most important principles is the practice of </a:t>
            </a:r>
            <a:r>
              <a:rPr lang="en-US" sz="2000" b="1" dirty="0" smtClean="0">
                <a:effectLst>
                  <a:glow rad="101600">
                    <a:schemeClr val="accent6">
                      <a:satMod val="175000"/>
                      <a:alpha val="40000"/>
                    </a:schemeClr>
                  </a:glow>
                </a:effectLst>
              </a:rPr>
              <a:t>nonviolence</a:t>
            </a:r>
            <a:r>
              <a:rPr lang="en-US" sz="2000" dirty="0" smtClean="0"/>
              <a:t> (</a:t>
            </a:r>
            <a:r>
              <a:rPr lang="en-US" sz="2000" dirty="0" err="1" smtClean="0"/>
              <a:t>ashima</a:t>
            </a:r>
            <a:r>
              <a:rPr lang="en-US" sz="2000" dirty="0" smtClean="0"/>
              <a:t>). This makes them practical </a:t>
            </a:r>
            <a:r>
              <a:rPr lang="en-US" sz="2000" b="1" dirty="0" smtClean="0"/>
              <a:t>Vegans</a:t>
            </a:r>
            <a:r>
              <a:rPr lang="en-US" sz="2000" dirty="0" smtClean="0"/>
              <a:t>.</a:t>
            </a:r>
            <a:endParaRPr lang="en-US" sz="2000" dirty="0"/>
          </a:p>
        </p:txBody>
      </p:sp>
      <p:pic>
        <p:nvPicPr>
          <p:cNvPr id="3074" name="Picture 2" descr="Related image"/>
          <p:cNvPicPr>
            <a:picLocks noChangeAspect="1" noChangeArrowheads="1"/>
          </p:cNvPicPr>
          <p:nvPr/>
        </p:nvPicPr>
        <p:blipFill>
          <a:blip r:embed="rId2" cstate="print">
            <a:lum contrast="8000"/>
          </a:blip>
          <a:srcRect t="41870" b="17633"/>
          <a:stretch>
            <a:fillRect/>
          </a:stretch>
        </p:blipFill>
        <p:spPr bwMode="auto">
          <a:xfrm>
            <a:off x="0" y="2694214"/>
            <a:ext cx="9144000" cy="244928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448965" y="1733550"/>
            <a:ext cx="8229600"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Your family are skillful weavers that make beautiful cotton cloth. You belong to the class of people in Aryan society who are farmers, traders and craftspeople. Often the raja of your town leads the warriors into battle. You admire their bravery but you know you can never be one of them. To be an Aryan warrior, you must be born into that noble class. Instead, you have your own duty to carry out. How do you feel about remaining a weaver?</a:t>
            </a:r>
          </a:p>
          <a:p>
            <a:pPr marL="0" indent="0" algn="ctr">
              <a:buNone/>
            </a:pPr>
            <a:r>
              <a:rPr lang="en-US" sz="2000" dirty="0" smtClean="0"/>
              <a:t>Take a minute to write down your answer.</a:t>
            </a:r>
          </a:p>
          <a:p>
            <a:pPr>
              <a:buFont typeface="Arial" pitchFamily="34" charset="0"/>
              <a:buNone/>
            </a:pPr>
            <a:endParaRPr lang="en-US" sz="2000" dirty="0" smtClean="0"/>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19150"/>
            <a:ext cx="3429000" cy="3785652"/>
          </a:xfrm>
          <a:prstGeom prst="rect">
            <a:avLst/>
          </a:prstGeom>
        </p:spPr>
        <p:txBody>
          <a:bodyPr wrap="square">
            <a:spAutoFit/>
          </a:bodyPr>
          <a:lstStyle/>
          <a:p>
            <a:r>
              <a:rPr lang="en-US" sz="2000" dirty="0" smtClean="0"/>
              <a:t>Jains do not have one God, but Jain </a:t>
            </a:r>
            <a:r>
              <a:rPr lang="en-US" sz="2000" dirty="0" smtClean="0"/>
              <a:t>gods </a:t>
            </a:r>
            <a:r>
              <a:rPr lang="en-US" sz="2000" dirty="0" smtClean="0"/>
              <a:t>are innumerable and their number is continuously increasing as more living beings attain liberation. </a:t>
            </a:r>
            <a:r>
              <a:rPr lang="en-US" sz="2000" dirty="0" smtClean="0"/>
              <a:t>In other words, freedom from samsara = godhood. Jains </a:t>
            </a:r>
            <a:r>
              <a:rPr lang="en-US" sz="2000" dirty="0" smtClean="0"/>
              <a:t>believe that since the beginning of the time every living being (soul) because of its ignorance, is associated with karmas.</a:t>
            </a:r>
            <a:endParaRPr lang="en-US" sz="2000" dirty="0"/>
          </a:p>
        </p:txBody>
      </p:sp>
      <p:pic>
        <p:nvPicPr>
          <p:cNvPr id="34818" name="Picture 2" descr="Image result for jainism moksha"/>
          <p:cNvPicPr>
            <a:picLocks noChangeAspect="1" noChangeArrowheads="1"/>
          </p:cNvPicPr>
          <p:nvPr/>
        </p:nvPicPr>
        <p:blipFill>
          <a:blip r:embed="rId2" cstate="print">
            <a:lum bright="-1000" contrast="9000"/>
          </a:blip>
          <a:srcRect r="16444"/>
          <a:stretch>
            <a:fillRect/>
          </a:stretch>
        </p:blipFill>
        <p:spPr bwMode="auto">
          <a:xfrm>
            <a:off x="4114800" y="1035996"/>
            <a:ext cx="4565790" cy="327862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938992"/>
          </a:xfrm>
          <a:prstGeom prst="rect">
            <a:avLst/>
          </a:prstGeom>
        </p:spPr>
        <p:txBody>
          <a:bodyPr wrap="square">
            <a:spAutoFit/>
          </a:bodyPr>
          <a:lstStyle/>
          <a:p>
            <a:pPr marL="457200" lvl="0" indent="-457200">
              <a:lnSpc>
                <a:spcPct val="150000"/>
              </a:lnSpc>
              <a:buFont typeface="+mj-lt"/>
              <a:buAutoNum type="arabicPeriod"/>
              <a:defRPr/>
            </a:pPr>
            <a:r>
              <a:rPr lang="en-US" sz="2000" dirty="0" smtClean="0"/>
              <a:t>Aryans  developed a strict system of social classes called varnas in order to structure their society.</a:t>
            </a:r>
          </a:p>
          <a:p>
            <a:pPr marL="457200" lvl="0" indent="-457200">
              <a:lnSpc>
                <a:spcPct val="150000"/>
              </a:lnSpc>
              <a:buFont typeface="+mj-lt"/>
              <a:buAutoNum type="arabicPeriod"/>
              <a:defRPr/>
            </a:pPr>
            <a:r>
              <a:rPr lang="en-US" sz="2000" dirty="0" smtClean="0"/>
              <a:t>Brahmanism, the Vedic religion of the Aryans, evolved into </a:t>
            </a:r>
            <a:r>
              <a:rPr lang="en-US" sz="2000" dirty="0" smtClean="0">
                <a:effectLst/>
              </a:rPr>
              <a:t>Hinduism. </a:t>
            </a:r>
          </a:p>
          <a:p>
            <a:pPr marL="457200" lvl="0" indent="-457200">
              <a:lnSpc>
                <a:spcPct val="150000"/>
              </a:lnSpc>
              <a:buFont typeface="+mj-lt"/>
              <a:buAutoNum type="arabicPeriod"/>
              <a:defRPr/>
            </a:pPr>
            <a:r>
              <a:rPr lang="en-US" sz="2000" dirty="0" smtClean="0"/>
              <a:t>Jainism was another offshoot of Brahmanism.</a:t>
            </a:r>
          </a:p>
        </p:txBody>
      </p:sp>
    </p:spTree>
    <p:extLst>
      <p:ext uri="{BB962C8B-B14F-4D97-AF65-F5344CB8AC3E}">
        <p14:creationId xmlns="" xmlns:p14="http://schemas.microsoft.com/office/powerpoint/2010/main" val="2291890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BUDDHISM</a:t>
            </a:r>
            <a:endParaRPr lang="en-US" sz="9600" spc="300" dirty="0">
              <a:solidFill>
                <a:srgbClr val="FF0000"/>
              </a:solidFill>
              <a:latin typeface="Baron Kuffner" pitchFamily="34" charset="0"/>
            </a:endParaRPr>
          </a:p>
        </p:txBody>
      </p:sp>
    </p:spTree>
    <p:extLst>
      <p:ext uri="{BB962C8B-B14F-4D97-AF65-F5344CB8AC3E}">
        <p14:creationId xmlns="" xmlns:p14="http://schemas.microsoft.com/office/powerpoint/2010/main" val="231726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914400" y="1200150"/>
            <a:ext cx="5943600" cy="2743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As the Aryans moved into India, they developed a strict system of social classes. As the Aryans’ influence spread through India, so did their class system. Before long, this class system was a key part of Indian society.</a:t>
            </a:r>
          </a:p>
          <a:p>
            <a:pPr marL="0" indent="0">
              <a:buNone/>
            </a:pPr>
            <a:endParaRPr lang="en-US" sz="2000" dirty="0" smtClean="0"/>
          </a:p>
          <a:p>
            <a:pPr marL="0" indent="0">
              <a:buNone/>
            </a:pPr>
            <a:r>
              <a:rPr lang="en-US" sz="2000" dirty="0" smtClean="0"/>
              <a:t>To learn more about this topic and others, read pages 130 thru 135 and complete the </a:t>
            </a:r>
            <a:r>
              <a:rPr lang="en-US" sz="2000" i="1" dirty="0" smtClean="0">
                <a:effectLst>
                  <a:glow rad="101600">
                    <a:schemeClr val="accent6">
                      <a:satMod val="175000"/>
                      <a:alpha val="40000"/>
                    </a:schemeClr>
                  </a:glow>
                </a:effectLst>
              </a:rPr>
              <a:t>section 2 assessment</a:t>
            </a:r>
            <a:r>
              <a:rPr lang="en-US" sz="2000" dirty="0" smtClean="0"/>
              <a:t>. Show me the completed work when complete.</a:t>
            </a:r>
          </a:p>
          <a:p>
            <a:pPr marL="0" indent="0">
              <a:buNone/>
            </a:pPr>
            <a:endParaRPr lang="en-US" sz="2000" dirty="0"/>
          </a:p>
        </p:txBody>
      </p:sp>
      <p:pic>
        <p:nvPicPr>
          <p:cNvPr id="7170" name="Picture 2" descr="Related image"/>
          <p:cNvPicPr>
            <a:picLocks noChangeAspect="1" noChangeArrowheads="1"/>
          </p:cNvPicPr>
          <p:nvPr/>
        </p:nvPicPr>
        <p:blipFill>
          <a:blip r:embed="rId2" cstate="print">
            <a:lum contrast="5000"/>
          </a:blip>
          <a:srcRect l="16791" t="9329" r="47528" b="9329"/>
          <a:stretch>
            <a:fillRect/>
          </a:stretch>
        </p:blipFill>
        <p:spPr bwMode="auto">
          <a:xfrm>
            <a:off x="7391400" y="-1"/>
            <a:ext cx="1752600" cy="5130053"/>
          </a:xfrm>
          <a:prstGeom prst="rect">
            <a:avLst/>
          </a:prstGeom>
          <a:noFill/>
        </p:spPr>
      </p:pic>
    </p:spTree>
    <p:extLst>
      <p:ext uri="{BB962C8B-B14F-4D97-AF65-F5344CB8AC3E}">
        <p14:creationId xmlns="" xmlns:p14="http://schemas.microsoft.com/office/powerpoint/2010/main" val="26558725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Indian Society Divides</a:t>
            </a:r>
          </a:p>
        </p:txBody>
      </p:sp>
      <p:sp>
        <p:nvSpPr>
          <p:cNvPr id="4" name="Rectangle 3"/>
          <p:cNvSpPr/>
          <p:nvPr/>
        </p:nvSpPr>
        <p:spPr>
          <a:xfrm>
            <a:off x="457200" y="1809750"/>
            <a:ext cx="5181600" cy="2554545"/>
          </a:xfrm>
          <a:prstGeom prst="rect">
            <a:avLst/>
          </a:prstGeom>
        </p:spPr>
        <p:txBody>
          <a:bodyPr wrap="square">
            <a:spAutoFit/>
          </a:bodyPr>
          <a:lstStyle/>
          <a:p>
            <a:r>
              <a:rPr lang="en-US" sz="2000" dirty="0" smtClean="0"/>
              <a:t>As Aryan society developed, their religion and society became more complex. </a:t>
            </a:r>
            <a:r>
              <a:rPr lang="en-US" sz="2000" dirty="0" smtClean="0">
                <a:effectLst>
                  <a:glow rad="101600">
                    <a:schemeClr val="accent6">
                      <a:satMod val="175000"/>
                      <a:alpha val="40000"/>
                    </a:schemeClr>
                  </a:glow>
                </a:effectLst>
              </a:rPr>
              <a:t>The </a:t>
            </a:r>
            <a:r>
              <a:rPr lang="en-US" sz="2000" b="1" dirty="0" smtClean="0">
                <a:effectLst>
                  <a:glow rad="101600">
                    <a:schemeClr val="accent6">
                      <a:satMod val="175000"/>
                      <a:alpha val="40000"/>
                    </a:schemeClr>
                  </a:glow>
                </a:effectLst>
              </a:rPr>
              <a:t>Vedas</a:t>
            </a:r>
            <a:r>
              <a:rPr lang="en-US" sz="2000" dirty="0" smtClean="0">
                <a:effectLst>
                  <a:glow rad="101600">
                    <a:schemeClr val="accent6">
                      <a:satMod val="175000"/>
                      <a:alpha val="40000"/>
                    </a:schemeClr>
                  </a:glow>
                </a:effectLst>
              </a:rPr>
              <a:t>, a collection of hymns and other ancient religious texts written between about 1500 and 1000 BC</a:t>
            </a:r>
            <a:r>
              <a:rPr lang="en-US" sz="2000" dirty="0" smtClean="0"/>
              <a:t>. </a:t>
            </a:r>
          </a:p>
          <a:p>
            <a:endParaRPr lang="en-US" sz="2000" dirty="0"/>
          </a:p>
          <a:p>
            <a:r>
              <a:rPr lang="en-US" sz="2000" dirty="0" smtClean="0"/>
              <a:t>It included elements such as religious material as well as mythological accounts, poems, prayers, and formulas considered to be sacred.</a:t>
            </a:r>
            <a:endParaRPr lang="en-US" sz="2000" dirty="0"/>
          </a:p>
        </p:txBody>
      </p:sp>
      <p:pic>
        <p:nvPicPr>
          <p:cNvPr id="6146" name="Picture 2" descr="Related image">
            <a:hlinkClick r:id="rId2"/>
          </p:cNvPr>
          <p:cNvPicPr>
            <a:picLocks noChangeAspect="1" noChangeArrowheads="1"/>
          </p:cNvPicPr>
          <p:nvPr/>
        </p:nvPicPr>
        <p:blipFill>
          <a:blip r:embed="rId3" cstate="print"/>
          <a:srcRect/>
          <a:stretch>
            <a:fillRect/>
          </a:stretch>
        </p:blipFill>
        <p:spPr bwMode="auto">
          <a:xfrm>
            <a:off x="5788182" y="1809750"/>
            <a:ext cx="2872967" cy="2667000"/>
          </a:xfrm>
          <a:prstGeom prst="rect">
            <a:avLst/>
          </a:prstGeom>
          <a:noFill/>
        </p:spPr>
      </p:pic>
      <p:sp>
        <p:nvSpPr>
          <p:cNvPr id="5" name="Title 3"/>
          <p:cNvSpPr txBox="1">
            <a:spLocks/>
          </p:cNvSpPr>
          <p:nvPr/>
        </p:nvSpPr>
        <p:spPr>
          <a:xfrm rot="20490518">
            <a:off x="7574714" y="39623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1990991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61950"/>
            <a:ext cx="8229600" cy="1323439"/>
          </a:xfrm>
          <a:prstGeom prst="rect">
            <a:avLst/>
          </a:prstGeom>
        </p:spPr>
        <p:txBody>
          <a:bodyPr wrap="square">
            <a:spAutoFit/>
          </a:bodyPr>
          <a:lstStyle/>
          <a:p>
            <a:pPr marL="342900" indent="-342900" algn="ctr"/>
            <a:endParaRPr lang="en-US" sz="2000" dirty="0"/>
          </a:p>
          <a:p>
            <a:pPr algn="ctr"/>
            <a:r>
              <a:rPr lang="en-US" sz="2000" dirty="0" smtClean="0"/>
              <a:t>The Vedas prescribed four main varnas in society. </a:t>
            </a:r>
            <a:r>
              <a:rPr lang="en-US" sz="2000" b="1" dirty="0" smtClean="0">
                <a:effectLst>
                  <a:glow rad="101600">
                    <a:schemeClr val="accent6">
                      <a:satMod val="175000"/>
                      <a:alpha val="40000"/>
                    </a:schemeClr>
                  </a:glow>
                </a:effectLst>
              </a:rPr>
              <a:t>Varna</a:t>
            </a:r>
            <a:r>
              <a:rPr lang="en-US" sz="2000" dirty="0" smtClean="0">
                <a:effectLst>
                  <a:glow rad="101600">
                    <a:schemeClr val="accent6">
                      <a:satMod val="175000"/>
                      <a:alpha val="40000"/>
                    </a:schemeClr>
                  </a:glow>
                </a:effectLst>
              </a:rPr>
              <a:t> is a Sanskrit word which means type, order, color or class. It refers to the four social classes</a:t>
            </a:r>
            <a:r>
              <a:rPr lang="en-US" sz="2000" dirty="0" smtClean="0"/>
              <a:t>. Lets observe each one.</a:t>
            </a:r>
            <a:endParaRPr lang="en-US" sz="2000" dirty="0"/>
          </a:p>
        </p:txBody>
      </p:sp>
      <p:pic>
        <p:nvPicPr>
          <p:cNvPr id="5124" name="Picture 4" descr="Related image"/>
          <p:cNvPicPr>
            <a:picLocks noChangeAspect="1" noChangeArrowheads="1"/>
          </p:cNvPicPr>
          <p:nvPr/>
        </p:nvPicPr>
        <p:blipFill>
          <a:blip r:embed="rId2" cstate="print">
            <a:clrChange>
              <a:clrFrom>
                <a:srgbClr val="FFFFFF"/>
              </a:clrFrom>
              <a:clrTo>
                <a:srgbClr val="FFFFFF">
                  <a:alpha val="0"/>
                </a:srgbClr>
              </a:clrTo>
            </a:clrChange>
            <a:lum bright="-10000"/>
          </a:blip>
          <a:srcRect r="15544"/>
          <a:stretch>
            <a:fillRect/>
          </a:stretch>
        </p:blipFill>
        <p:spPr bwMode="auto">
          <a:xfrm>
            <a:off x="2209800" y="1809750"/>
            <a:ext cx="4876800" cy="3078104"/>
          </a:xfrm>
          <a:prstGeom prst="rect">
            <a:avLst/>
          </a:prstGeom>
          <a:noFill/>
          <a:effectLst>
            <a:glow rad="228600">
              <a:schemeClr val="accent4">
                <a:satMod val="175000"/>
                <a:alpha val="40000"/>
              </a:schemeClr>
            </a:glow>
            <a:softEdge rad="127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lated image"/>
          <p:cNvPicPr>
            <a:picLocks noChangeAspect="1" noChangeArrowheads="1"/>
          </p:cNvPicPr>
          <p:nvPr/>
        </p:nvPicPr>
        <p:blipFill>
          <a:blip r:embed="rId2" cstate="print"/>
          <a:srcRect r="81081"/>
          <a:stretch>
            <a:fillRect/>
          </a:stretch>
        </p:blipFill>
        <p:spPr bwMode="auto">
          <a:xfrm>
            <a:off x="6324600" y="590550"/>
            <a:ext cx="1828800" cy="4026120"/>
          </a:xfrm>
          <a:prstGeom prst="rect">
            <a:avLst/>
          </a:prstGeom>
          <a:noFill/>
        </p:spPr>
      </p:pic>
      <p:sp>
        <p:nvSpPr>
          <p:cNvPr id="3" name="Rectangle 2"/>
          <p:cNvSpPr/>
          <p:nvPr/>
        </p:nvSpPr>
        <p:spPr>
          <a:xfrm>
            <a:off x="533400" y="971550"/>
            <a:ext cx="5486400" cy="3354765"/>
          </a:xfrm>
          <a:prstGeom prst="rect">
            <a:avLst/>
          </a:prstGeom>
        </p:spPr>
        <p:txBody>
          <a:bodyPr wrap="square">
            <a:spAutoFit/>
          </a:bodyPr>
          <a:lstStyle/>
          <a:p>
            <a:r>
              <a:rPr lang="en-US" sz="3200" b="1" dirty="0" smtClean="0">
                <a:effectLst>
                  <a:glow rad="101600">
                    <a:schemeClr val="accent6">
                      <a:satMod val="175000"/>
                      <a:alpha val="40000"/>
                    </a:schemeClr>
                  </a:glow>
                </a:effectLst>
                <a:latin typeface="BIRTH OF A HERO" pitchFamily="2" charset="0"/>
              </a:rPr>
              <a:t>Brahmins</a:t>
            </a:r>
            <a:endParaRPr lang="en-US" sz="2000" dirty="0" smtClean="0">
              <a:effectLst>
                <a:glow rad="101600">
                  <a:schemeClr val="accent6">
                    <a:satMod val="175000"/>
                    <a:alpha val="40000"/>
                  </a:schemeClr>
                </a:glow>
              </a:effectLst>
            </a:endParaRPr>
          </a:p>
          <a:p>
            <a:r>
              <a:rPr lang="en-US" sz="2000" dirty="0" smtClean="0"/>
              <a:t>(priests, scholars and teachers)</a:t>
            </a:r>
          </a:p>
          <a:p>
            <a:r>
              <a:rPr lang="en-US" sz="2000" dirty="0" smtClean="0"/>
              <a:t>What does it mean to be a </a:t>
            </a:r>
            <a:r>
              <a:rPr lang="en-US" sz="2000" b="1" dirty="0" smtClean="0"/>
              <a:t>Brahmin</a:t>
            </a:r>
            <a:r>
              <a:rPr lang="en-US" sz="2000" dirty="0" smtClean="0"/>
              <a:t>? A person who knows God; a priest. Brahmin is one of the four Hindu castes. Representing the fourth and highest Hindu caste or varna in the ancient system. Brahmins are characterized by their contemplative nature. In sharing their spiritual wisdom. Brahmins are believed to be both inspired and inspiring.</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lated image"/>
          <p:cNvPicPr>
            <a:picLocks noChangeAspect="1" noChangeArrowheads="1"/>
          </p:cNvPicPr>
          <p:nvPr/>
        </p:nvPicPr>
        <p:blipFill>
          <a:blip r:embed="rId2" cstate="print"/>
          <a:srcRect l="18919" r="41892"/>
          <a:stretch>
            <a:fillRect/>
          </a:stretch>
        </p:blipFill>
        <p:spPr bwMode="auto">
          <a:xfrm>
            <a:off x="5415726" y="590550"/>
            <a:ext cx="3728274" cy="3962400"/>
          </a:xfrm>
          <a:prstGeom prst="rect">
            <a:avLst/>
          </a:prstGeom>
          <a:noFill/>
        </p:spPr>
      </p:pic>
      <p:sp>
        <p:nvSpPr>
          <p:cNvPr id="4" name="Rectangle 3"/>
          <p:cNvSpPr/>
          <p:nvPr/>
        </p:nvSpPr>
        <p:spPr>
          <a:xfrm>
            <a:off x="533400" y="971550"/>
            <a:ext cx="4953000" cy="3046988"/>
          </a:xfrm>
          <a:prstGeom prst="rect">
            <a:avLst/>
          </a:prstGeom>
        </p:spPr>
        <p:txBody>
          <a:bodyPr wrap="square">
            <a:spAutoFit/>
          </a:bodyPr>
          <a:lstStyle/>
          <a:p>
            <a:r>
              <a:rPr lang="en-US" sz="3200" b="1" dirty="0" smtClean="0">
                <a:effectLst>
                  <a:glow rad="101600">
                    <a:schemeClr val="accent6">
                      <a:satMod val="175000"/>
                      <a:alpha val="40000"/>
                    </a:schemeClr>
                  </a:glow>
                </a:effectLst>
                <a:latin typeface="BIRTH OF A HERO" pitchFamily="2" charset="0"/>
              </a:rPr>
              <a:t>Kshatriyas</a:t>
            </a:r>
          </a:p>
          <a:p>
            <a:r>
              <a:rPr lang="en-US" sz="2000" dirty="0" smtClean="0"/>
              <a:t>(rulers, warriors and administrators)</a:t>
            </a:r>
          </a:p>
          <a:p>
            <a:r>
              <a:rPr lang="en-US" sz="2000" b="1" dirty="0" smtClean="0"/>
              <a:t>Kshatriyas</a:t>
            </a:r>
            <a:r>
              <a:rPr lang="en-US" sz="2000" dirty="0" smtClean="0"/>
              <a:t> fall in the second category of the Varna system after Brahmans. Like a Brahman is the one who has found inner peace and found God in himself, similarly a </a:t>
            </a:r>
            <a:r>
              <a:rPr lang="en-US" sz="2000" b="1" dirty="0" smtClean="0"/>
              <a:t>Kshatriya</a:t>
            </a:r>
            <a:r>
              <a:rPr lang="en-US" sz="2000" dirty="0" smtClean="0"/>
              <a:t> is the one who has found God </a:t>
            </a:r>
            <a:r>
              <a:rPr lang="en-US" sz="2000" b="1" dirty="0" smtClean="0"/>
              <a:t>in action</a:t>
            </a:r>
            <a:r>
              <a:rPr lang="en-US" sz="2000" dirty="0" smtClean="0"/>
              <a:t>. Thus, Kings, rulers and warriors are called Kshatriyas.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lated image"/>
          <p:cNvPicPr>
            <a:picLocks noChangeAspect="1" noChangeArrowheads="1"/>
          </p:cNvPicPr>
          <p:nvPr/>
        </p:nvPicPr>
        <p:blipFill>
          <a:blip r:embed="rId2" cstate="print"/>
          <a:srcRect l="58108" r="21622"/>
          <a:stretch>
            <a:fillRect/>
          </a:stretch>
        </p:blipFill>
        <p:spPr bwMode="auto">
          <a:xfrm>
            <a:off x="6019800" y="514350"/>
            <a:ext cx="2057400" cy="4227426"/>
          </a:xfrm>
          <a:prstGeom prst="rect">
            <a:avLst/>
          </a:prstGeom>
          <a:noFill/>
        </p:spPr>
      </p:pic>
      <p:sp>
        <p:nvSpPr>
          <p:cNvPr id="4" name="Rectangle 3"/>
          <p:cNvSpPr/>
          <p:nvPr/>
        </p:nvSpPr>
        <p:spPr>
          <a:xfrm>
            <a:off x="533400" y="1428750"/>
            <a:ext cx="5486400" cy="2431435"/>
          </a:xfrm>
          <a:prstGeom prst="rect">
            <a:avLst/>
          </a:prstGeom>
        </p:spPr>
        <p:txBody>
          <a:bodyPr wrap="square">
            <a:spAutoFit/>
          </a:bodyPr>
          <a:lstStyle/>
          <a:p>
            <a:r>
              <a:rPr lang="en-US" sz="3200" b="1" dirty="0" smtClean="0">
                <a:effectLst>
                  <a:glow rad="101600">
                    <a:schemeClr val="accent6">
                      <a:satMod val="175000"/>
                      <a:alpha val="40000"/>
                    </a:schemeClr>
                  </a:glow>
                </a:effectLst>
                <a:latin typeface="BIRTH OF A HERO" pitchFamily="2" charset="0"/>
              </a:rPr>
              <a:t>Vaishyas</a:t>
            </a:r>
          </a:p>
          <a:p>
            <a:r>
              <a:rPr lang="en-US" sz="2000" dirty="0" smtClean="0"/>
              <a:t>(agriculturalists and merchants)</a:t>
            </a:r>
          </a:p>
          <a:p>
            <a:r>
              <a:rPr lang="en-US" sz="2000" b="1" dirty="0" smtClean="0"/>
              <a:t>Vaishya</a:t>
            </a:r>
            <a:r>
              <a:rPr lang="en-US" sz="2000" dirty="0" smtClean="0"/>
              <a:t> is the third highest status of the four varnas, traditionally described as commoners. The Vaishyas were commoners, not servile groups. Their role lay in productive labor, in agricultural and pastoral tasks, and in trading.</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lated image"/>
          <p:cNvPicPr>
            <a:picLocks noChangeAspect="1" noChangeArrowheads="1"/>
          </p:cNvPicPr>
          <p:nvPr/>
        </p:nvPicPr>
        <p:blipFill>
          <a:blip r:embed="rId2" cstate="print"/>
          <a:srcRect l="82432"/>
          <a:stretch>
            <a:fillRect/>
          </a:stretch>
        </p:blipFill>
        <p:spPr bwMode="auto">
          <a:xfrm>
            <a:off x="6172200" y="514350"/>
            <a:ext cx="1752600" cy="4155162"/>
          </a:xfrm>
          <a:prstGeom prst="rect">
            <a:avLst/>
          </a:prstGeom>
          <a:noFill/>
        </p:spPr>
      </p:pic>
      <p:sp>
        <p:nvSpPr>
          <p:cNvPr id="4" name="Rectangle 3"/>
          <p:cNvSpPr/>
          <p:nvPr/>
        </p:nvSpPr>
        <p:spPr>
          <a:xfrm>
            <a:off x="533400" y="1428750"/>
            <a:ext cx="5486400" cy="2431435"/>
          </a:xfrm>
          <a:prstGeom prst="rect">
            <a:avLst/>
          </a:prstGeom>
        </p:spPr>
        <p:txBody>
          <a:bodyPr wrap="square">
            <a:spAutoFit/>
          </a:bodyPr>
          <a:lstStyle/>
          <a:p>
            <a:r>
              <a:rPr lang="en-US" sz="3200" b="1" dirty="0" smtClean="0">
                <a:effectLst>
                  <a:glow rad="101600">
                    <a:schemeClr val="accent6">
                      <a:satMod val="175000"/>
                      <a:alpha val="40000"/>
                    </a:schemeClr>
                  </a:glow>
                </a:effectLst>
                <a:latin typeface="BIRTH OF A HERO" pitchFamily="2" charset="0"/>
              </a:rPr>
              <a:t>Shudras</a:t>
            </a:r>
          </a:p>
          <a:p>
            <a:r>
              <a:rPr lang="en-US" sz="2000" dirty="0" smtClean="0"/>
              <a:t>(laborers and service providers)</a:t>
            </a:r>
          </a:p>
          <a:p>
            <a:r>
              <a:rPr lang="en-US" sz="2000" b="1" dirty="0" smtClean="0"/>
              <a:t>The Shudras </a:t>
            </a:r>
            <a:r>
              <a:rPr lang="en-US" sz="2000" dirty="0" smtClean="0"/>
              <a:t>are the lowest-ranking of the four varnas; but they are definitely higher in rank than the </a:t>
            </a:r>
            <a:r>
              <a:rPr lang="en-US" sz="2000" b="1" dirty="0" smtClean="0"/>
              <a:t>Untouchables</a:t>
            </a:r>
            <a:r>
              <a:rPr lang="en-US" sz="2000" dirty="0" smtClean="0"/>
              <a:t> or Panchamas, a category so demeaned in status that it is not even referred to in the classical varna model.</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2216</TotalTime>
  <Words>706</Words>
  <Application>Microsoft Office PowerPoint</Application>
  <PresentationFormat>On-screen Show (16:9)</PresentationFormat>
  <Paragraphs>64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WORLD HISTORY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188</cp:revision>
  <dcterms:created xsi:type="dcterms:W3CDTF">2018-08-02T00:45:41Z</dcterms:created>
  <dcterms:modified xsi:type="dcterms:W3CDTF">2018-10-21T22:36:01Z</dcterms:modified>
</cp:coreProperties>
</file>