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66" r:id="rId5"/>
    <p:sldId id="284" r:id="rId6"/>
    <p:sldId id="280" r:id="rId7"/>
    <p:sldId id="261" r:id="rId8"/>
    <p:sldId id="285" r:id="rId9"/>
    <p:sldId id="281" r:id="rId10"/>
    <p:sldId id="286" r:id="rId11"/>
    <p:sldId id="270" r:id="rId12"/>
    <p:sldId id="283" r:id="rId13"/>
    <p:sldId id="282" r:id="rId14"/>
    <p:sldId id="274" r:id="rId15"/>
    <p:sldId id="263"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ADD"/>
    <a:srgbClr val="D1D1D1"/>
    <a:srgbClr val="E4E4E4"/>
    <a:srgbClr val="BED6D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49" d="100"/>
          <a:sy n="149" d="100"/>
        </p:scale>
        <p:origin x="42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DAD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10/24/2018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yxnFEjVMK2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xJzCM_nI2m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V9Ul46Dj3H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wPOviqxFllA&amp;t=46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yHJj3djPLW8"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induism wallpaper hd"/>
          <p:cNvPicPr>
            <a:picLocks noChangeAspect="1" noChangeArrowheads="1"/>
          </p:cNvPicPr>
          <p:nvPr/>
        </p:nvPicPr>
        <p:blipFill>
          <a:blip r:embed="rId2" cstate="print">
            <a:lum contrast="8000"/>
          </a:blip>
          <a:srcRect t="5031" b="4280"/>
          <a:stretch>
            <a:fillRect/>
          </a:stretch>
        </p:blipFill>
        <p:spPr bwMode="auto">
          <a:xfrm>
            <a:off x="0" y="-39414"/>
            <a:ext cx="9144000" cy="5182914"/>
          </a:xfrm>
          <a:prstGeom prst="rect">
            <a:avLst/>
          </a:prstGeom>
          <a:noFill/>
        </p:spPr>
      </p:pic>
      <p:sp>
        <p:nvSpPr>
          <p:cNvPr id="3" name="Subtitle 2"/>
          <p:cNvSpPr>
            <a:spLocks noGrp="1"/>
          </p:cNvSpPr>
          <p:nvPr>
            <p:ph type="subTitle" idx="1"/>
          </p:nvPr>
        </p:nvSpPr>
        <p:spPr>
          <a:xfrm>
            <a:off x="1676400" y="2800350"/>
            <a:ext cx="3810000" cy="742950"/>
          </a:xfrm>
        </p:spPr>
        <p:txBody>
          <a:bodyPr>
            <a:noAutofit/>
          </a:bodyPr>
          <a:lstStyle/>
          <a:p>
            <a:pPr algn="l"/>
            <a:r>
              <a:rPr lang="en-US" b="1" dirty="0" smtClean="0">
                <a:ln w="18415" cmpd="sng">
                  <a:noFill/>
                  <a:prstDash val="solid"/>
                </a:ln>
                <a:solidFill>
                  <a:schemeClr val="bg1"/>
                </a:solidFill>
                <a:effectLst>
                  <a:glow rad="101600">
                    <a:schemeClr val="accent6">
                      <a:satMod val="175000"/>
                      <a:alpha val="40000"/>
                    </a:schemeClr>
                  </a:glow>
                </a:effectLst>
                <a:latin typeface="BIRTH OF A HERO" pitchFamily="2" charset="0"/>
              </a:rPr>
              <a:t>Origins of Buddhism</a:t>
            </a:r>
            <a:endParaRPr lang="en-US" b="1" dirty="0">
              <a:ln w="18415" cmpd="sng">
                <a:noFill/>
                <a:prstDash val="solid"/>
              </a:ln>
              <a:solidFill>
                <a:schemeClr val="bg1"/>
              </a:solidFill>
              <a:effectLst>
                <a:glow rad="101600">
                  <a:schemeClr val="accent6">
                    <a:satMod val="175000"/>
                    <a:alpha val="40000"/>
                  </a:schemeClr>
                </a:glow>
              </a:effectLst>
              <a:latin typeface="BIRTH OF A HERO" pitchFamily="2" charset="0"/>
            </a:endParaRPr>
          </a:p>
        </p:txBody>
      </p:sp>
      <p:sp>
        <p:nvSpPr>
          <p:cNvPr id="11" name="Title 1"/>
          <p:cNvSpPr>
            <a:spLocks noGrp="1"/>
          </p:cNvSpPr>
          <p:nvPr>
            <p:ph type="ctrTitle"/>
          </p:nvPr>
        </p:nvSpPr>
        <p:spPr>
          <a:xfrm>
            <a:off x="0" y="1657350"/>
            <a:ext cx="9144000" cy="1295399"/>
          </a:xfrm>
        </p:spPr>
        <p:txBody>
          <a:bodyPr>
            <a:noAutofit/>
          </a:bodyPr>
          <a:lstStyle/>
          <a:p>
            <a:r>
              <a:rPr lang="en-US" sz="8800" b="1" dirty="0" smtClean="0">
                <a:solidFill>
                  <a:schemeClr val="bg1"/>
                </a:solidFill>
                <a:latin typeface="BIRTH OF A HERO" pitchFamily="2" charset="0"/>
              </a:rPr>
              <a:t>WORLD HISTORY</a:t>
            </a:r>
            <a:endParaRPr lang="en-US" sz="8800" b="1" dirty="0">
              <a:solidFill>
                <a:schemeClr val="bg1"/>
              </a:solidFill>
              <a:latin typeface="BIRTH OF A HERO" pitchFamily="2" charset="0"/>
            </a:endParaRPr>
          </a:p>
        </p:txBody>
      </p:sp>
      <p:sp>
        <p:nvSpPr>
          <p:cNvPr id="12"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chemeClr val="bg1"/>
                </a:solidFill>
                <a:uLnTx/>
                <a:uFillTx/>
                <a:latin typeface="BIRTH OF A HERO" panose="02000000000000000000" pitchFamily="2" charset="0"/>
              </a:rPr>
              <a:t>with Mr. Jim Soto</a:t>
            </a:r>
            <a:endParaRPr kumimoji="0" lang="en-US" sz="2400" b="1" i="0" u="none" strike="noStrike" kern="1200" cap="none" spc="0" normalizeH="0" noProof="0" dirty="0">
              <a:ln w="18415" cmpd="sng">
                <a:noFill/>
                <a:prstDash val="solid"/>
              </a:ln>
              <a:solidFill>
                <a:schemeClr val="bg1"/>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ppt_x</p:attrName>
                                        </p:attrNameLst>
                                      </p:cBhvr>
                                      <p:tavLst>
                                        <p:tav tm="0">
                                          <p:val>
                                            <p:strVal val="#ppt_x"/>
                                          </p:val>
                                        </p:tav>
                                        <p:tav tm="100000">
                                          <p:val>
                                            <p:strVal val="#ppt_x"/>
                                          </p:val>
                                        </p:tav>
                                      </p:tavLst>
                                    </p:anim>
                                    <p:anim calcmode="lin" valueType="num">
                                      <p:cBhvr>
                                        <p:cTn id="17"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22215"/>
            <a:ext cx="2971800" cy="3139321"/>
          </a:xfrm>
          <a:prstGeom prst="rect">
            <a:avLst/>
          </a:prstGeom>
        </p:spPr>
        <p:txBody>
          <a:bodyPr wrap="square">
            <a:spAutoFit/>
          </a:bodyPr>
          <a:lstStyle/>
          <a:p>
            <a:r>
              <a:rPr lang="en-US" b="1" dirty="0">
                <a:solidFill>
                  <a:srgbClr val="222222"/>
                </a:solidFill>
                <a:latin typeface="arial" panose="020B0604020202020204" pitchFamily="34" charset="0"/>
              </a:rPr>
              <a:t>Buddhism</a:t>
            </a:r>
            <a:r>
              <a:rPr lang="en-US" dirty="0">
                <a:solidFill>
                  <a:srgbClr val="222222"/>
                </a:solidFill>
                <a:latin typeface="arial" panose="020B0604020202020204" pitchFamily="34" charset="0"/>
              </a:rPr>
              <a:t> and </a:t>
            </a:r>
            <a:r>
              <a:rPr lang="en-US" b="1" dirty="0">
                <a:solidFill>
                  <a:srgbClr val="222222"/>
                </a:solidFill>
                <a:latin typeface="arial" panose="020B0604020202020204" pitchFamily="34" charset="0"/>
              </a:rPr>
              <a:t>Hinduism</a:t>
            </a:r>
            <a:r>
              <a:rPr lang="en-US" dirty="0">
                <a:solidFill>
                  <a:srgbClr val="222222"/>
                </a:solidFill>
                <a:latin typeface="arial" panose="020B0604020202020204" pitchFamily="34" charset="0"/>
              </a:rPr>
              <a:t> agree on karma, dharma, moksha and reincarnation. They are different in </a:t>
            </a:r>
            <a:r>
              <a:rPr lang="en-US" dirty="0" smtClean="0">
                <a:solidFill>
                  <a:srgbClr val="222222"/>
                </a:solidFill>
                <a:latin typeface="arial" panose="020B0604020202020204" pitchFamily="34" charset="0"/>
              </a:rPr>
              <a:t>that </a:t>
            </a:r>
            <a:r>
              <a:rPr lang="en-US" b="1" dirty="0" smtClean="0">
                <a:solidFill>
                  <a:srgbClr val="222222"/>
                </a:solidFill>
                <a:latin typeface="arial" panose="020B0604020202020204" pitchFamily="34" charset="0"/>
              </a:rPr>
              <a:t>Buddhism</a:t>
            </a:r>
            <a:r>
              <a:rPr lang="en-US" dirty="0">
                <a:solidFill>
                  <a:srgbClr val="222222"/>
                </a:solidFill>
                <a:latin typeface="arial" panose="020B0604020202020204" pitchFamily="34" charset="0"/>
              </a:rPr>
              <a:t> rejects the priests of </a:t>
            </a:r>
            <a:r>
              <a:rPr lang="en-US" b="1" dirty="0">
                <a:solidFill>
                  <a:srgbClr val="222222"/>
                </a:solidFill>
                <a:latin typeface="arial" panose="020B0604020202020204" pitchFamily="34" charset="0"/>
              </a:rPr>
              <a:t>Hinduism</a:t>
            </a:r>
            <a:r>
              <a:rPr lang="en-US" dirty="0">
                <a:solidFill>
                  <a:srgbClr val="222222"/>
                </a:solidFill>
                <a:latin typeface="arial" panose="020B0604020202020204" pitchFamily="34" charset="0"/>
              </a:rPr>
              <a:t>, the formal rituals, and </a:t>
            </a:r>
            <a:r>
              <a:rPr lang="en-US" dirty="0" smtClean="0">
                <a:solidFill>
                  <a:srgbClr val="222222"/>
                </a:solidFill>
                <a:latin typeface="arial" panose="020B0604020202020204" pitchFamily="34" charset="0"/>
              </a:rPr>
              <a:t>the caste system. </a:t>
            </a:r>
            <a:r>
              <a:rPr lang="en-US" b="1" dirty="0" smtClean="0">
                <a:solidFill>
                  <a:srgbClr val="222222"/>
                </a:solidFill>
                <a:latin typeface="arial" panose="020B0604020202020204" pitchFamily="34" charset="0"/>
              </a:rPr>
              <a:t>Buddha</a:t>
            </a:r>
            <a:r>
              <a:rPr lang="en-US" dirty="0">
                <a:solidFill>
                  <a:srgbClr val="222222"/>
                </a:solidFill>
                <a:latin typeface="arial" panose="020B0604020202020204" pitchFamily="34" charset="0"/>
              </a:rPr>
              <a:t> urged people to seek enlightenment through meditation.</a:t>
            </a:r>
            <a:endParaRPr lang="en-US" dirty="0"/>
          </a:p>
        </p:txBody>
      </p:sp>
      <p:pic>
        <p:nvPicPr>
          <p:cNvPr id="2050" name="Picture 2" descr="Image result for buddha vs hinduism"/>
          <p:cNvPicPr>
            <a:picLocks noChangeAspect="1" noChangeArrowheads="1"/>
          </p:cNvPicPr>
          <p:nvPr/>
        </p:nvPicPr>
        <p:blipFill rotWithShape="1">
          <a:blip r:embed="rId2">
            <a:extLst>
              <a:ext uri="{28A0092B-C50C-407E-A947-70E740481C1C}">
                <a14:useLocalDpi xmlns:a14="http://schemas.microsoft.com/office/drawing/2010/main" val="0"/>
              </a:ext>
            </a:extLst>
          </a:blip>
          <a:srcRect l="3224" t="7409"/>
          <a:stretch/>
        </p:blipFill>
        <p:spPr bwMode="auto">
          <a:xfrm>
            <a:off x="3810000" y="883716"/>
            <a:ext cx="4761014" cy="341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22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Buddhism Spreads: In India</a:t>
            </a:r>
          </a:p>
        </p:txBody>
      </p:sp>
      <p:sp>
        <p:nvSpPr>
          <p:cNvPr id="3" name="Rectangle 2"/>
          <p:cNvSpPr/>
          <p:nvPr/>
        </p:nvSpPr>
        <p:spPr>
          <a:xfrm>
            <a:off x="457200" y="1233463"/>
            <a:ext cx="8229600" cy="1631216"/>
          </a:xfrm>
          <a:prstGeom prst="rect">
            <a:avLst/>
          </a:prstGeom>
        </p:spPr>
        <p:txBody>
          <a:bodyPr wrap="square">
            <a:spAutoFit/>
          </a:bodyPr>
          <a:lstStyle/>
          <a:p>
            <a:pPr algn="ctr"/>
            <a:r>
              <a:rPr lang="en-US" sz="2000" dirty="0">
                <a:solidFill>
                  <a:schemeClr val="bg1"/>
                </a:solidFill>
              </a:rPr>
              <a:t>Buddhism spread outside of </a:t>
            </a:r>
            <a:r>
              <a:rPr lang="en-US" sz="2000" dirty="0" smtClean="0">
                <a:solidFill>
                  <a:schemeClr val="bg1"/>
                </a:solidFill>
              </a:rPr>
              <a:t>the Magadha Kingdom during the </a:t>
            </a:r>
            <a:r>
              <a:rPr lang="en-US" sz="2000" dirty="0">
                <a:solidFill>
                  <a:schemeClr val="bg1"/>
                </a:solidFill>
              </a:rPr>
              <a:t>Buddha's </a:t>
            </a:r>
            <a:r>
              <a:rPr lang="en-US" sz="2000" dirty="0" smtClean="0">
                <a:solidFill>
                  <a:schemeClr val="bg1"/>
                </a:solidFill>
              </a:rPr>
              <a:t>lifetime. The </a:t>
            </a:r>
            <a:r>
              <a:rPr lang="en-US" sz="2000" dirty="0">
                <a:solidFill>
                  <a:schemeClr val="bg1"/>
                </a:solidFill>
              </a:rPr>
              <a:t>Buddhist Emperor </a:t>
            </a:r>
            <a:r>
              <a:rPr lang="en-US" sz="2000" b="1" dirty="0" smtClean="0">
                <a:solidFill>
                  <a:schemeClr val="bg1"/>
                </a:solidFill>
              </a:rPr>
              <a:t>Asoka</a:t>
            </a:r>
            <a:r>
              <a:rPr lang="en-US" sz="2000" dirty="0" smtClean="0">
                <a:solidFill>
                  <a:schemeClr val="bg1"/>
                </a:solidFill>
              </a:rPr>
              <a:t> promoted </a:t>
            </a:r>
            <a:r>
              <a:rPr lang="en-US" sz="2000" dirty="0">
                <a:solidFill>
                  <a:schemeClr val="bg1"/>
                </a:solidFill>
              </a:rPr>
              <a:t>Buddhist expansion by sending </a:t>
            </a:r>
            <a:r>
              <a:rPr lang="en-US" sz="2000" b="1" dirty="0" smtClean="0">
                <a:solidFill>
                  <a:schemeClr val="bg1"/>
                </a:solidFill>
                <a:effectLst>
                  <a:glow rad="101600">
                    <a:schemeClr val="accent6">
                      <a:satMod val="175000"/>
                      <a:alpha val="40000"/>
                    </a:schemeClr>
                  </a:glow>
                </a:effectLst>
              </a:rPr>
              <a:t>missionaries</a:t>
            </a:r>
            <a:r>
              <a:rPr lang="en-US" sz="2000" dirty="0" smtClean="0">
                <a:solidFill>
                  <a:schemeClr val="bg1"/>
                </a:solidFill>
                <a:effectLst>
                  <a:glow rad="101600">
                    <a:schemeClr val="accent6">
                      <a:satMod val="175000"/>
                      <a:alpha val="40000"/>
                    </a:schemeClr>
                  </a:glow>
                </a:effectLst>
              </a:rPr>
              <a:t>, people that spread a religious belief</a:t>
            </a:r>
            <a:r>
              <a:rPr lang="en-US" sz="2000" dirty="0" smtClean="0">
                <a:solidFill>
                  <a:schemeClr val="bg1"/>
                </a:solidFill>
              </a:rPr>
              <a:t>, </a:t>
            </a:r>
            <a:r>
              <a:rPr lang="en-US" sz="2000" dirty="0">
                <a:solidFill>
                  <a:schemeClr val="bg1"/>
                </a:solidFill>
              </a:rPr>
              <a:t>to surrounding territories to share the teachings of the Buddha. A wave of conversion began, and Buddhism spread not only through India, but also internationally.</a:t>
            </a:r>
          </a:p>
        </p:txBody>
      </p:sp>
      <p:pic>
        <p:nvPicPr>
          <p:cNvPr id="1026" name="Picture 2" descr="Image result for ashoka"/>
          <p:cNvPicPr>
            <a:picLocks noChangeAspect="1" noChangeArrowheads="1"/>
          </p:cNvPicPr>
          <p:nvPr/>
        </p:nvPicPr>
        <p:blipFill rotWithShape="1">
          <a:blip r:embed="rId2">
            <a:extLst>
              <a:ext uri="{28A0092B-C50C-407E-A947-70E740481C1C}">
                <a14:useLocalDpi xmlns:a14="http://schemas.microsoft.com/office/drawing/2010/main" val="0"/>
              </a:ext>
            </a:extLst>
          </a:blip>
          <a:srcRect t="13286" b="47531"/>
          <a:stretch/>
        </p:blipFill>
        <p:spPr bwMode="auto">
          <a:xfrm>
            <a:off x="-1" y="2922815"/>
            <a:ext cx="9143999" cy="222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1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Buddhism Spreads: Beyond India</a:t>
            </a:r>
          </a:p>
        </p:txBody>
      </p:sp>
      <p:sp>
        <p:nvSpPr>
          <p:cNvPr id="3" name="Rectangle 2"/>
          <p:cNvSpPr/>
          <p:nvPr/>
        </p:nvSpPr>
        <p:spPr>
          <a:xfrm>
            <a:off x="4114800" y="1686824"/>
            <a:ext cx="4572000" cy="2554545"/>
          </a:xfrm>
          <a:prstGeom prst="rect">
            <a:avLst/>
          </a:prstGeom>
        </p:spPr>
        <p:txBody>
          <a:bodyPr wrap="square">
            <a:spAutoFit/>
          </a:bodyPr>
          <a:lstStyle/>
          <a:p>
            <a:pPr algn="r"/>
            <a:r>
              <a:rPr lang="en-US" sz="2000" dirty="0" smtClean="0">
                <a:solidFill>
                  <a:schemeClr val="bg1"/>
                </a:solidFill>
              </a:rPr>
              <a:t>There </a:t>
            </a:r>
            <a:r>
              <a:rPr lang="en-US" sz="2000" dirty="0">
                <a:solidFill>
                  <a:schemeClr val="bg1"/>
                </a:solidFill>
              </a:rPr>
              <a:t>are many factors </a:t>
            </a:r>
            <a:r>
              <a:rPr lang="en-US" sz="2000" dirty="0" smtClean="0">
                <a:solidFill>
                  <a:schemeClr val="bg1"/>
                </a:solidFill>
              </a:rPr>
              <a:t>contributed </a:t>
            </a:r>
            <a:r>
              <a:rPr lang="en-US" sz="2000" dirty="0">
                <a:solidFill>
                  <a:schemeClr val="bg1"/>
                </a:solidFill>
              </a:rPr>
              <a:t>to the early spread of </a:t>
            </a:r>
            <a:r>
              <a:rPr lang="en-US" sz="2000" dirty="0" smtClean="0">
                <a:solidFill>
                  <a:schemeClr val="bg1"/>
                </a:solidFill>
              </a:rPr>
              <a:t>Buddhism out of India. The main one being that it </a:t>
            </a:r>
            <a:r>
              <a:rPr lang="en-US" sz="2000" dirty="0">
                <a:solidFill>
                  <a:schemeClr val="bg1"/>
                </a:solidFill>
              </a:rPr>
              <a:t>has always been a missionary </a:t>
            </a:r>
            <a:r>
              <a:rPr lang="en-US" sz="2000" dirty="0" smtClean="0">
                <a:solidFill>
                  <a:schemeClr val="bg1"/>
                </a:solidFill>
              </a:rPr>
              <a:t>religion. Buddhism spread </a:t>
            </a:r>
            <a:r>
              <a:rPr lang="en-US" sz="2000" dirty="0">
                <a:solidFill>
                  <a:schemeClr val="bg1"/>
                </a:solidFill>
              </a:rPr>
              <a:t>due to the work and travel of missionaries</a:t>
            </a:r>
            <a:r>
              <a:rPr lang="en-US" sz="2000" dirty="0" smtClean="0">
                <a:solidFill>
                  <a:schemeClr val="bg1"/>
                </a:solidFill>
              </a:rPr>
              <a:t>. It spread throughout Central and south east Asia. The </a:t>
            </a:r>
            <a:r>
              <a:rPr lang="en-US" sz="2000" b="1" dirty="0" smtClean="0">
                <a:solidFill>
                  <a:schemeClr val="bg1"/>
                </a:solidFill>
              </a:rPr>
              <a:t>Silk Road </a:t>
            </a:r>
            <a:r>
              <a:rPr lang="en-US" sz="2000" dirty="0" smtClean="0">
                <a:solidFill>
                  <a:schemeClr val="bg1"/>
                </a:solidFill>
              </a:rPr>
              <a:t>helped its spread to China, Korea, then Japan.</a:t>
            </a:r>
            <a:endParaRPr lang="en-US" sz="2000" dirty="0">
              <a:solidFill>
                <a:schemeClr val="bg1"/>
              </a:solidFill>
            </a:endParaRPr>
          </a:p>
        </p:txBody>
      </p:sp>
      <p:pic>
        <p:nvPicPr>
          <p:cNvPr id="2050" name="Picture 2" descr="Related image"/>
          <p:cNvPicPr>
            <a:picLocks noChangeAspect="1" noChangeArrowheads="1"/>
          </p:cNvPicPr>
          <p:nvPr/>
        </p:nvPicPr>
        <p:blipFill>
          <a:blip r:embed="rId2">
            <a:lum contrast="3000"/>
            <a:extLst>
              <a:ext uri="{28A0092B-C50C-407E-A947-70E740481C1C}">
                <a14:useLocalDpi xmlns:a14="http://schemas.microsoft.com/office/drawing/2010/main" val="0"/>
              </a:ext>
            </a:extLst>
          </a:blip>
          <a:srcRect/>
          <a:stretch>
            <a:fillRect/>
          </a:stretch>
        </p:blipFill>
        <p:spPr bwMode="auto">
          <a:xfrm>
            <a:off x="838200" y="1403172"/>
            <a:ext cx="2362200" cy="312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089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Splits within Buddhism</a:t>
            </a:r>
          </a:p>
        </p:txBody>
      </p:sp>
      <p:sp>
        <p:nvSpPr>
          <p:cNvPr id="3" name="Rectangle 2"/>
          <p:cNvSpPr/>
          <p:nvPr/>
        </p:nvSpPr>
        <p:spPr>
          <a:xfrm>
            <a:off x="381000" y="1276350"/>
            <a:ext cx="8458200" cy="1631216"/>
          </a:xfrm>
          <a:prstGeom prst="rect">
            <a:avLst/>
          </a:prstGeom>
        </p:spPr>
        <p:txBody>
          <a:bodyPr wrap="square">
            <a:spAutoFit/>
          </a:bodyPr>
          <a:lstStyle/>
          <a:p>
            <a:pPr algn="ctr"/>
            <a:r>
              <a:rPr lang="en-US" sz="2000" dirty="0" smtClean="0">
                <a:solidFill>
                  <a:schemeClr val="bg1"/>
                </a:solidFill>
              </a:rPr>
              <a:t>Even as Buddhism spread, it began to change. Not all Buddhists agreed on their beliefs. Eventually there was a split within the </a:t>
            </a:r>
            <a:r>
              <a:rPr lang="en-US" sz="2000" dirty="0">
                <a:solidFill>
                  <a:schemeClr val="bg1"/>
                </a:solidFill>
              </a:rPr>
              <a:t>ranks. Buddhism today is divided into two major branches known to their respective followers as </a:t>
            </a:r>
            <a:r>
              <a:rPr lang="en-US" sz="2000" b="1" dirty="0">
                <a:solidFill>
                  <a:schemeClr val="bg1"/>
                </a:solidFill>
              </a:rPr>
              <a:t>Theravada</a:t>
            </a:r>
            <a:r>
              <a:rPr lang="en-US" sz="2000" dirty="0">
                <a:solidFill>
                  <a:schemeClr val="bg1"/>
                </a:solidFill>
              </a:rPr>
              <a:t>, the </a:t>
            </a:r>
            <a:r>
              <a:rPr lang="en-US" sz="2000" i="1" dirty="0">
                <a:solidFill>
                  <a:schemeClr val="bg1"/>
                </a:solidFill>
              </a:rPr>
              <a:t>Way of the Elders</a:t>
            </a:r>
            <a:r>
              <a:rPr lang="en-US" sz="2000" dirty="0">
                <a:solidFill>
                  <a:schemeClr val="bg1"/>
                </a:solidFill>
              </a:rPr>
              <a:t>, and </a:t>
            </a:r>
            <a:r>
              <a:rPr lang="en-US" sz="2000" b="1" dirty="0">
                <a:solidFill>
                  <a:schemeClr val="bg1"/>
                </a:solidFill>
              </a:rPr>
              <a:t>Mahayana</a:t>
            </a:r>
            <a:r>
              <a:rPr lang="en-US" sz="2000" dirty="0">
                <a:solidFill>
                  <a:schemeClr val="bg1"/>
                </a:solidFill>
              </a:rPr>
              <a:t>, the </a:t>
            </a:r>
            <a:r>
              <a:rPr lang="en-US" sz="2000" i="1" dirty="0">
                <a:solidFill>
                  <a:schemeClr val="bg1"/>
                </a:solidFill>
              </a:rPr>
              <a:t>Great Vehicle</a:t>
            </a:r>
            <a:r>
              <a:rPr lang="en-US" sz="2000" dirty="0">
                <a:solidFill>
                  <a:schemeClr val="bg1"/>
                </a:solidFill>
              </a:rPr>
              <a:t>. Followers of Mahayana refer to Theravada using the derogatory term </a:t>
            </a:r>
            <a:r>
              <a:rPr lang="en-US" sz="2000" b="1" dirty="0">
                <a:solidFill>
                  <a:schemeClr val="bg1"/>
                </a:solidFill>
              </a:rPr>
              <a:t>Hinayana</a:t>
            </a:r>
            <a:r>
              <a:rPr lang="en-US" sz="2000" dirty="0">
                <a:solidFill>
                  <a:schemeClr val="bg1"/>
                </a:solidFill>
              </a:rPr>
              <a:t>, </a:t>
            </a:r>
            <a:r>
              <a:rPr lang="en-US" sz="2000" i="1" dirty="0">
                <a:solidFill>
                  <a:schemeClr val="bg1"/>
                </a:solidFill>
              </a:rPr>
              <a:t>the Lesser Vehicle</a:t>
            </a:r>
            <a:r>
              <a:rPr lang="en-US" sz="2000" dirty="0" smtClean="0">
                <a:solidFill>
                  <a:schemeClr val="bg1"/>
                </a:solidFill>
              </a:rPr>
              <a:t>.</a:t>
            </a:r>
            <a:endParaRPr lang="en-US" sz="2000" dirty="0">
              <a:solidFill>
                <a:schemeClr val="bg1"/>
              </a:solidFill>
            </a:endParaRPr>
          </a:p>
        </p:txBody>
      </p:sp>
      <p:pic>
        <p:nvPicPr>
          <p:cNvPr id="3074" name="Picture 2" descr="Image result for little buddha movie"/>
          <p:cNvPicPr>
            <a:picLocks noChangeAspect="1" noChangeArrowheads="1"/>
          </p:cNvPicPr>
          <p:nvPr/>
        </p:nvPicPr>
        <p:blipFill rotWithShape="1">
          <a:blip r:embed="rId2" cstate="print">
            <a:lum contrast="7000"/>
          </a:blip>
          <a:srcRect t="42440" b="23819"/>
          <a:stretch/>
        </p:blipFill>
        <p:spPr bwMode="auto">
          <a:xfrm>
            <a:off x="-1" y="3086100"/>
            <a:ext cx="9144000" cy="2057400"/>
          </a:xfrm>
          <a:prstGeom prst="rect">
            <a:avLst/>
          </a:prstGeom>
          <a:noFill/>
        </p:spPr>
      </p:pic>
    </p:spTree>
    <p:extLst>
      <p:ext uri="{BB962C8B-B14F-4D97-AF65-F5344CB8AC3E}">
        <p14:creationId xmlns:p14="http://schemas.microsoft.com/office/powerpoint/2010/main" val="190527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938992"/>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solidFill>
                  <a:schemeClr val="bg1"/>
                </a:solidFill>
              </a:rPr>
              <a:t>Buddhism is one of India’s major Religions.</a:t>
            </a:r>
          </a:p>
          <a:p>
            <a:pPr marL="457200" lvl="0" indent="-457200">
              <a:lnSpc>
                <a:spcPct val="150000"/>
              </a:lnSpc>
              <a:buFont typeface="+mj-lt"/>
              <a:buAutoNum type="arabicPeriod"/>
              <a:defRPr/>
            </a:pPr>
            <a:r>
              <a:rPr lang="en-US" sz="2000" kern="0" dirty="0" smtClean="0">
                <a:solidFill>
                  <a:schemeClr val="bg1"/>
                </a:solidFill>
              </a:rPr>
              <a:t>Buddhism grew more popular once it was adopted by Ancient India’s great emperors.</a:t>
            </a:r>
          </a:p>
          <a:p>
            <a:pPr marL="457200" lvl="0" indent="-457200">
              <a:lnSpc>
                <a:spcPct val="150000"/>
              </a:lnSpc>
              <a:buFont typeface="+mj-lt"/>
              <a:buAutoNum type="arabicPeriod"/>
              <a:defRPr/>
            </a:pPr>
            <a:r>
              <a:rPr lang="en-US" sz="2000" kern="0" dirty="0" smtClean="0">
                <a:solidFill>
                  <a:schemeClr val="bg1"/>
                </a:solidFill>
              </a:rPr>
              <a:t>The two major branches of Buddhism are </a:t>
            </a:r>
            <a:r>
              <a:rPr lang="en-US" sz="2000" dirty="0" smtClean="0">
                <a:solidFill>
                  <a:schemeClr val="bg1"/>
                </a:solidFill>
              </a:rPr>
              <a:t>Theravada and</a:t>
            </a:r>
            <a:r>
              <a:rPr lang="en-US" sz="2000" dirty="0">
                <a:solidFill>
                  <a:schemeClr val="bg1"/>
                </a:solidFill>
              </a:rPr>
              <a:t> </a:t>
            </a:r>
            <a:r>
              <a:rPr lang="en-US" sz="2000" dirty="0" smtClean="0">
                <a:solidFill>
                  <a:schemeClr val="bg1"/>
                </a:solidFill>
              </a:rPr>
              <a:t>Mahayana.</a:t>
            </a:r>
            <a:endParaRPr lang="en-US" sz="2000" kern="0" dirty="0" smtClean="0">
              <a:solidFill>
                <a:schemeClr val="bg1"/>
              </a:solidFill>
            </a:endParaRP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991599" y="1560858"/>
            <a:ext cx="6963566" cy="2554545"/>
          </a:xfrm>
          <a:prstGeom prst="rect">
            <a:avLst/>
          </a:prstGeom>
          <a:noFill/>
        </p:spPr>
        <p:txBody>
          <a:bodyPr wrap="square" rtlCol="0">
            <a:spAutoFit/>
          </a:bodyPr>
          <a:lstStyle/>
          <a:p>
            <a:pPr algn="ctr"/>
            <a:r>
              <a:rPr lang="en-US" sz="8000" spc="300" dirty="0" smtClean="0">
                <a:solidFill>
                  <a:srgbClr val="FF0000"/>
                </a:solidFill>
                <a:latin typeface="Baron Kuffner" pitchFamily="34" charset="0"/>
              </a:rPr>
              <a:t>INDIAN</a:t>
            </a:r>
          </a:p>
          <a:p>
            <a:pPr algn="ctr"/>
            <a:r>
              <a:rPr lang="en-US" sz="8000" spc="300" dirty="0" smtClean="0">
                <a:solidFill>
                  <a:srgbClr val="FF0000"/>
                </a:solidFill>
                <a:latin typeface="Baron Kuffner" pitchFamily="34" charset="0"/>
              </a:rPr>
              <a:t>EMPIRES</a:t>
            </a:r>
            <a:endParaRPr lang="en-US" sz="80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par>
                          <p:cTn id="20" fill="hold">
                            <p:stCondLst>
                              <p:cond delay="8000"/>
                            </p:stCondLst>
                            <p:childTnLst>
                              <p:par>
                                <p:cTn id="21" presetID="53" presetClass="entr" presetSubtype="0"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solidFill>
                  <a:schemeClr val="bg1"/>
                </a:solidFill>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dirty="0" smtClean="0"/>
          </a:p>
          <a:p>
            <a:pPr marL="0" indent="0" algn="ctr">
              <a:buNone/>
            </a:pPr>
            <a:r>
              <a:rPr lang="en-US" sz="2000" dirty="0" smtClean="0">
                <a:solidFill>
                  <a:schemeClr val="bg1"/>
                </a:solidFill>
              </a:rPr>
              <a:t>You are a trader traveling to northern India in about 520 BC. As you pass through the town, you see a crowd of people sitting silently in the shade of a huge tree. A man sitting at the foot of the tree talks about how one ought to live. His words are like nothing you have heard from a Hindu priest. Will you stay and keep on listening? Why or why not?</a:t>
            </a:r>
          </a:p>
          <a:p>
            <a:pPr marL="0" indent="0" algn="ctr">
              <a:buNone/>
            </a:pPr>
            <a:r>
              <a:rPr lang="en-US" sz="2000" dirty="0" smtClean="0">
                <a:solidFill>
                  <a:schemeClr val="bg1"/>
                </a:solidFill>
              </a:rPr>
              <a:t>Take a minute to write down your answer.</a:t>
            </a:r>
          </a:p>
          <a:p>
            <a:pPr>
              <a:buFont typeface="Arial" pitchFamily="34" charset="0"/>
              <a:buNone/>
            </a:pPr>
            <a:endParaRPr lang="en-US" sz="2000" dirty="0" smtClean="0">
              <a:solidFill>
                <a:schemeClr val="bg1"/>
              </a:solidFill>
            </a:endParaRP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cstate="print">
            <a:duotone>
              <a:prstClr val="black"/>
              <a:schemeClr val="accent5">
                <a:tint val="45000"/>
                <a:satMod val="400000"/>
              </a:schemeClr>
            </a:duotone>
            <a:lum bright="10000" contrast="10000"/>
          </a:blip>
          <a:srcRect l="4183"/>
          <a:stretch>
            <a:fillRect/>
          </a:stretch>
        </p:blipFill>
        <p:spPr bwMode="auto">
          <a:xfrm>
            <a:off x="-1" y="0"/>
            <a:ext cx="9143927" cy="5143500"/>
          </a:xfrm>
          <a:prstGeom prst="rect">
            <a:avLst/>
          </a:prstGeom>
          <a:noFill/>
        </p:spPr>
      </p:pic>
      <p:sp>
        <p:nvSpPr>
          <p:cNvPr id="4" name="Content Placeholder 4"/>
          <p:cNvSpPr txBox="1">
            <a:spLocks/>
          </p:cNvSpPr>
          <p:nvPr/>
        </p:nvSpPr>
        <p:spPr>
          <a:xfrm>
            <a:off x="5410200" y="1123950"/>
            <a:ext cx="3352800" cy="3124200"/>
          </a:xfrm>
          <a:prstGeom prst="rect">
            <a:avLst/>
          </a:prstGeom>
          <a:solidFill>
            <a:schemeClr val="bg2">
              <a:lumMod val="20000"/>
              <a:lumOff val="80000"/>
              <a:alpha val="37000"/>
            </a:schemeClr>
          </a:solidFill>
          <a:effectLst>
            <a:softEdge rad="6350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solidFill>
                  <a:schemeClr val="bg1"/>
                </a:solidFill>
              </a:rPr>
              <a:t>The Jains weren’t the only ones to break from Hinduism. In the 500s BC a young Indian prince attracted many people to his teachings about how we should live. Read about it in pages 136 – 141 </a:t>
            </a:r>
            <a:r>
              <a:rPr lang="en-US" sz="2000" kern="0" dirty="0" smtClean="0">
                <a:solidFill>
                  <a:schemeClr val="bg1"/>
                </a:solidFill>
              </a:rPr>
              <a:t>and </a:t>
            </a:r>
            <a:r>
              <a:rPr lang="en-US" sz="2000" kern="0" dirty="0">
                <a:solidFill>
                  <a:schemeClr val="bg1"/>
                </a:solidFill>
              </a:rPr>
              <a:t>complete the </a:t>
            </a:r>
            <a:r>
              <a:rPr lang="en-US" sz="2000" i="1" kern="0" dirty="0">
                <a:solidFill>
                  <a:schemeClr val="bg1"/>
                </a:solidFill>
                <a:effectLst>
                  <a:glow rad="139700">
                    <a:schemeClr val="accent6">
                      <a:satMod val="175000"/>
                      <a:alpha val="40000"/>
                    </a:schemeClr>
                  </a:glow>
                </a:effectLst>
              </a:rPr>
              <a:t>section </a:t>
            </a:r>
            <a:r>
              <a:rPr lang="en-US" sz="2000" i="1" kern="0" dirty="0" smtClean="0">
                <a:solidFill>
                  <a:schemeClr val="bg1"/>
                </a:solidFill>
                <a:effectLst>
                  <a:glow rad="139700">
                    <a:schemeClr val="accent6">
                      <a:satMod val="175000"/>
                      <a:alpha val="40000"/>
                    </a:schemeClr>
                  </a:glow>
                </a:effectLst>
              </a:rPr>
              <a:t>3 </a:t>
            </a:r>
            <a:r>
              <a:rPr lang="en-US" sz="2000" i="1" kern="0" dirty="0">
                <a:solidFill>
                  <a:schemeClr val="bg1"/>
                </a:solidFill>
                <a:effectLst>
                  <a:glow rad="139700">
                    <a:schemeClr val="accent6">
                      <a:satMod val="175000"/>
                      <a:alpha val="40000"/>
                    </a:schemeClr>
                  </a:glow>
                </a:effectLst>
              </a:rPr>
              <a:t>assessment</a:t>
            </a:r>
            <a:r>
              <a:rPr lang="en-US" sz="2000" kern="0" dirty="0">
                <a:solidFill>
                  <a:schemeClr val="bg1"/>
                </a:solidFill>
              </a:rPr>
              <a:t>. Show me the completed work when complete</a:t>
            </a:r>
            <a:r>
              <a:rPr lang="en-US" sz="2000" kern="0" dirty="0" smtClean="0">
                <a:solidFill>
                  <a:schemeClr val="bg1"/>
                </a:solidFill>
              </a:rPr>
              <a:t>.</a:t>
            </a:r>
            <a:endParaRPr lang="en-US" sz="2000" dirty="0">
              <a:solidFill>
                <a:schemeClr val="bg1"/>
              </a:solidFill>
            </a:endParaRPr>
          </a:p>
        </p:txBody>
      </p:sp>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742950"/>
            <a:ext cx="8229600" cy="1015663"/>
          </a:xfrm>
          <a:prstGeom prst="rect">
            <a:avLst/>
          </a:prstGeom>
        </p:spPr>
        <p:txBody>
          <a:bodyPr wrap="square">
            <a:spAutoFit/>
          </a:bodyPr>
          <a:lstStyle/>
          <a:p>
            <a:pPr algn="ctr"/>
            <a:r>
              <a:rPr lang="en-US" sz="2000" b="1" dirty="0" smtClean="0">
                <a:solidFill>
                  <a:schemeClr val="bg1"/>
                </a:solidFill>
              </a:rPr>
              <a:t>Siddhartha Gautama</a:t>
            </a:r>
            <a:r>
              <a:rPr lang="en-US" sz="2000" dirty="0" smtClean="0">
                <a:solidFill>
                  <a:schemeClr val="bg1"/>
                </a:solidFill>
              </a:rPr>
              <a:t>, known as the </a:t>
            </a:r>
            <a:r>
              <a:rPr lang="en-US" sz="2000" b="1" dirty="0" smtClean="0">
                <a:solidFill>
                  <a:schemeClr val="bg1"/>
                </a:solidFill>
              </a:rPr>
              <a:t>Buddha</a:t>
            </a:r>
            <a:r>
              <a:rPr lang="en-US" sz="2000" dirty="0" smtClean="0">
                <a:solidFill>
                  <a:schemeClr val="bg1"/>
                </a:solidFill>
              </a:rPr>
              <a:t>, was born in the 6</a:t>
            </a:r>
            <a:r>
              <a:rPr lang="en-US" sz="2000" baseline="30000" dirty="0" smtClean="0">
                <a:solidFill>
                  <a:schemeClr val="bg1"/>
                </a:solidFill>
              </a:rPr>
              <a:t>th</a:t>
            </a:r>
            <a:r>
              <a:rPr lang="en-US" sz="2000" dirty="0" smtClean="0">
                <a:solidFill>
                  <a:schemeClr val="bg1"/>
                </a:solidFill>
              </a:rPr>
              <a:t> century BC in what is now modern Nepal. His father, Suddhodana, was the ruler of the Sakya people and Siddhartha grew up living the lavish life of a young prince.</a:t>
            </a:r>
            <a:endParaRPr lang="en-US" sz="2000" dirty="0">
              <a:solidFill>
                <a:schemeClr val="bg1"/>
              </a:solidFill>
            </a:endParaRPr>
          </a:p>
        </p:txBody>
      </p:sp>
      <p:pic>
        <p:nvPicPr>
          <p:cNvPr id="10243" name="Picture 3" descr="C:\Users\Jim\Desktop\malenkij-budda.jpg">
            <a:hlinkClick r:id="rId2"/>
          </p:cNvPr>
          <p:cNvPicPr>
            <a:picLocks noChangeAspect="1" noChangeArrowheads="1"/>
          </p:cNvPicPr>
          <p:nvPr/>
        </p:nvPicPr>
        <p:blipFill>
          <a:blip r:embed="rId3" cstate="print"/>
          <a:srcRect/>
          <a:stretch>
            <a:fillRect/>
          </a:stretch>
        </p:blipFill>
        <p:spPr bwMode="auto">
          <a:xfrm>
            <a:off x="0" y="1896340"/>
            <a:ext cx="9144000" cy="3247160"/>
          </a:xfrm>
          <a:prstGeom prst="rect">
            <a:avLst/>
          </a:prstGeom>
          <a:noFill/>
        </p:spPr>
      </p:pic>
      <p:sp>
        <p:nvSpPr>
          <p:cNvPr id="8" name="Title 3"/>
          <p:cNvSpPr txBox="1">
            <a:spLocks/>
          </p:cNvSpPr>
          <p:nvPr/>
        </p:nvSpPr>
        <p:spPr>
          <a:xfrm rot="20490518">
            <a:off x="411913" y="43433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Siddhartha's Search for Wisdom</a:t>
            </a:r>
          </a:p>
        </p:txBody>
      </p:sp>
      <p:sp>
        <p:nvSpPr>
          <p:cNvPr id="4" name="Rectangle 3"/>
          <p:cNvSpPr/>
          <p:nvPr/>
        </p:nvSpPr>
        <p:spPr>
          <a:xfrm>
            <a:off x="457200" y="1504950"/>
            <a:ext cx="3962400" cy="3170099"/>
          </a:xfrm>
          <a:prstGeom prst="rect">
            <a:avLst/>
          </a:prstGeom>
        </p:spPr>
        <p:txBody>
          <a:bodyPr wrap="square">
            <a:spAutoFit/>
          </a:bodyPr>
          <a:lstStyle/>
          <a:p>
            <a:r>
              <a:rPr lang="en-US" sz="2000" dirty="0" smtClean="0">
                <a:solidFill>
                  <a:schemeClr val="bg1"/>
                </a:solidFill>
              </a:rPr>
              <a:t>His father had ordered that he live a life of total seclusion, but one day Siddhartha ventured out into the world and was confronted with the reality of the inevitable suffering of life. The next day, at the age of 29, he left his kingdom and newborn son to lead an ascetic life and determine a way to relieve universal suffering.</a:t>
            </a:r>
            <a:endParaRPr lang="en-US" sz="2000" dirty="0">
              <a:solidFill>
                <a:schemeClr val="bg1"/>
              </a:solidFill>
            </a:endParaRPr>
          </a:p>
        </p:txBody>
      </p:sp>
      <p:pic>
        <p:nvPicPr>
          <p:cNvPr id="6146" name="Picture 2" descr="Related image">
            <a:hlinkClick r:id="rId2"/>
          </p:cNvPr>
          <p:cNvPicPr>
            <a:picLocks noChangeAspect="1" noChangeArrowheads="1"/>
          </p:cNvPicPr>
          <p:nvPr/>
        </p:nvPicPr>
        <p:blipFill>
          <a:blip r:embed="rId3" cstate="print"/>
          <a:srcRect l="6452" r="6452"/>
          <a:stretch>
            <a:fillRect/>
          </a:stretch>
        </p:blipFill>
        <p:spPr bwMode="auto">
          <a:xfrm>
            <a:off x="4572000" y="1630414"/>
            <a:ext cx="4038600" cy="2610971"/>
          </a:xfrm>
          <a:prstGeom prst="rect">
            <a:avLst/>
          </a:prstGeom>
          <a:noFill/>
        </p:spPr>
      </p:pic>
      <p:sp>
        <p:nvSpPr>
          <p:cNvPr id="5" name="Title 3"/>
          <p:cNvSpPr txBox="1">
            <a:spLocks/>
          </p:cNvSpPr>
          <p:nvPr/>
        </p:nvSpPr>
        <p:spPr>
          <a:xfrm rot="20490518">
            <a:off x="7498513" y="37337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571750"/>
            <a:ext cx="8229600" cy="2246769"/>
          </a:xfrm>
          <a:prstGeom prst="rect">
            <a:avLst/>
          </a:prstGeom>
        </p:spPr>
        <p:txBody>
          <a:bodyPr wrap="square">
            <a:spAutoFit/>
          </a:bodyPr>
          <a:lstStyle/>
          <a:p>
            <a:pPr algn="ctr"/>
            <a:r>
              <a:rPr lang="en-US" sz="2000" dirty="0" smtClean="0">
                <a:solidFill>
                  <a:schemeClr val="bg1"/>
                </a:solidFill>
              </a:rPr>
              <a:t>For 6 years, he submitted himself to rigorous ascetic practices, studying and following different methods of meditation with various teachers. But he was never fully satisfied. One day, after </a:t>
            </a:r>
            <a:r>
              <a:rPr lang="en-US" sz="2000" b="1" dirty="0" smtClean="0">
                <a:solidFill>
                  <a:schemeClr val="bg1"/>
                </a:solidFill>
                <a:effectLst>
                  <a:glow rad="101600">
                    <a:schemeClr val="accent6">
                      <a:satMod val="175000"/>
                      <a:alpha val="40000"/>
                    </a:schemeClr>
                  </a:glow>
                </a:effectLst>
              </a:rPr>
              <a:t>fasting</a:t>
            </a:r>
            <a:r>
              <a:rPr lang="en-US" sz="2000" dirty="0" smtClean="0">
                <a:solidFill>
                  <a:schemeClr val="bg1"/>
                </a:solidFill>
              </a:rPr>
              <a:t> and </a:t>
            </a:r>
            <a:r>
              <a:rPr lang="en-US" sz="2000" b="1" dirty="0" smtClean="0">
                <a:solidFill>
                  <a:schemeClr val="bg1"/>
                </a:solidFill>
                <a:effectLst>
                  <a:glow rad="101600">
                    <a:schemeClr val="accent6">
                      <a:satMod val="175000"/>
                      <a:alpha val="40000"/>
                    </a:schemeClr>
                  </a:glow>
                </a:effectLst>
              </a:rPr>
              <a:t>meditating</a:t>
            </a:r>
            <a:r>
              <a:rPr lang="en-US" sz="2000" dirty="0" smtClean="0">
                <a:solidFill>
                  <a:schemeClr val="bg1"/>
                </a:solidFill>
              </a:rPr>
              <a:t>, he was offered a bowl of rice from a young girl and he accepted it. In that moment, he realized that physical austerities were not the means to achieve liberation. From then on, he encouraged people to follow a path of balance rather than extremism. He called this </a:t>
            </a:r>
            <a:r>
              <a:rPr lang="en-US" sz="2000" b="1" dirty="0" smtClean="0">
                <a:solidFill>
                  <a:schemeClr val="bg1"/>
                </a:solidFill>
              </a:rPr>
              <a:t>The Middle Way</a:t>
            </a:r>
            <a:r>
              <a:rPr lang="en-US" sz="2000" dirty="0" smtClean="0">
                <a:solidFill>
                  <a:schemeClr val="bg1"/>
                </a:solidFill>
              </a:rPr>
              <a:t>.</a:t>
            </a:r>
            <a:endParaRPr lang="en-US" sz="2000" dirty="0"/>
          </a:p>
        </p:txBody>
      </p:sp>
      <p:sp>
        <p:nvSpPr>
          <p:cNvPr id="3"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Buddha Finds Enlightenment</a:t>
            </a:r>
          </a:p>
        </p:txBody>
      </p:sp>
      <p:pic>
        <p:nvPicPr>
          <p:cNvPr id="9218" name="Picture 2" descr="Image result for the middle way buddha">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62400" y="1352550"/>
            <a:ext cx="1143000" cy="1143000"/>
          </a:xfrm>
          <a:prstGeom prst="rect">
            <a:avLst/>
          </a:prstGeom>
          <a:noFill/>
        </p:spPr>
      </p:pic>
      <p:sp>
        <p:nvSpPr>
          <p:cNvPr id="5" name="Title 3"/>
          <p:cNvSpPr txBox="1">
            <a:spLocks/>
          </p:cNvSpPr>
          <p:nvPr/>
        </p:nvSpPr>
        <p:spPr>
          <a:xfrm rot="20490518">
            <a:off x="4907713" y="19811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9200" y="895350"/>
            <a:ext cx="3657600" cy="3477875"/>
          </a:xfrm>
          <a:prstGeom prst="rect">
            <a:avLst/>
          </a:prstGeom>
        </p:spPr>
        <p:txBody>
          <a:bodyPr wrap="square">
            <a:spAutoFit/>
          </a:bodyPr>
          <a:lstStyle/>
          <a:p>
            <a:pPr algn="r"/>
            <a:r>
              <a:rPr lang="en-US" sz="2000" dirty="0" smtClean="0">
                <a:solidFill>
                  <a:schemeClr val="bg1"/>
                </a:solidFill>
              </a:rPr>
              <a:t>That night Siddhartha sat under the </a:t>
            </a:r>
            <a:r>
              <a:rPr lang="en-US" sz="2000" b="1" dirty="0" smtClean="0">
                <a:solidFill>
                  <a:schemeClr val="bg1"/>
                </a:solidFill>
              </a:rPr>
              <a:t>Bodhi tree</a:t>
            </a:r>
            <a:r>
              <a:rPr lang="en-US" sz="2000" dirty="0" smtClean="0">
                <a:solidFill>
                  <a:schemeClr val="bg1"/>
                </a:solidFill>
              </a:rPr>
              <a:t>, and meditated until dawn. He purified his mind of all defilements and attained enlightenment at the age of 35, thus earning the title </a:t>
            </a:r>
            <a:r>
              <a:rPr lang="en-US" sz="2000" b="1" dirty="0" smtClean="0">
                <a:solidFill>
                  <a:schemeClr val="bg1"/>
                </a:solidFill>
                <a:effectLst>
                  <a:glow rad="101600">
                    <a:schemeClr val="accent6">
                      <a:satMod val="175000"/>
                      <a:alpha val="40000"/>
                    </a:schemeClr>
                  </a:glow>
                </a:effectLst>
              </a:rPr>
              <a:t>Buddha</a:t>
            </a:r>
            <a:r>
              <a:rPr lang="en-US" sz="2000" dirty="0" smtClean="0">
                <a:solidFill>
                  <a:schemeClr val="bg1"/>
                </a:solidFill>
              </a:rPr>
              <a:t>, or </a:t>
            </a:r>
            <a:r>
              <a:rPr lang="en-US" sz="2000" dirty="0" smtClean="0">
                <a:solidFill>
                  <a:schemeClr val="bg1"/>
                </a:solidFill>
                <a:effectLst>
                  <a:glow rad="101600">
                    <a:schemeClr val="accent6">
                      <a:satMod val="175000"/>
                      <a:alpha val="40000"/>
                    </a:schemeClr>
                  </a:glow>
                </a:effectLst>
              </a:rPr>
              <a:t>"Enlightened One"</a:t>
            </a:r>
            <a:r>
              <a:rPr lang="en-US" sz="2000" dirty="0" smtClean="0">
                <a:solidFill>
                  <a:schemeClr val="bg1"/>
                </a:solidFill>
              </a:rPr>
              <a:t>. For the remainder of his eighty years, the Buddha preached the Dharma in an effort to help other’s reach enlightenment.</a:t>
            </a:r>
            <a:endParaRPr lang="en-US" sz="2000" dirty="0">
              <a:solidFill>
                <a:schemeClr val="bg1"/>
              </a:solidFill>
            </a:endParaRPr>
          </a:p>
        </p:txBody>
      </p:sp>
      <p:pic>
        <p:nvPicPr>
          <p:cNvPr id="4098" name="Picture 2" descr="Related image">
            <a:hlinkClick r:id="rId2"/>
          </p:cNvPr>
          <p:cNvPicPr>
            <a:picLocks noChangeAspect="1" noChangeArrowheads="1"/>
          </p:cNvPicPr>
          <p:nvPr/>
        </p:nvPicPr>
        <p:blipFill>
          <a:blip r:embed="rId3" cstate="print">
            <a:lum bright="2000"/>
          </a:blip>
          <a:srcRect l="4717" r="20927"/>
          <a:stretch>
            <a:fillRect/>
          </a:stretch>
        </p:blipFill>
        <p:spPr bwMode="auto">
          <a:xfrm>
            <a:off x="457200" y="1047750"/>
            <a:ext cx="4289114" cy="3244664"/>
          </a:xfrm>
          <a:prstGeom prst="rect">
            <a:avLst/>
          </a:prstGeom>
          <a:noFill/>
        </p:spPr>
      </p:pic>
      <p:sp>
        <p:nvSpPr>
          <p:cNvPr id="5" name="Title 3"/>
          <p:cNvSpPr txBox="1">
            <a:spLocks/>
          </p:cNvSpPr>
          <p:nvPr/>
        </p:nvSpPr>
        <p:spPr>
          <a:xfrm rot="20490518">
            <a:off x="3688513" y="3733772"/>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600" y="1299867"/>
            <a:ext cx="5410200" cy="3477875"/>
          </a:xfrm>
          <a:prstGeom prst="rect">
            <a:avLst/>
          </a:prstGeom>
        </p:spPr>
        <p:txBody>
          <a:bodyPr wrap="square">
            <a:spAutoFit/>
          </a:bodyPr>
          <a:lstStyle/>
          <a:p>
            <a:pPr algn="r"/>
            <a:r>
              <a:rPr lang="en-US" sz="2000" dirty="0" smtClean="0">
                <a:solidFill>
                  <a:schemeClr val="bg1"/>
                </a:solidFill>
              </a:rPr>
              <a:t>As he traveled, the Buddha gained many followers, especially among India’s merchants and artisans. He even taught a few kings. These followers were the first believers in </a:t>
            </a:r>
            <a:r>
              <a:rPr lang="en-US" sz="2000" b="1" dirty="0" smtClean="0">
                <a:solidFill>
                  <a:schemeClr val="bg1"/>
                </a:solidFill>
                <a:effectLst>
                  <a:glow rad="101600">
                    <a:schemeClr val="accent6">
                      <a:satMod val="175000"/>
                      <a:alpha val="40000"/>
                    </a:schemeClr>
                  </a:glow>
                </a:effectLst>
              </a:rPr>
              <a:t>Buddhism</a:t>
            </a:r>
            <a:r>
              <a:rPr lang="en-US" sz="2000" dirty="0" smtClean="0">
                <a:solidFill>
                  <a:schemeClr val="bg1"/>
                </a:solidFill>
                <a:effectLst>
                  <a:glow rad="101600">
                    <a:schemeClr val="accent6">
                      <a:satMod val="175000"/>
                      <a:alpha val="40000"/>
                    </a:schemeClr>
                  </a:glow>
                </a:effectLst>
              </a:rPr>
              <a:t>, the religion based on the teachings of the Buddha</a:t>
            </a:r>
            <a:r>
              <a:rPr lang="en-US" sz="2000" dirty="0" smtClean="0">
                <a:solidFill>
                  <a:schemeClr val="bg1"/>
                </a:solidFill>
              </a:rPr>
              <a:t>. At the heart of his teachings </a:t>
            </a:r>
            <a:r>
              <a:rPr lang="en-US" sz="2000" dirty="0">
                <a:solidFill>
                  <a:schemeClr val="bg1"/>
                </a:solidFill>
              </a:rPr>
              <a:t>were </a:t>
            </a:r>
            <a:r>
              <a:rPr lang="en-US" sz="2000" b="1" dirty="0" smtClean="0">
                <a:solidFill>
                  <a:schemeClr val="bg1"/>
                </a:solidFill>
                <a:effectLst>
                  <a:glow rad="101600">
                    <a:schemeClr val="accent6">
                      <a:satMod val="175000"/>
                      <a:alpha val="40000"/>
                    </a:schemeClr>
                  </a:glow>
                </a:effectLst>
              </a:rPr>
              <a:t>The </a:t>
            </a:r>
            <a:r>
              <a:rPr lang="en-US" sz="2000" b="1" dirty="0">
                <a:solidFill>
                  <a:schemeClr val="bg1"/>
                </a:solidFill>
                <a:effectLst>
                  <a:glow rad="101600">
                    <a:schemeClr val="accent6">
                      <a:satMod val="175000"/>
                      <a:alpha val="40000"/>
                    </a:schemeClr>
                  </a:glow>
                </a:effectLst>
              </a:rPr>
              <a:t>Four Noble </a:t>
            </a:r>
            <a:r>
              <a:rPr lang="en-US" sz="2000" b="1" dirty="0" smtClean="0">
                <a:solidFill>
                  <a:schemeClr val="bg1"/>
                </a:solidFill>
                <a:effectLst>
                  <a:glow rad="101600">
                    <a:schemeClr val="accent6">
                      <a:satMod val="175000"/>
                      <a:alpha val="40000"/>
                    </a:schemeClr>
                  </a:glow>
                </a:effectLst>
              </a:rPr>
              <a:t>Truths</a:t>
            </a:r>
            <a:r>
              <a:rPr lang="en-US" sz="2000" dirty="0" smtClean="0">
                <a:solidFill>
                  <a:schemeClr val="bg1"/>
                </a:solidFill>
              </a:rPr>
              <a:t>, </a:t>
            </a:r>
            <a:r>
              <a:rPr lang="en-US" sz="2000" dirty="0">
                <a:solidFill>
                  <a:schemeClr val="bg1"/>
                </a:solidFill>
              </a:rPr>
              <a:t>the essence of Buddha's teachings, though they leave much left unexplained. They are the </a:t>
            </a:r>
            <a:r>
              <a:rPr lang="en-US" sz="2000" i="1" dirty="0">
                <a:solidFill>
                  <a:schemeClr val="bg1"/>
                </a:solidFill>
              </a:rPr>
              <a:t>truth of suffering</a:t>
            </a:r>
            <a:r>
              <a:rPr lang="en-US" sz="2000" dirty="0">
                <a:solidFill>
                  <a:schemeClr val="bg1"/>
                </a:solidFill>
              </a:rPr>
              <a:t>, the </a:t>
            </a:r>
            <a:r>
              <a:rPr lang="en-US" sz="2000" i="1" dirty="0">
                <a:solidFill>
                  <a:schemeClr val="bg1"/>
                </a:solidFill>
              </a:rPr>
              <a:t>truth of the cause of suffering</a:t>
            </a:r>
            <a:r>
              <a:rPr lang="en-US" sz="2000" dirty="0">
                <a:solidFill>
                  <a:schemeClr val="bg1"/>
                </a:solidFill>
              </a:rPr>
              <a:t>, the </a:t>
            </a:r>
            <a:r>
              <a:rPr lang="en-US" sz="2000" i="1" dirty="0">
                <a:solidFill>
                  <a:schemeClr val="bg1"/>
                </a:solidFill>
              </a:rPr>
              <a:t>truth of the end of suffering</a:t>
            </a:r>
            <a:r>
              <a:rPr lang="en-US" sz="2000" dirty="0">
                <a:solidFill>
                  <a:schemeClr val="bg1"/>
                </a:solidFill>
              </a:rPr>
              <a:t>, and the </a:t>
            </a:r>
            <a:r>
              <a:rPr lang="en-US" sz="2000" i="1" dirty="0">
                <a:solidFill>
                  <a:schemeClr val="bg1"/>
                </a:solidFill>
              </a:rPr>
              <a:t>truth of the path that leads to the end of suffering</a:t>
            </a:r>
            <a:r>
              <a:rPr lang="en-US" sz="2000" dirty="0">
                <a:solidFill>
                  <a:schemeClr val="bg1"/>
                </a:solidFill>
              </a:rPr>
              <a:t>.</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Teachings of </a:t>
            </a:r>
            <a:r>
              <a:rPr lang="en-US" sz="4000" b="1" dirty="0">
                <a:ln w="18415" cmpd="sng">
                  <a:noFill/>
                  <a:prstDash val="solid"/>
                </a:ln>
                <a:solidFill>
                  <a:schemeClr val="bg1"/>
                </a:solidFill>
                <a:effectLst>
                  <a:glow rad="101600">
                    <a:schemeClr val="accent6">
                      <a:satMod val="175000"/>
                      <a:alpha val="40000"/>
                    </a:schemeClr>
                  </a:glow>
                </a:effectLst>
                <a:latin typeface="BIRTH OF A HERO" pitchFamily="2" charset="0"/>
              </a:rPr>
              <a:t>Buddhism</a:t>
            </a:r>
          </a:p>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 </a:t>
            </a:r>
          </a:p>
        </p:txBody>
      </p:sp>
      <p:pic>
        <p:nvPicPr>
          <p:cNvPr id="1030" name="Picture 6" descr="Image result for the four noble truth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33550"/>
            <a:ext cx="2816225" cy="235538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rot="20490518">
            <a:off x="259514" y="3733771"/>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The Eightfold Path</a:t>
            </a:r>
            <a:endParaRPr lang="en-US" sz="4000" b="1" dirty="0">
              <a:ln w="18415" cmpd="sng">
                <a:noFill/>
                <a:prstDash val="solid"/>
              </a:ln>
              <a:solidFill>
                <a:schemeClr val="bg1"/>
              </a:solidFill>
              <a:effectLst>
                <a:glow rad="101600">
                  <a:schemeClr val="accent6">
                    <a:satMod val="175000"/>
                    <a:alpha val="40000"/>
                  </a:schemeClr>
                </a:glow>
              </a:effectLst>
              <a:latin typeface="BIRTH OF A HERO" pitchFamily="2" charset="0"/>
            </a:endParaRPr>
          </a:p>
          <a:p>
            <a:pPr algn="l"/>
            <a:r>
              <a:rPr lang="en-US" sz="4000" b="1" dirty="0" smtClean="0">
                <a:solidFill>
                  <a:schemeClr val="bg1"/>
                </a:solidFill>
                <a:effectLst>
                  <a:glow rad="101600">
                    <a:schemeClr val="accent6">
                      <a:satMod val="175000"/>
                      <a:alpha val="40000"/>
                    </a:schemeClr>
                  </a:glow>
                </a:effectLst>
                <a:latin typeface="BIRTH OF A HERO" panose="02000000000000000000" pitchFamily="2" charset="0"/>
              </a:rPr>
              <a:t> </a:t>
            </a:r>
          </a:p>
        </p:txBody>
      </p:sp>
      <p:pic>
        <p:nvPicPr>
          <p:cNvPr id="1026" name="Picture 2" descr="Image result for the eightfold pa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360453"/>
            <a:ext cx="4935624" cy="33864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otprint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0" t="6250" r="25000" b="6250"/>
          <a:stretch/>
        </p:blipFill>
        <p:spPr bwMode="auto">
          <a:xfrm>
            <a:off x="7162800" y="1783008"/>
            <a:ext cx="1452196" cy="25413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 y="1468629"/>
            <a:ext cx="2971800" cy="3170099"/>
          </a:xfrm>
          <a:prstGeom prst="rect">
            <a:avLst/>
          </a:prstGeom>
        </p:spPr>
        <p:txBody>
          <a:bodyPr wrap="square">
            <a:spAutoFit/>
          </a:bodyPr>
          <a:lstStyle/>
          <a:p>
            <a:r>
              <a:rPr lang="en-US" sz="2000" b="1" dirty="0">
                <a:solidFill>
                  <a:schemeClr val="bg1"/>
                </a:solidFill>
                <a:effectLst>
                  <a:glow rad="101600">
                    <a:schemeClr val="accent6">
                      <a:satMod val="175000"/>
                      <a:alpha val="40000"/>
                    </a:schemeClr>
                  </a:glow>
                </a:effectLst>
              </a:rPr>
              <a:t>The </a:t>
            </a:r>
            <a:r>
              <a:rPr lang="en-US" sz="2000" b="1" dirty="0" smtClean="0">
                <a:solidFill>
                  <a:schemeClr val="bg1"/>
                </a:solidFill>
                <a:effectLst>
                  <a:glow rad="101600">
                    <a:schemeClr val="accent6">
                      <a:satMod val="175000"/>
                      <a:alpha val="40000"/>
                    </a:schemeClr>
                  </a:glow>
                </a:effectLst>
              </a:rPr>
              <a:t>Eightfold </a:t>
            </a:r>
            <a:r>
              <a:rPr lang="en-US" sz="2000" b="1" dirty="0">
                <a:solidFill>
                  <a:schemeClr val="bg1"/>
                </a:solidFill>
                <a:effectLst>
                  <a:glow rad="101600">
                    <a:schemeClr val="accent6">
                      <a:satMod val="175000"/>
                      <a:alpha val="40000"/>
                    </a:schemeClr>
                  </a:glow>
                </a:effectLst>
              </a:rPr>
              <a:t>Path </a:t>
            </a:r>
            <a:r>
              <a:rPr lang="en-US" sz="2000" dirty="0">
                <a:solidFill>
                  <a:schemeClr val="bg1"/>
                </a:solidFill>
                <a:effectLst>
                  <a:glow rad="101600">
                    <a:schemeClr val="accent6">
                      <a:satMod val="175000"/>
                      <a:alpha val="40000"/>
                    </a:schemeClr>
                  </a:glow>
                </a:effectLst>
              </a:rPr>
              <a:t>is an early summary of the path of Buddhist practices leading to liberation from samsara</a:t>
            </a:r>
            <a:r>
              <a:rPr lang="en-US" sz="2000" dirty="0">
                <a:solidFill>
                  <a:schemeClr val="bg1"/>
                </a:solidFill>
              </a:rPr>
              <a:t>, the painful cycle of rebirth. </a:t>
            </a:r>
            <a:r>
              <a:rPr lang="en-US" sz="2000" dirty="0" smtClean="0">
                <a:solidFill>
                  <a:schemeClr val="bg1"/>
                </a:solidFill>
              </a:rPr>
              <a:t>It’s the road to </a:t>
            </a:r>
            <a:r>
              <a:rPr lang="en-US" sz="2000" b="1" dirty="0" smtClean="0">
                <a:solidFill>
                  <a:schemeClr val="bg1"/>
                </a:solidFill>
              </a:rPr>
              <a:t>Nirvana</a:t>
            </a:r>
            <a:r>
              <a:rPr lang="en-US" sz="2000" dirty="0" smtClean="0">
                <a:solidFill>
                  <a:schemeClr val="bg1"/>
                </a:solidFill>
              </a:rPr>
              <a:t> through </a:t>
            </a:r>
            <a:r>
              <a:rPr lang="en-US" sz="2000" dirty="0">
                <a:solidFill>
                  <a:schemeClr val="bg1"/>
                </a:solidFill>
              </a:rPr>
              <a:t>rightness of belief, resolve, speech, action, livelihood, effort, thought, and meditation.</a:t>
            </a:r>
          </a:p>
        </p:txBody>
      </p:sp>
    </p:spTree>
    <p:extLst>
      <p:ext uri="{BB962C8B-B14F-4D97-AF65-F5344CB8AC3E}">
        <p14:creationId xmlns:p14="http://schemas.microsoft.com/office/powerpoint/2010/main" val="271274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1977</TotalTime>
  <Words>860</Words>
  <Application>Microsoft Office PowerPoint</Application>
  <PresentationFormat>On-screen Show (16:9)</PresentationFormat>
  <Paragraphs>40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162</cp:revision>
  <dcterms:created xsi:type="dcterms:W3CDTF">2018-08-02T00:45:41Z</dcterms:created>
  <dcterms:modified xsi:type="dcterms:W3CDTF">2018-10-24T14:23:43Z</dcterms:modified>
</cp:coreProperties>
</file>