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6" r:id="rId6"/>
    <p:sldId id="261" r:id="rId7"/>
    <p:sldId id="282" r:id="rId8"/>
    <p:sldId id="270" r:id="rId9"/>
    <p:sldId id="283" r:id="rId10"/>
    <p:sldId id="284" r:id="rId11"/>
    <p:sldId id="274" r:id="rId12"/>
    <p:sldId id="285" r:id="rId13"/>
    <p:sldId id="286" r:id="rId14"/>
    <p:sldId id="281" r:id="rId15"/>
    <p:sldId id="26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10/26/2018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x2D6OPCkKw"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y_zTqTW-n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DwgBBe0kqA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cstate="print">
            <a:lum contrast="10000"/>
          </a:blip>
          <a:srcRect l="13928" t="4894" r="17012" b="26590"/>
          <a:stretch>
            <a:fillRect/>
          </a:stretch>
        </p:blipFill>
        <p:spPr bwMode="auto">
          <a:xfrm>
            <a:off x="1" y="0"/>
            <a:ext cx="9143999" cy="5143501"/>
          </a:xfrm>
          <a:prstGeom prst="rect">
            <a:avLst/>
          </a:prstGeom>
          <a:noFill/>
        </p:spPr>
      </p:pic>
      <p:sp>
        <p:nvSpPr>
          <p:cNvPr id="2" name="Title 1"/>
          <p:cNvSpPr>
            <a:spLocks noGrp="1"/>
          </p:cNvSpPr>
          <p:nvPr>
            <p:ph type="ctrTitle"/>
          </p:nvPr>
        </p:nvSpPr>
        <p:spPr>
          <a:xfrm>
            <a:off x="0" y="2876550"/>
            <a:ext cx="9144000" cy="1295399"/>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Indian Empires</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chemeClr val="bg1"/>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00" y="1625149"/>
            <a:ext cx="3657600" cy="2246769"/>
          </a:xfrm>
          <a:prstGeom prst="rect">
            <a:avLst/>
          </a:prstGeom>
        </p:spPr>
        <p:txBody>
          <a:bodyPr wrap="square">
            <a:spAutoFit/>
          </a:bodyPr>
          <a:lstStyle/>
          <a:p>
            <a:pPr algn="r"/>
            <a:r>
              <a:rPr lang="en-US" sz="2000" dirty="0" smtClean="0">
                <a:solidFill>
                  <a:schemeClr val="bg1"/>
                </a:solidFill>
              </a:rPr>
              <a:t>Hinduism </a:t>
            </a:r>
            <a:r>
              <a:rPr lang="en-US" sz="2000" dirty="0">
                <a:solidFill>
                  <a:schemeClr val="bg1"/>
                </a:solidFill>
              </a:rPr>
              <a:t>soon grew in complexity; </a:t>
            </a:r>
            <a:r>
              <a:rPr lang="en-US" sz="2000" dirty="0" smtClean="0">
                <a:solidFill>
                  <a:schemeClr val="bg1"/>
                </a:solidFill>
              </a:rPr>
              <a:t>adding </a:t>
            </a:r>
            <a:r>
              <a:rPr lang="en-US" sz="2000" dirty="0">
                <a:solidFill>
                  <a:schemeClr val="bg1"/>
                </a:solidFill>
              </a:rPr>
              <a:t>more rituals, drawing more form astronomy, and </a:t>
            </a:r>
            <a:r>
              <a:rPr lang="en-US" sz="2000" dirty="0" smtClean="0">
                <a:solidFill>
                  <a:schemeClr val="bg1"/>
                </a:solidFill>
              </a:rPr>
              <a:t>copying </a:t>
            </a:r>
            <a:r>
              <a:rPr lang="en-US" sz="2000" dirty="0">
                <a:solidFill>
                  <a:schemeClr val="bg1"/>
                </a:solidFill>
              </a:rPr>
              <a:t>aspects of both Buddhism and Jainism.  Hinduism today owes much of its popularity </a:t>
            </a:r>
            <a:r>
              <a:rPr lang="en-US" sz="2000" dirty="0" smtClean="0">
                <a:solidFill>
                  <a:schemeClr val="bg1"/>
                </a:solidFill>
              </a:rPr>
              <a:t>to </a:t>
            </a:r>
            <a:r>
              <a:rPr lang="en-US" sz="2000" dirty="0">
                <a:solidFill>
                  <a:schemeClr val="bg1"/>
                </a:solidFill>
              </a:rPr>
              <a:t>the Gupta Empire. </a:t>
            </a:r>
          </a:p>
        </p:txBody>
      </p:sp>
      <p:pic>
        <p:nvPicPr>
          <p:cNvPr id="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5" r="6494"/>
          <a:stretch/>
        </p:blipFill>
        <p:spPr bwMode="auto">
          <a:xfrm>
            <a:off x="685800" y="1160885"/>
            <a:ext cx="4191000" cy="317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Gupta Society</a:t>
            </a:r>
          </a:p>
        </p:txBody>
      </p:sp>
      <p:sp>
        <p:nvSpPr>
          <p:cNvPr id="5" name="Rectangle 4"/>
          <p:cNvSpPr/>
          <p:nvPr/>
        </p:nvSpPr>
        <p:spPr>
          <a:xfrm>
            <a:off x="457200" y="1504950"/>
            <a:ext cx="3810000" cy="3170099"/>
          </a:xfrm>
          <a:prstGeom prst="rect">
            <a:avLst/>
          </a:prstGeom>
        </p:spPr>
        <p:txBody>
          <a:bodyPr wrap="square">
            <a:spAutoFit/>
          </a:bodyPr>
          <a:lstStyle/>
          <a:p>
            <a:pPr>
              <a:defRPr/>
            </a:pPr>
            <a:r>
              <a:rPr lang="en-US" sz="2000" b="1" kern="0" dirty="0" smtClean="0">
                <a:solidFill>
                  <a:schemeClr val="bg1"/>
                </a:solidFill>
              </a:rPr>
              <a:t>Chandragupta</a:t>
            </a:r>
            <a:r>
              <a:rPr lang="en-US" sz="2000" kern="0" dirty="0" smtClean="0">
                <a:solidFill>
                  <a:schemeClr val="bg1"/>
                </a:solidFill>
              </a:rPr>
              <a:t> and </a:t>
            </a:r>
            <a:r>
              <a:rPr lang="en-US" sz="2000" b="1" kern="0" dirty="0" smtClean="0">
                <a:solidFill>
                  <a:schemeClr val="bg1"/>
                </a:solidFill>
              </a:rPr>
              <a:t>Samudragupta</a:t>
            </a:r>
            <a:r>
              <a:rPr lang="en-US" sz="2000" kern="0" dirty="0" smtClean="0">
                <a:solidFill>
                  <a:schemeClr val="bg1"/>
                </a:solidFill>
              </a:rPr>
              <a:t> used strong armies to expand the empire. Travelers enjoyed freedom of movement to nearby village marketplaces. The Gupta empire had a monopoly on salt. Music, Sculpture, Painting and Dance flourished; math, science, medicine, languages and literature were studied.</a:t>
            </a: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49"/>
          <a:stretch/>
        </p:blipFill>
        <p:spPr bwMode="auto">
          <a:xfrm>
            <a:off x="4419600" y="1613097"/>
            <a:ext cx="4261328" cy="295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6800" y="1123950"/>
            <a:ext cx="3810000" cy="3477875"/>
          </a:xfrm>
          <a:prstGeom prst="rect">
            <a:avLst/>
          </a:prstGeom>
        </p:spPr>
        <p:txBody>
          <a:bodyPr wrap="square">
            <a:spAutoFit/>
          </a:bodyPr>
          <a:lstStyle/>
          <a:p>
            <a:pPr algn="r">
              <a:defRPr/>
            </a:pPr>
            <a:r>
              <a:rPr lang="en-US" sz="2000" kern="0" dirty="0" smtClean="0">
                <a:solidFill>
                  <a:schemeClr val="bg1"/>
                </a:solidFill>
              </a:rPr>
              <a:t>Like the Aryans, the social structure of the Gupta Empire was highly influenced by religion. Hinduism divided the people of the Gupta Empire into five classes. The highest was composed of the priest and teachers, underneath that were the rulers and warriors, then the merchants and artisans, and ending with the unskilled workers.</a:t>
            </a:r>
            <a:endParaRPr kumimoji="0" lang="en-US" sz="2000" i="0" u="none" strike="noStrike" kern="0" cap="none" spc="0" normalizeH="0" baseline="0" noProof="0" dirty="0">
              <a:ln>
                <a:noFill/>
              </a:ln>
              <a:solidFill>
                <a:schemeClr val="bg1"/>
              </a:solidFill>
              <a:effectLst/>
              <a:uLnTx/>
              <a:uFillTx/>
            </a:endParaRPr>
          </a:p>
        </p:txBody>
      </p:sp>
      <p:pic>
        <p:nvPicPr>
          <p:cNvPr id="2050" name="Picture 2" descr="Image result for films about ancient gupta society"/>
          <p:cNvPicPr>
            <a:picLocks noChangeAspect="1" noChangeArrowheads="1"/>
          </p:cNvPicPr>
          <p:nvPr/>
        </p:nvPicPr>
        <p:blipFill rotWithShape="1">
          <a:blip r:embed="rId2">
            <a:extLst>
              <a:ext uri="{28A0092B-C50C-407E-A947-70E740481C1C}">
                <a14:useLocalDpi xmlns:a14="http://schemas.microsoft.com/office/drawing/2010/main" val="0"/>
              </a:ext>
            </a:extLst>
          </a:blip>
          <a:srcRect l="8751" r="3749"/>
          <a:stretch/>
        </p:blipFill>
        <p:spPr bwMode="auto">
          <a:xfrm>
            <a:off x="533400" y="1540272"/>
            <a:ext cx="4114800" cy="264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38150"/>
            <a:ext cx="8458200" cy="1015663"/>
          </a:xfrm>
          <a:prstGeom prst="rect">
            <a:avLst/>
          </a:prstGeom>
        </p:spPr>
        <p:txBody>
          <a:bodyPr wrap="square">
            <a:spAutoFit/>
          </a:bodyPr>
          <a:lstStyle/>
          <a:p>
            <a:pPr algn="ctr">
              <a:defRPr/>
            </a:pPr>
            <a:r>
              <a:rPr lang="en-US" sz="2000" kern="0" dirty="0" smtClean="0">
                <a:solidFill>
                  <a:schemeClr val="bg1"/>
                </a:solidFill>
              </a:rPr>
              <a:t>The Guptas remained strong until the late 400s. Around that time a people from Central Asia named </a:t>
            </a:r>
            <a:r>
              <a:rPr lang="en-US" sz="2000" b="1" kern="0" dirty="0" smtClean="0">
                <a:solidFill>
                  <a:schemeClr val="bg1"/>
                </a:solidFill>
              </a:rPr>
              <a:t>the Huns </a:t>
            </a:r>
            <a:r>
              <a:rPr lang="en-US" sz="2000" kern="0" dirty="0" smtClean="0">
                <a:solidFill>
                  <a:schemeClr val="bg1"/>
                </a:solidFill>
              </a:rPr>
              <a:t>invaded northern India. By the 500s, The Guptas were gone and India divided into smaller kingdoms again.</a:t>
            </a:r>
            <a:endParaRPr kumimoji="0" lang="en-US" sz="2000" i="0" u="none" strike="noStrike" kern="0" cap="none" spc="0" normalizeH="0" baseline="0" noProof="0" dirty="0">
              <a:ln>
                <a:noFill/>
              </a:ln>
              <a:solidFill>
                <a:schemeClr val="bg1"/>
              </a:solidFill>
              <a:effectLst/>
              <a:uLnTx/>
              <a:uFillTx/>
            </a:endParaRPr>
          </a:p>
        </p:txBody>
      </p:sp>
      <p:pic>
        <p:nvPicPr>
          <p:cNvPr id="307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6743" b="13813"/>
          <a:stretch/>
        </p:blipFill>
        <p:spPr bwMode="auto">
          <a:xfrm>
            <a:off x="0" y="1581150"/>
            <a:ext cx="9119616"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81150"/>
            <a:ext cx="8229600" cy="1429622"/>
          </a:xfrm>
          <a:prstGeom prst="rect">
            <a:avLst/>
          </a:prstGeom>
        </p:spPr>
        <p:txBody>
          <a:bodyPr wrap="square">
            <a:spAutoFit/>
          </a:bodyPr>
          <a:lstStyle/>
          <a:p>
            <a:pPr marL="457200" indent="-457200">
              <a:lnSpc>
                <a:spcPct val="150000"/>
              </a:lnSpc>
              <a:buFont typeface="+mj-lt"/>
              <a:buAutoNum type="arabicPeriod"/>
            </a:pPr>
            <a:r>
              <a:rPr lang="en-US" sz="2000" dirty="0" smtClean="0">
                <a:solidFill>
                  <a:schemeClr val="bg1"/>
                </a:solidFill>
              </a:rPr>
              <a:t>The </a:t>
            </a:r>
            <a:r>
              <a:rPr lang="en-US" sz="2000" dirty="0" err="1" smtClean="0">
                <a:solidFill>
                  <a:schemeClr val="bg1"/>
                </a:solidFill>
              </a:rPr>
              <a:t>Mauryans</a:t>
            </a:r>
            <a:r>
              <a:rPr lang="en-US" sz="2000" dirty="0" smtClean="0">
                <a:solidFill>
                  <a:schemeClr val="bg1"/>
                </a:solidFill>
              </a:rPr>
              <a:t> and the Guptas united much of India in their empires.</a:t>
            </a:r>
          </a:p>
          <a:p>
            <a:pPr marL="457200" indent="-457200">
              <a:lnSpc>
                <a:spcPct val="150000"/>
              </a:lnSpc>
              <a:buFont typeface="+mj-lt"/>
              <a:buAutoNum type="arabicPeriod"/>
            </a:pPr>
            <a:r>
              <a:rPr lang="en-US" sz="2000" dirty="0" smtClean="0">
                <a:solidFill>
                  <a:schemeClr val="bg1"/>
                </a:solidFill>
              </a:rPr>
              <a:t>The Gupta Dynasty is considered the most prosperous time in India’s history.</a:t>
            </a:r>
            <a:endParaRPr lang="en-US" sz="2000" dirty="0">
              <a:solidFill>
                <a:schemeClr val="bg1"/>
              </a:solidFill>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Tree>
    <p:extLst>
      <p:ext uri="{BB962C8B-B14F-4D97-AF65-F5344CB8AC3E}">
        <p14:creationId xmlns:p14="http://schemas.microsoft.com/office/powerpoint/2010/main" val="88941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achievements</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1295400" y="1581150"/>
            <a:ext cx="6629400" cy="2743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You’re an Indian merchant in about 240 BC. You travel from town to town on your donkey, carrying bolts of colorful cloth. In the summer heat, you are grateful for the banyan trees on the side of the road that shelter you from the blazing sun. You stop at wells for cool drinks of water and rest houses for a break in your trip. You know these are all the work of your king, Asoka. </a:t>
            </a:r>
            <a:r>
              <a:rPr lang="en-US" sz="2000" b="1" dirty="0" smtClean="0">
                <a:solidFill>
                  <a:schemeClr val="bg1"/>
                </a:solidFill>
              </a:rPr>
              <a:t>How do you feel about your king?</a:t>
            </a:r>
          </a:p>
          <a:p>
            <a:pPr marL="0" indent="0" algn="ctr">
              <a:buNone/>
            </a:pPr>
            <a:r>
              <a:rPr lang="en-US" sz="2000" dirty="0" smtClean="0">
                <a:solidFill>
                  <a:schemeClr val="bg1"/>
                </a:solidFill>
              </a:rPr>
              <a:t>Take a minute to write it down.</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609600" y="1314450"/>
            <a:ext cx="46482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For centuries after the Aryan arrival, India was divided into small states. Each state had it own ruler and India had no central government. Then, in the 3000s BC, a foreign conqueror, Alexander the Great, invaded northwestern India. Although, he wasn’t there too long, his influence affected Indian society for a long time.</a:t>
            </a:r>
            <a:endParaRPr lang="en-US" sz="2000" dirty="0">
              <a:solidFill>
                <a:schemeClr val="bg1"/>
              </a:solidFill>
            </a:endParaRPr>
          </a:p>
        </p:txBody>
      </p:sp>
      <p:pic>
        <p:nvPicPr>
          <p:cNvPr id="1026" name="Picture 2" descr="Related image"/>
          <p:cNvPicPr>
            <a:picLocks noChangeAspect="1" noChangeArrowheads="1"/>
          </p:cNvPicPr>
          <p:nvPr/>
        </p:nvPicPr>
        <p:blipFill rotWithShape="1">
          <a:blip r:embed="rId2" cstate="print">
            <a:clrChange>
              <a:clrFrom>
                <a:srgbClr val="E0EDF6"/>
              </a:clrFrom>
              <a:clrTo>
                <a:srgbClr val="E0EDF6">
                  <a:alpha val="0"/>
                </a:srgbClr>
              </a:clrTo>
            </a:clrChange>
            <a:lum bright="20000" contrast="26000"/>
            <a:extLst>
              <a:ext uri="{28A0092B-C50C-407E-A947-70E740481C1C}">
                <a14:useLocalDpi xmlns:a14="http://schemas.microsoft.com/office/drawing/2010/main" val="0"/>
              </a:ext>
            </a:extLst>
          </a:blip>
          <a:srcRect t="4074" r="58725"/>
          <a:stretch/>
        </p:blipFill>
        <p:spPr bwMode="auto">
          <a:xfrm>
            <a:off x="7315200" y="-95250"/>
            <a:ext cx="1905000" cy="52387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428750"/>
            <a:ext cx="7315200" cy="1631216"/>
          </a:xfrm>
          <a:prstGeom prst="rect">
            <a:avLst/>
          </a:prstGeom>
        </p:spPr>
        <p:txBody>
          <a:bodyPr wrap="square">
            <a:spAutoFit/>
          </a:bodyPr>
          <a:lstStyle/>
          <a:p>
            <a:pPr algn="ctr"/>
            <a:endParaRPr lang="en-US" sz="2000" dirty="0" smtClean="0">
              <a:solidFill>
                <a:schemeClr val="bg1"/>
              </a:solidFill>
            </a:endParaRPr>
          </a:p>
          <a:p>
            <a:pPr algn="ctr"/>
            <a:r>
              <a:rPr lang="en-US" sz="2000" kern="0" dirty="0" smtClean="0">
                <a:solidFill>
                  <a:schemeClr val="bg1"/>
                </a:solidFill>
              </a:rPr>
              <a:t>To learn more about this topic read pages 142 thru 145 and complete the </a:t>
            </a:r>
            <a:r>
              <a:rPr lang="en-US" sz="2000" i="1" kern="0" dirty="0" smtClean="0">
                <a:solidFill>
                  <a:schemeClr val="bg1"/>
                </a:solidFill>
                <a:effectLst>
                  <a:glow rad="139700">
                    <a:schemeClr val="accent6">
                      <a:satMod val="175000"/>
                      <a:alpha val="40000"/>
                    </a:schemeClr>
                  </a:glow>
                </a:effectLst>
              </a:rPr>
              <a:t>section 4 assessment</a:t>
            </a:r>
            <a:r>
              <a:rPr lang="en-US" sz="2000" kern="0" dirty="0" smtClean="0">
                <a:solidFill>
                  <a:schemeClr val="bg1"/>
                </a:solidFill>
              </a:rPr>
              <a:t>. Show me the completed work when complete.</a:t>
            </a:r>
            <a:endParaRPr lang="en-US" sz="2000" i="1" kern="0" dirty="0" smtClean="0">
              <a:solidFill>
                <a:schemeClr val="bg1"/>
              </a:solidFill>
            </a:endParaRPr>
          </a:p>
          <a:p>
            <a:pPr algn="ct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Mauryan Empire Unifies India</a:t>
            </a:r>
          </a:p>
        </p:txBody>
      </p:sp>
      <p:sp>
        <p:nvSpPr>
          <p:cNvPr id="4" name="Rectangle 3"/>
          <p:cNvSpPr/>
          <p:nvPr/>
        </p:nvSpPr>
        <p:spPr>
          <a:xfrm>
            <a:off x="457200" y="1428750"/>
            <a:ext cx="4953000" cy="3170099"/>
          </a:xfrm>
          <a:prstGeom prst="rect">
            <a:avLst/>
          </a:prstGeom>
        </p:spPr>
        <p:txBody>
          <a:bodyPr wrap="square">
            <a:spAutoFit/>
          </a:bodyPr>
          <a:lstStyle/>
          <a:p>
            <a:r>
              <a:rPr lang="en-US" sz="2000" dirty="0" smtClean="0">
                <a:solidFill>
                  <a:schemeClr val="bg1"/>
                </a:solidFill>
              </a:rPr>
              <a:t>In the 320s BC, military, military leader </a:t>
            </a:r>
            <a:r>
              <a:rPr lang="en-US" sz="2000" b="1" dirty="0" smtClean="0">
                <a:solidFill>
                  <a:schemeClr val="bg1"/>
                </a:solidFill>
              </a:rPr>
              <a:t>Chandragupta Maurya</a:t>
            </a:r>
            <a:r>
              <a:rPr lang="en-US" sz="2000" dirty="0" smtClean="0">
                <a:solidFill>
                  <a:schemeClr val="bg1"/>
                </a:solidFill>
              </a:rPr>
              <a:t> took control of the northern part of India. was the founder of the </a:t>
            </a:r>
            <a:r>
              <a:rPr lang="en-US" sz="2000" b="1" dirty="0" smtClean="0">
                <a:solidFill>
                  <a:schemeClr val="bg1"/>
                </a:solidFill>
              </a:rPr>
              <a:t>Mauryan Empire </a:t>
            </a:r>
            <a:r>
              <a:rPr lang="en-US" sz="2000" dirty="0" smtClean="0">
                <a:solidFill>
                  <a:schemeClr val="bg1"/>
                </a:solidFill>
              </a:rPr>
              <a:t>and the first emperor to unify India into one state. He succeeded in conquering and subjugating almost all of the Indian subcontinent by the end of his reign. He ruled from 322 BC until his voluntary retirement and abdication in favor of his son </a:t>
            </a:r>
            <a:r>
              <a:rPr lang="en-US" sz="2000" b="1" dirty="0" smtClean="0">
                <a:solidFill>
                  <a:schemeClr val="bg1"/>
                </a:solidFill>
              </a:rPr>
              <a:t>Bindusara</a:t>
            </a:r>
            <a:r>
              <a:rPr lang="en-US" sz="2000" dirty="0" smtClean="0">
                <a:solidFill>
                  <a:schemeClr val="bg1"/>
                </a:solidFill>
              </a:rPr>
              <a:t> in 298 BC.</a:t>
            </a:r>
          </a:p>
        </p:txBody>
      </p:sp>
      <p:pic>
        <p:nvPicPr>
          <p:cNvPr id="1026" name="Picture 2" descr="Image result for chandragupta maurya">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00" t="3834" r="10000" b="9219"/>
          <a:stretch/>
        </p:blipFill>
        <p:spPr bwMode="auto">
          <a:xfrm>
            <a:off x="5638801" y="1927139"/>
            <a:ext cx="2971800" cy="22242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rot="20490518">
            <a:off x="7574713" y="3598934"/>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1428750"/>
            <a:ext cx="5105400" cy="2862322"/>
          </a:xfrm>
          <a:prstGeom prst="rect">
            <a:avLst/>
          </a:prstGeom>
        </p:spPr>
        <p:txBody>
          <a:bodyPr wrap="square">
            <a:spAutoFit/>
          </a:bodyPr>
          <a:lstStyle/>
          <a:p>
            <a:pPr algn="r"/>
            <a:r>
              <a:rPr lang="en-US" sz="2000" dirty="0" smtClean="0">
                <a:solidFill>
                  <a:schemeClr val="bg1"/>
                </a:solidFill>
                <a:effectLst/>
              </a:rPr>
              <a:t>Around 270 BC Chandragupta’s grandson, </a:t>
            </a:r>
            <a:r>
              <a:rPr lang="en-US" sz="2000" b="1" dirty="0" smtClean="0">
                <a:solidFill>
                  <a:schemeClr val="bg1"/>
                </a:solidFill>
                <a:effectLst/>
              </a:rPr>
              <a:t>Asoka</a:t>
            </a:r>
            <a:r>
              <a:rPr lang="en-US" sz="2000" dirty="0" smtClean="0">
                <a:solidFill>
                  <a:schemeClr val="bg1"/>
                </a:solidFill>
                <a:effectLst/>
              </a:rPr>
              <a:t> became ruler. The lethal war with Kalinga transformed the vengeful Emperor Asoka to a stable and peaceful emperor and he became a patron of Buddhism. Nevertheless, his patronage led to the expansion of Buddhism in the Mauryan empire and other kingdoms during his rule, and worldwide from about 250 BC.</a:t>
            </a:r>
            <a:endParaRPr lang="en-US" sz="2000" dirty="0">
              <a:solidFill>
                <a:schemeClr val="bg1"/>
              </a:solidFill>
              <a:effectLst/>
            </a:endParaRP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Asoka</a:t>
            </a:r>
          </a:p>
        </p:txBody>
      </p:sp>
      <p:pic>
        <p:nvPicPr>
          <p:cNvPr id="2050"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049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rot="20490518">
            <a:off x="488114" y="3809974"/>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76350"/>
            <a:ext cx="3962400" cy="3170099"/>
          </a:xfrm>
          <a:prstGeom prst="rect">
            <a:avLst/>
          </a:prstGeom>
        </p:spPr>
        <p:txBody>
          <a:bodyPr wrap="square">
            <a:spAutoFit/>
          </a:bodyPr>
          <a:lstStyle/>
          <a:p>
            <a:r>
              <a:rPr lang="en-US" sz="2000" dirty="0" smtClean="0">
                <a:solidFill>
                  <a:schemeClr val="bg1"/>
                </a:solidFill>
              </a:rPr>
              <a:t>The decline of the </a:t>
            </a:r>
            <a:r>
              <a:rPr lang="en-US" sz="2000" b="1" dirty="0" smtClean="0">
                <a:solidFill>
                  <a:schemeClr val="bg1"/>
                </a:solidFill>
              </a:rPr>
              <a:t>Maurya Dynasty</a:t>
            </a:r>
            <a:r>
              <a:rPr lang="en-US" sz="2000" dirty="0" smtClean="0">
                <a:solidFill>
                  <a:schemeClr val="bg1"/>
                </a:solidFill>
              </a:rPr>
              <a:t> was rather rapid after the death of Asoka. One obvious reason for it was the succession of weak kings. Another immediate cause was the partition of the Empire into two. Yet another, is the anger resulting from what the Hindu Brahmins considered demeaning religious policies by Asoka. </a:t>
            </a:r>
            <a:endParaRPr lang="en-US" sz="2000" dirty="0">
              <a:solidFill>
                <a:schemeClr val="bg1"/>
              </a:solidFill>
            </a:endParaRPr>
          </a:p>
        </p:txBody>
      </p:sp>
      <p:pic>
        <p:nvPicPr>
          <p:cNvPr id="1026" name="Picture 2" descr="Related image"/>
          <p:cNvPicPr>
            <a:picLocks noChangeAspect="1" noChangeArrowheads="1"/>
          </p:cNvPicPr>
          <p:nvPr/>
        </p:nvPicPr>
        <p:blipFill>
          <a:blip r:embed="rId2" cstate="print"/>
          <a:srcRect l="8974" r="8974" b="2320"/>
          <a:stretch>
            <a:fillRect/>
          </a:stretch>
        </p:blipFill>
        <p:spPr bwMode="auto">
          <a:xfrm>
            <a:off x="4724400" y="1743073"/>
            <a:ext cx="3886200" cy="24288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Gupta Rulers Promote Hinduism</a:t>
            </a:r>
          </a:p>
        </p:txBody>
      </p:sp>
      <p:sp>
        <p:nvSpPr>
          <p:cNvPr id="3" name="Rectangle 2"/>
          <p:cNvSpPr/>
          <p:nvPr/>
        </p:nvSpPr>
        <p:spPr>
          <a:xfrm>
            <a:off x="457200" y="1200150"/>
            <a:ext cx="8229600" cy="1323439"/>
          </a:xfrm>
          <a:prstGeom prst="rect">
            <a:avLst/>
          </a:prstGeom>
        </p:spPr>
        <p:txBody>
          <a:bodyPr wrap="square">
            <a:spAutoFit/>
          </a:bodyPr>
          <a:lstStyle/>
          <a:p>
            <a:pPr algn="ctr"/>
            <a:r>
              <a:rPr lang="en-US" sz="2000" dirty="0" smtClean="0">
                <a:solidFill>
                  <a:schemeClr val="bg1"/>
                </a:solidFill>
              </a:rPr>
              <a:t>Around 320 AD new dynasty appeared: the </a:t>
            </a:r>
            <a:r>
              <a:rPr lang="en-US" sz="2000" b="1" dirty="0" smtClean="0">
                <a:solidFill>
                  <a:schemeClr val="bg1"/>
                </a:solidFill>
              </a:rPr>
              <a:t>Guptas</a:t>
            </a:r>
            <a:r>
              <a:rPr lang="en-US" sz="2000" dirty="0" smtClean="0">
                <a:solidFill>
                  <a:schemeClr val="bg1"/>
                </a:solidFill>
              </a:rPr>
              <a:t>. Under </a:t>
            </a:r>
            <a:r>
              <a:rPr lang="en-US" sz="2000" b="1" dirty="0" smtClean="0">
                <a:solidFill>
                  <a:schemeClr val="bg1"/>
                </a:solidFill>
              </a:rPr>
              <a:t>Chandra Gupta </a:t>
            </a:r>
            <a:r>
              <a:rPr lang="en-US" sz="2000" dirty="0" smtClean="0">
                <a:solidFill>
                  <a:schemeClr val="bg1"/>
                </a:solidFill>
              </a:rPr>
              <a:t>India united once again. Since the members of this dynasty were Hindi, Hinduism flourished once again under their rule. They built many Hindu temples and promoted Hindu writings and worship practices. </a:t>
            </a:r>
            <a:endParaRPr lang="en-US" sz="2000" dirty="0">
              <a:solidFill>
                <a:schemeClr val="bg1"/>
              </a:solidFill>
            </a:endParaRPr>
          </a:p>
        </p:txBody>
      </p:sp>
      <p:pic>
        <p:nvPicPr>
          <p:cNvPr id="2050" name="Picture 2" descr="Image result for gupta archite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354" b="5633"/>
          <a:stretch/>
        </p:blipFill>
        <p:spPr bwMode="auto">
          <a:xfrm>
            <a:off x="-1" y="2571750"/>
            <a:ext cx="9144001"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23678"/>
            <a:ext cx="4953000" cy="3170099"/>
          </a:xfrm>
          <a:prstGeom prst="rect">
            <a:avLst/>
          </a:prstGeom>
        </p:spPr>
        <p:txBody>
          <a:bodyPr wrap="square">
            <a:spAutoFit/>
          </a:bodyPr>
          <a:lstStyle/>
          <a:p>
            <a:r>
              <a:rPr lang="en-US" sz="2000" dirty="0">
                <a:solidFill>
                  <a:schemeClr val="bg1"/>
                </a:solidFill>
              </a:rPr>
              <a:t>India, under the </a:t>
            </a:r>
            <a:r>
              <a:rPr lang="en-US" sz="2000" b="1" dirty="0">
                <a:solidFill>
                  <a:schemeClr val="bg1"/>
                </a:solidFill>
              </a:rPr>
              <a:t>Gupta Empire </a:t>
            </a:r>
            <a:r>
              <a:rPr lang="en-US" sz="2000" dirty="0">
                <a:solidFill>
                  <a:schemeClr val="bg1"/>
                </a:solidFill>
              </a:rPr>
              <a:t>(320-480 </a:t>
            </a:r>
            <a:r>
              <a:rPr lang="en-US" sz="2000" dirty="0" smtClean="0">
                <a:solidFill>
                  <a:schemeClr val="bg1"/>
                </a:solidFill>
              </a:rPr>
              <a:t>AD), experienced </a:t>
            </a:r>
            <a:r>
              <a:rPr lang="en-US" sz="2000" dirty="0">
                <a:solidFill>
                  <a:schemeClr val="bg1"/>
                </a:solidFill>
              </a:rPr>
              <a:t>its most prosperous era in history.  Thriving in trade, crafts, and agriculture, the Empire soon became the perfect place for a “tolerant and happy” religion, more suited to living well, to gain popularity. </a:t>
            </a:r>
            <a:r>
              <a:rPr lang="en-US" sz="2000" dirty="0" smtClean="0">
                <a:solidFill>
                  <a:schemeClr val="bg1"/>
                </a:solidFill>
              </a:rPr>
              <a:t>Not </a:t>
            </a:r>
            <a:r>
              <a:rPr lang="en-US" sz="2000" dirty="0">
                <a:solidFill>
                  <a:schemeClr val="bg1"/>
                </a:solidFill>
              </a:rPr>
              <a:t>containing the </a:t>
            </a:r>
            <a:r>
              <a:rPr lang="en-US" sz="2000" dirty="0" smtClean="0">
                <a:solidFill>
                  <a:schemeClr val="bg1"/>
                </a:solidFill>
              </a:rPr>
              <a:t>demands of Buddhism </a:t>
            </a:r>
            <a:r>
              <a:rPr lang="en-US" sz="2000" dirty="0">
                <a:solidFill>
                  <a:schemeClr val="bg1"/>
                </a:solidFill>
              </a:rPr>
              <a:t>(the dominant religion in India for </a:t>
            </a:r>
            <a:r>
              <a:rPr lang="en-US" sz="2000" dirty="0" smtClean="0">
                <a:solidFill>
                  <a:schemeClr val="bg1"/>
                </a:solidFill>
              </a:rPr>
              <a:t>7 centuries) </a:t>
            </a:r>
            <a:r>
              <a:rPr lang="en-US" sz="2000" dirty="0">
                <a:solidFill>
                  <a:schemeClr val="bg1"/>
                </a:solidFill>
              </a:rPr>
              <a:t>and </a:t>
            </a:r>
            <a:r>
              <a:rPr lang="en-US" sz="2000" dirty="0" smtClean="0">
                <a:solidFill>
                  <a:schemeClr val="bg1"/>
                </a:solidFill>
              </a:rPr>
              <a:t>Jainism; </a:t>
            </a:r>
            <a:r>
              <a:rPr lang="en-US" sz="2000" dirty="0">
                <a:solidFill>
                  <a:schemeClr val="bg1"/>
                </a:solidFill>
              </a:rPr>
              <a:t>Hinduism was quickly gaining the support of the Royal Guptas.  </a:t>
            </a:r>
          </a:p>
        </p:txBody>
      </p:sp>
      <p:pic>
        <p:nvPicPr>
          <p:cNvPr id="2"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59708"/>
            <a:ext cx="3058668" cy="449804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rot="20490518">
            <a:off x="5898313" y="4365200"/>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4834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TotalTime>
  <Words>571</Words>
  <Application>Microsoft Office PowerPoint</Application>
  <PresentationFormat>On-screen Show (16:9)</PresentationFormat>
  <Paragraphs>31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153</cp:revision>
  <dcterms:created xsi:type="dcterms:W3CDTF">2018-08-02T00:45:41Z</dcterms:created>
  <dcterms:modified xsi:type="dcterms:W3CDTF">2018-10-26T14:03:57Z</dcterms:modified>
</cp:coreProperties>
</file>