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5" r:id="rId4"/>
    <p:sldId id="266" r:id="rId5"/>
    <p:sldId id="268" r:id="rId6"/>
    <p:sldId id="276" r:id="rId7"/>
    <p:sldId id="271" r:id="rId8"/>
    <p:sldId id="274" r:id="rId9"/>
    <p:sldId id="263"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564" y="-5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8/27/2018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8/27/2018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8/27/2018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8/27/2018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pw7_6YSvw30"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2O22LMgS4V4"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Image result for early human migration"/>
          <p:cNvPicPr>
            <a:picLocks noChangeAspect="1" noChangeArrowheads="1"/>
          </p:cNvPicPr>
          <p:nvPr/>
        </p:nvPicPr>
        <p:blipFill>
          <a:blip r:embed="rId2" cstate="print"/>
          <a:srcRect t="9503" b="15463"/>
          <a:stretch>
            <a:fillRect/>
          </a:stretch>
        </p:blipFill>
        <p:spPr bwMode="auto">
          <a:xfrm>
            <a:off x="-2" y="0"/>
            <a:ext cx="9220201" cy="5143500"/>
          </a:xfrm>
          <a:prstGeom prst="rect">
            <a:avLst/>
          </a:prstGeom>
          <a:noFill/>
        </p:spPr>
      </p:pic>
      <p:sp>
        <p:nvSpPr>
          <p:cNvPr id="2" name="Title 1"/>
          <p:cNvSpPr>
            <a:spLocks noGrp="1"/>
          </p:cNvSpPr>
          <p:nvPr>
            <p:ph type="ctrTitle"/>
          </p:nvPr>
        </p:nvSpPr>
        <p:spPr>
          <a:xfrm>
            <a:off x="0" y="1657350"/>
            <a:ext cx="9144000" cy="1295399"/>
          </a:xfrm>
        </p:spPr>
        <p:txBody>
          <a:bodyPr>
            <a:noAutofit/>
          </a:bodyPr>
          <a:lstStyle/>
          <a:p>
            <a:r>
              <a:rPr lang="en-US" sz="8800" b="1" dirty="0" smtClean="0">
                <a:solidFill>
                  <a:schemeClr val="bg1"/>
                </a:solidFill>
                <a:latin typeface="BIRTH OF A HERO" pitchFamily="2" charset="0"/>
              </a:rPr>
              <a:t>WORLD HISTORY</a:t>
            </a:r>
            <a:endParaRPr lang="en-US" sz="8800" b="1" dirty="0">
              <a:solidFill>
                <a:schemeClr val="bg1"/>
              </a:solidFill>
              <a:latin typeface="BIRTH OF A HERO" pitchFamily="2" charset="0"/>
            </a:endParaRPr>
          </a:p>
        </p:txBody>
      </p:sp>
      <p:sp>
        <p:nvSpPr>
          <p:cNvPr id="3" name="Subtitle 2"/>
          <p:cNvSpPr>
            <a:spLocks noGrp="1"/>
          </p:cNvSpPr>
          <p:nvPr>
            <p:ph type="subTitle" idx="1"/>
          </p:nvPr>
        </p:nvSpPr>
        <p:spPr>
          <a:xfrm>
            <a:off x="1676400" y="2800350"/>
            <a:ext cx="3810000" cy="742950"/>
          </a:xfrm>
        </p:spPr>
        <p:txBody>
          <a:bodyPr>
            <a:noAutofit/>
          </a:bodyPr>
          <a:lstStyle/>
          <a:p>
            <a:pPr algn="l"/>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IRTH OF A HERO" pitchFamily="2" charset="0"/>
              </a:rPr>
              <a:t>Early Human Migrations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IRTH OF A HERO" pitchFamily="2" charset="0"/>
            </a:endParaRPr>
          </a:p>
        </p:txBody>
      </p:sp>
      <p:sp>
        <p:nvSpPr>
          <p:cNvPr id="7" name="Subtitle 2"/>
          <p:cNvSpPr txBox="1">
            <a:spLocks/>
          </p:cNvSpPr>
          <p:nvPr/>
        </p:nvSpPr>
        <p:spPr>
          <a:xfrm>
            <a:off x="5867400" y="38671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solidFill>
                    <a:srgbClr val="FFFFFF"/>
                  </a:solidFill>
                  <a:prstDash val="solid"/>
                </a:ln>
                <a:solidFill>
                  <a:srgbClr val="FFFFFF"/>
                </a:solidFill>
                <a:uLnTx/>
                <a:uFillTx/>
                <a:latin typeface="BIRTH OF A HERO" panose="02000000000000000000" pitchFamily="2" charset="0"/>
              </a:rPr>
              <a:t>with Mr. Jim </a:t>
            </a:r>
            <a:r>
              <a:rPr lang="en-US" sz="2400" b="1" dirty="0" smtClean="0">
                <a:ln w="18415" cmpd="sng">
                  <a:solidFill>
                    <a:srgbClr val="FFFFFF"/>
                  </a:solidFill>
                  <a:prstDash val="solid"/>
                </a:ln>
                <a:solidFill>
                  <a:srgbClr val="FFFFFF"/>
                </a:solidFill>
                <a:latin typeface="BIRTH OF A HERO" panose="02000000000000000000" pitchFamily="2" charset="0"/>
              </a:rPr>
              <a:t>Soto</a:t>
            </a:r>
            <a:endParaRPr kumimoji="0" lang="en-US" sz="2400" b="1" i="0" u="none" strike="noStrike" kern="1200" cap="none" spc="0" normalizeH="0" baseline="0" noProof="0" dirty="0">
              <a:ln w="18415" cmpd="sng">
                <a:solidFill>
                  <a:srgbClr val="FFFFFF"/>
                </a:solidFill>
                <a:prstDash val="solid"/>
              </a:ln>
              <a:solidFill>
                <a:srgbClr val="FFFFFF"/>
              </a:solidFill>
              <a:uLnTx/>
              <a:uFillTx/>
              <a:latin typeface="BIRTH OF A HERO" panose="02000000000000000000"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anim calcmode="lin" valueType="num">
                                      <p:cBhvr>
                                        <p:cTn id="17" dur="2000" fill="hold"/>
                                        <p:tgtEl>
                                          <p:spTgt spid="7"/>
                                        </p:tgtEl>
                                        <p:attrNameLst>
                                          <p:attrName>ppt_x</p:attrName>
                                        </p:attrNameLst>
                                      </p:cBhvr>
                                      <p:tavLst>
                                        <p:tav tm="0">
                                          <p:val>
                                            <p:strVal val="#ppt_x"/>
                                          </p:val>
                                        </p:tav>
                                        <p:tav tm="100000">
                                          <p:val>
                                            <p:strVal val="#ppt_x"/>
                                          </p:val>
                                        </p:tav>
                                      </p:tavLst>
                                    </p:anim>
                                    <p:anim calcmode="lin" valueType="num">
                                      <p:cBhvr>
                                        <p:cTn id="18"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48965" y="514350"/>
            <a:ext cx="8229600" cy="7975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5" name="Content Placeholder 2"/>
          <p:cNvSpPr txBox="1">
            <a:spLocks/>
          </p:cNvSpPr>
          <p:nvPr/>
        </p:nvSpPr>
        <p:spPr>
          <a:xfrm>
            <a:off x="457200" y="1504950"/>
            <a:ext cx="8229600" cy="175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smtClean="0">
                <a:solidFill>
                  <a:schemeClr val="bg1"/>
                </a:solidFill>
              </a:rPr>
              <a:t>You’re a hunter-gatherer. After many years of living in a certain region, there’s hardly any fruit to collect or animals left to hunt. The tribe leader decides it’s time to move to a new home, far beyond the farthest place anyone has been to, how would you feel about this? </a:t>
            </a:r>
          </a:p>
          <a:p>
            <a:pPr marL="0" indent="0" algn="ctr">
              <a:buFont typeface="Arial" pitchFamily="34" charset="0"/>
              <a:buNone/>
            </a:pPr>
            <a:r>
              <a:rPr lang="en-US" sz="2000" dirty="0" smtClean="0">
                <a:solidFill>
                  <a:schemeClr val="bg1"/>
                </a:solidFill>
              </a:rPr>
              <a:t>Take a minute to write down your thoughts.</a:t>
            </a:r>
            <a:endParaRPr lang="en-US" sz="2000" dirty="0">
              <a:solidFill>
                <a:schemeClr val="bg1"/>
              </a:solidFill>
            </a:endParaRPr>
          </a:p>
        </p:txBody>
      </p:sp>
      <p:pic>
        <p:nvPicPr>
          <p:cNvPr id="12290" name="Picture 2" descr="Related image"/>
          <p:cNvPicPr>
            <a:picLocks noChangeAspect="1" noChangeArrowheads="1"/>
          </p:cNvPicPr>
          <p:nvPr/>
        </p:nvPicPr>
        <p:blipFill>
          <a:blip r:embed="rId2" cstate="print">
            <a:lum contrast="4000"/>
          </a:blip>
          <a:srcRect t="9133" b="51591"/>
          <a:stretch>
            <a:fillRect/>
          </a:stretch>
        </p:blipFill>
        <p:spPr bwMode="auto">
          <a:xfrm>
            <a:off x="-1" y="3409951"/>
            <a:ext cx="9144001" cy="1733550"/>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1504950"/>
            <a:ext cx="914400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dirty="0" smtClean="0">
                <a:solidFill>
                  <a:sysClr val="window" lastClr="FFFFFF"/>
                </a:solidFill>
              </a:rPr>
              <a:t>Now, in your textbook, read pages </a:t>
            </a:r>
            <a:r>
              <a:rPr lang="en-US" sz="2400" kern="0" dirty="0" smtClean="0">
                <a:solidFill>
                  <a:sysClr val="window" lastClr="FFFFFF"/>
                </a:solidFill>
                <a:effectLst>
                  <a:glow rad="101600">
                    <a:schemeClr val="accent6">
                      <a:satMod val="175000"/>
                      <a:alpha val="40000"/>
                    </a:schemeClr>
                  </a:glow>
                </a:effectLst>
              </a:rPr>
              <a:t>36</a:t>
            </a:r>
            <a:r>
              <a:rPr lang="en-US" sz="2400" kern="0" dirty="0" smtClean="0">
                <a:solidFill>
                  <a:sysClr val="window" lastClr="FFFFFF"/>
                </a:solidFill>
              </a:rPr>
              <a:t> thru </a:t>
            </a:r>
            <a:r>
              <a:rPr lang="en-US" sz="2400" kern="0" dirty="0" smtClean="0">
                <a:solidFill>
                  <a:sysClr val="window" lastClr="FFFFFF"/>
                </a:solidFill>
                <a:effectLst>
                  <a:glow rad="101600">
                    <a:schemeClr val="accent6">
                      <a:satMod val="175000"/>
                      <a:alpha val="40000"/>
                    </a:schemeClr>
                  </a:glow>
                </a:effectLst>
              </a:rPr>
              <a:t>39</a:t>
            </a:r>
            <a:r>
              <a:rPr lang="en-US" sz="2400" kern="0" dirty="0" smtClean="0">
                <a:solidFill>
                  <a:sysClr val="window" lastClr="FFFFFF"/>
                </a:solidFill>
              </a:rPr>
              <a:t>.</a:t>
            </a:r>
            <a:endParaRPr kumimoji="0" lang="en-US" sz="2400" i="0" u="none" strike="noStrike" kern="0" cap="none" spc="0" normalizeH="0" baseline="0" noProof="0" dirty="0">
              <a:ln>
                <a:noFill/>
              </a:ln>
              <a:solidFill>
                <a:sysClr val="window" lastClr="FFFFFF"/>
              </a:solidFill>
              <a:effectLst/>
              <a:uLnTx/>
              <a:uFillTx/>
            </a:endParaRPr>
          </a:p>
        </p:txBody>
      </p:sp>
      <p:sp>
        <p:nvSpPr>
          <p:cNvPr id="7" name="Title 1"/>
          <p:cNvSpPr txBox="1">
            <a:spLocks/>
          </p:cNvSpPr>
          <p:nvPr/>
        </p:nvSpPr>
        <p:spPr>
          <a:xfrm>
            <a:off x="457200" y="5143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Read...</a:t>
            </a:r>
          </a:p>
        </p:txBody>
      </p:sp>
      <p:sp>
        <p:nvSpPr>
          <p:cNvPr id="8" name="Content Placeholder 2"/>
          <p:cNvSpPr txBox="1">
            <a:spLocks/>
          </p:cNvSpPr>
          <p:nvPr/>
        </p:nvSpPr>
        <p:spPr>
          <a:xfrm>
            <a:off x="609600" y="3943350"/>
            <a:ext cx="8229600" cy="762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ysClr val="window" lastClr="FFFFFF"/>
                </a:solidFill>
                <a:effectLst/>
                <a:uLnTx/>
                <a:uFillTx/>
                <a:ea typeface="+mn-ea"/>
                <a:cs typeface="+mn-cs"/>
              </a:rPr>
              <a:t>After reading, answer the </a:t>
            </a:r>
            <a:r>
              <a:rPr kumimoji="0" lang="en-US" sz="2000" b="0" i="0" u="none" strike="noStrike" kern="1200" cap="none" spc="0" normalizeH="0" baseline="0" noProof="0" dirty="0" smtClean="0">
                <a:ln>
                  <a:noFill/>
                </a:ln>
                <a:solidFill>
                  <a:sysClr val="window" lastClr="FFFFFF"/>
                </a:solidFill>
                <a:effectLst>
                  <a:glow rad="101600">
                    <a:schemeClr val="accent6">
                      <a:satMod val="175000"/>
                      <a:alpha val="40000"/>
                    </a:schemeClr>
                  </a:glow>
                </a:effectLst>
                <a:uLnTx/>
                <a:uFillTx/>
                <a:ea typeface="+mn-ea"/>
                <a:cs typeface="+mn-cs"/>
              </a:rPr>
              <a:t>section 2 assessment</a:t>
            </a:r>
            <a:r>
              <a:rPr kumimoji="0" lang="en-US" sz="2000" b="0" i="0" u="none" strike="noStrike" kern="1200" cap="none" spc="0" normalizeH="0" baseline="0" noProof="0" dirty="0" smtClean="0">
                <a:ln>
                  <a:noFill/>
                </a:ln>
                <a:solidFill>
                  <a:sysClr val="window" lastClr="FFFFFF"/>
                </a:solidFill>
                <a:effectLst/>
                <a:uLnTx/>
                <a:uFillTx/>
                <a:ea typeface="+mn-ea"/>
                <a:cs typeface="+mn-cs"/>
              </a:rPr>
              <a:t>. Show completed work to the teacher.</a:t>
            </a:r>
            <a:r>
              <a:rPr kumimoji="0" lang="en-US" sz="2000" b="0" i="0" u="none" strike="noStrike" kern="1200" cap="none" spc="0" normalizeH="0" noProof="0" dirty="0" smtClean="0">
                <a:ln>
                  <a:noFill/>
                </a:ln>
                <a:solidFill>
                  <a:sysClr val="window" lastClr="FFFFFF"/>
                </a:solidFill>
                <a:effectLst/>
                <a:uLnTx/>
                <a:uFillTx/>
                <a:ea typeface="+mn-ea"/>
                <a:cs typeface="+mn-cs"/>
              </a:rPr>
              <a:t> </a:t>
            </a:r>
            <a:endParaRPr kumimoji="0" lang="en-US" sz="2000" b="0" i="0" u="none" strike="noStrike" kern="1200" cap="none" spc="0" normalizeH="0" baseline="0" noProof="0" dirty="0">
              <a:ln>
                <a:noFill/>
              </a:ln>
              <a:solidFill>
                <a:sysClr val="window" lastClr="FFFFFF"/>
              </a:solidFill>
              <a:effectLst/>
              <a:uLnTx/>
              <a:uFillTx/>
              <a:ea typeface="+mn-ea"/>
              <a:cs typeface="+mn-cs"/>
            </a:endParaRPr>
          </a:p>
        </p:txBody>
      </p:sp>
      <p:pic>
        <p:nvPicPr>
          <p:cNvPr id="1026" name="Picture 2" descr="Related image"/>
          <p:cNvPicPr>
            <a:picLocks noChangeAspect="1" noChangeArrowheads="1"/>
          </p:cNvPicPr>
          <p:nvPr/>
        </p:nvPicPr>
        <p:blipFill>
          <a:blip r:embed="rId2" cstate="print">
            <a:lum bright="-2000" contrast="12000"/>
          </a:blip>
          <a:srcRect t="21182"/>
          <a:stretch>
            <a:fillRect/>
          </a:stretch>
        </p:blipFill>
        <p:spPr bwMode="auto">
          <a:xfrm>
            <a:off x="0" y="2214846"/>
            <a:ext cx="9144000" cy="1563077"/>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Moving Out of Africa</a:t>
            </a:r>
          </a:p>
        </p:txBody>
      </p:sp>
      <p:sp>
        <p:nvSpPr>
          <p:cNvPr id="4" name="Rectangle 3"/>
          <p:cNvSpPr/>
          <p:nvPr/>
        </p:nvSpPr>
        <p:spPr>
          <a:xfrm>
            <a:off x="457200" y="1657350"/>
            <a:ext cx="4648200" cy="2862322"/>
          </a:xfrm>
          <a:prstGeom prst="rect">
            <a:avLst/>
          </a:prstGeom>
        </p:spPr>
        <p:txBody>
          <a:bodyPr wrap="square">
            <a:spAutoFit/>
          </a:bodyPr>
          <a:lstStyle/>
          <a:p>
            <a:r>
              <a:rPr lang="en-US" dirty="0" smtClean="0">
                <a:solidFill>
                  <a:schemeClr val="bg1"/>
                </a:solidFill>
              </a:rPr>
              <a:t>There have been instances of climate patterns changing drastically in a natural way. There have been periods when most of earth has frozen. The most recent </a:t>
            </a:r>
            <a:r>
              <a:rPr lang="en-US" b="1" dirty="0" smtClean="0">
                <a:solidFill>
                  <a:schemeClr val="bg1"/>
                </a:solidFill>
                <a:effectLst>
                  <a:glow rad="101600">
                    <a:schemeClr val="accent6">
                      <a:satMod val="175000"/>
                      <a:alpha val="40000"/>
                    </a:schemeClr>
                  </a:glow>
                </a:effectLst>
              </a:rPr>
              <a:t>Ice Age </a:t>
            </a:r>
            <a:r>
              <a:rPr lang="en-US" dirty="0" smtClean="0">
                <a:solidFill>
                  <a:schemeClr val="bg1"/>
                </a:solidFill>
              </a:rPr>
              <a:t>ended 10,000 years ago. Huge sheets of ice cover and change the landscape, sometimes connecting separate land masses.</a:t>
            </a:r>
          </a:p>
          <a:p>
            <a:endParaRPr lang="en-US" dirty="0" smtClean="0">
              <a:solidFill>
                <a:schemeClr val="bg1"/>
              </a:solidFill>
            </a:endParaRPr>
          </a:p>
          <a:p>
            <a:r>
              <a:rPr lang="en-US" dirty="0" smtClean="0">
                <a:solidFill>
                  <a:schemeClr val="bg1"/>
                </a:solidFill>
              </a:rPr>
              <a:t>These extreme events have force humans to find new places to live.</a:t>
            </a:r>
            <a:endParaRPr lang="en-US" dirty="0">
              <a:solidFill>
                <a:schemeClr val="bg1"/>
              </a:solidFill>
            </a:endParaRPr>
          </a:p>
        </p:txBody>
      </p:sp>
      <p:pic>
        <p:nvPicPr>
          <p:cNvPr id="5" name="Picture 2" descr="Related image">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1635" t="8426" r="12069" b="6731"/>
          <a:stretch/>
        </p:blipFill>
        <p:spPr bwMode="auto">
          <a:xfrm>
            <a:off x="5414787" y="1769945"/>
            <a:ext cx="3276599" cy="235871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3"/>
          <p:cNvSpPr txBox="1">
            <a:spLocks/>
          </p:cNvSpPr>
          <p:nvPr/>
        </p:nvSpPr>
        <p:spPr>
          <a:xfrm rot="20490518">
            <a:off x="7810193" y="1938912"/>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xmlns="" val="1990991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Adapting to New Environments</a:t>
            </a:r>
          </a:p>
        </p:txBody>
      </p:sp>
      <p:sp>
        <p:nvSpPr>
          <p:cNvPr id="4" name="Rectangle 3"/>
          <p:cNvSpPr/>
          <p:nvPr/>
        </p:nvSpPr>
        <p:spPr>
          <a:xfrm>
            <a:off x="4191000" y="1704407"/>
            <a:ext cx="4495800" cy="2554545"/>
          </a:xfrm>
          <a:prstGeom prst="rect">
            <a:avLst/>
          </a:prstGeom>
        </p:spPr>
        <p:txBody>
          <a:bodyPr wrap="square">
            <a:spAutoFit/>
          </a:bodyPr>
          <a:lstStyle/>
          <a:p>
            <a:pPr algn="r"/>
            <a:r>
              <a:rPr lang="en-US" sz="2000" dirty="0" smtClean="0">
                <a:solidFill>
                  <a:schemeClr val="bg1"/>
                </a:solidFill>
              </a:rPr>
              <a:t>As people moved to new lands trough thousands of years, they found new environments, with different climates, fauna, and flora. In order to survive, they had to adapt.</a:t>
            </a:r>
          </a:p>
          <a:p>
            <a:pPr algn="r"/>
            <a:r>
              <a:rPr lang="en-US" sz="2000" dirty="0" smtClean="0">
                <a:solidFill>
                  <a:schemeClr val="bg1"/>
                </a:solidFill>
              </a:rPr>
              <a:t>New forms of clothing and sheltering had to be developed, and also new, more advanced tools.</a:t>
            </a:r>
            <a:endParaRPr lang="en-US" sz="2000" dirty="0">
              <a:solidFill>
                <a:schemeClr val="bg1"/>
              </a:solidFill>
            </a:endParaRPr>
          </a:p>
        </p:txBody>
      </p:sp>
      <p:pic>
        <p:nvPicPr>
          <p:cNvPr id="6146" name="Picture 2" descr="Related image"/>
          <p:cNvPicPr>
            <a:picLocks noChangeAspect="1" noChangeArrowheads="1"/>
          </p:cNvPicPr>
          <p:nvPr/>
        </p:nvPicPr>
        <p:blipFill>
          <a:blip r:embed="rId2" cstate="print">
            <a:lum bright="2000" contrast="7000"/>
          </a:blip>
          <a:srcRect r="22222"/>
          <a:stretch>
            <a:fillRect/>
          </a:stretch>
        </p:blipFill>
        <p:spPr bwMode="auto">
          <a:xfrm>
            <a:off x="457200" y="1636512"/>
            <a:ext cx="3657600" cy="2657358"/>
          </a:xfrm>
          <a:prstGeom prst="rect">
            <a:avLst/>
          </a:prstGeom>
          <a:noFill/>
        </p:spPr>
      </p:pic>
    </p:spTree>
    <p:extLst>
      <p:ext uri="{BB962C8B-B14F-4D97-AF65-F5344CB8AC3E}">
        <p14:creationId xmlns:p14="http://schemas.microsoft.com/office/powerpoint/2010/main" xmlns="" val="28805543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Mesolithic</a:t>
            </a:r>
          </a:p>
        </p:txBody>
      </p:sp>
      <p:sp>
        <p:nvSpPr>
          <p:cNvPr id="4" name="Rectangle 3"/>
          <p:cNvSpPr/>
          <p:nvPr/>
        </p:nvSpPr>
        <p:spPr>
          <a:xfrm>
            <a:off x="3962400" y="2026568"/>
            <a:ext cx="4724400" cy="1631216"/>
          </a:xfrm>
          <a:prstGeom prst="rect">
            <a:avLst/>
          </a:prstGeom>
        </p:spPr>
        <p:txBody>
          <a:bodyPr wrap="square">
            <a:spAutoFit/>
          </a:bodyPr>
          <a:lstStyle/>
          <a:p>
            <a:pPr algn="r"/>
            <a:r>
              <a:rPr lang="en-US" sz="2000" dirty="0" smtClean="0">
                <a:solidFill>
                  <a:schemeClr val="bg1"/>
                </a:solidFill>
              </a:rPr>
              <a:t>Tools became more efficient as time moved on. Bones and rock were the main resources for tool building. Those living near water invented hooks and fishing spears. Others invented the bow and arrow. </a:t>
            </a:r>
            <a:endParaRPr lang="en-US" sz="2000" dirty="0">
              <a:solidFill>
                <a:schemeClr val="bg1"/>
              </a:solidFill>
            </a:endParaRPr>
          </a:p>
        </p:txBody>
      </p:sp>
      <p:pic>
        <p:nvPicPr>
          <p:cNvPr id="1026" name="Picture 2" descr="Image result for early spears"/>
          <p:cNvPicPr>
            <a:picLocks noChangeAspect="1" noChangeArrowheads="1"/>
          </p:cNvPicPr>
          <p:nvPr/>
        </p:nvPicPr>
        <p:blipFill>
          <a:blip r:embed="rId2" cstate="print"/>
          <a:srcRect/>
          <a:stretch>
            <a:fillRect/>
          </a:stretch>
        </p:blipFill>
        <p:spPr bwMode="auto">
          <a:xfrm>
            <a:off x="533400" y="1428750"/>
            <a:ext cx="3048000" cy="2826852"/>
          </a:xfrm>
          <a:prstGeom prst="rect">
            <a:avLst/>
          </a:prstGeom>
          <a:noFill/>
        </p:spPr>
      </p:pic>
    </p:spTree>
    <p:extLst>
      <p:ext uri="{BB962C8B-B14F-4D97-AF65-F5344CB8AC3E}">
        <p14:creationId xmlns:p14="http://schemas.microsoft.com/office/powerpoint/2010/main" xmlns="" val="28805543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800600" y="963813"/>
            <a:ext cx="3886200" cy="3477875"/>
          </a:xfrm>
          <a:prstGeom prst="rect">
            <a:avLst/>
          </a:prstGeom>
        </p:spPr>
        <p:txBody>
          <a:bodyPr wrap="square">
            <a:spAutoFit/>
          </a:bodyPr>
          <a:lstStyle/>
          <a:p>
            <a:pPr algn="r"/>
            <a:r>
              <a:rPr lang="en-US" sz="2000" dirty="0" smtClean="0">
                <a:solidFill>
                  <a:schemeClr val="bg1"/>
                </a:solidFill>
              </a:rPr>
              <a:t>Additionally, </a:t>
            </a:r>
            <a:r>
              <a:rPr lang="en-US" sz="2000" dirty="0">
                <a:solidFill>
                  <a:schemeClr val="bg1"/>
                </a:solidFill>
              </a:rPr>
              <a:t>some learned how to build canoes by hollowing out tree logs, pottery was invented and the first pets appeared.</a:t>
            </a:r>
          </a:p>
          <a:p>
            <a:pPr algn="r"/>
            <a:endParaRPr lang="en-US" sz="2000" dirty="0" smtClean="0">
              <a:solidFill>
                <a:schemeClr val="bg1"/>
              </a:solidFill>
            </a:endParaRPr>
          </a:p>
          <a:p>
            <a:pPr algn="r"/>
            <a:r>
              <a:rPr lang="en-US" sz="2000" dirty="0" smtClean="0">
                <a:solidFill>
                  <a:schemeClr val="bg1"/>
                </a:solidFill>
              </a:rPr>
              <a:t>Humans moved out of caves and began using animal hides, bones, twine, and timber to build new living habitats. Lets watch some students build a house using Mesolithic materials. </a:t>
            </a:r>
            <a:endParaRPr lang="en-US" sz="2000" dirty="0">
              <a:solidFill>
                <a:schemeClr val="bg1"/>
              </a:solidFill>
            </a:endParaRPr>
          </a:p>
        </p:txBody>
      </p:sp>
      <p:pic>
        <p:nvPicPr>
          <p:cNvPr id="5122" name="Picture 2" descr="Related image">
            <a:hlinkClick r:id="rId2"/>
          </p:cNvPr>
          <p:cNvPicPr>
            <a:picLocks noChangeAspect="1" noChangeArrowheads="1"/>
          </p:cNvPicPr>
          <p:nvPr/>
        </p:nvPicPr>
        <p:blipFill>
          <a:blip r:embed="rId3" cstate="print">
            <a:lum contrast="6000"/>
          </a:blip>
          <a:srcRect r="13889"/>
          <a:stretch>
            <a:fillRect/>
          </a:stretch>
        </p:blipFill>
        <p:spPr bwMode="auto">
          <a:xfrm>
            <a:off x="457200" y="1233551"/>
            <a:ext cx="4085827" cy="2938400"/>
          </a:xfrm>
          <a:prstGeom prst="rect">
            <a:avLst/>
          </a:prstGeom>
          <a:noFill/>
        </p:spPr>
      </p:pic>
      <p:sp>
        <p:nvSpPr>
          <p:cNvPr id="4" name="Title 3"/>
          <p:cNvSpPr txBox="1">
            <a:spLocks/>
          </p:cNvSpPr>
          <p:nvPr/>
        </p:nvSpPr>
        <p:spPr>
          <a:xfrm rot="20490518">
            <a:off x="3628728" y="3462912"/>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xmlns="" val="36135809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57200" y="1657350"/>
            <a:ext cx="8229600" cy="1323439"/>
          </a:xfrm>
          <a:prstGeom prst="rect">
            <a:avLst/>
          </a:prstGeom>
        </p:spPr>
        <p:txBody>
          <a:bodyPr wrap="square">
            <a:spAutoFit/>
          </a:bodyPr>
          <a:lstStyle/>
          <a:p>
            <a:pPr marL="457200" indent="-457200">
              <a:buFont typeface="+mj-lt"/>
              <a:buAutoNum type="arabicPeriod"/>
            </a:pPr>
            <a:r>
              <a:rPr lang="en-US" sz="2000" dirty="0" smtClean="0">
                <a:solidFill>
                  <a:schemeClr val="bg1"/>
                </a:solidFill>
              </a:rPr>
              <a:t>Humans moved out of Africa looking for resources needed to survive new environmental conditions created by climate changes.</a:t>
            </a:r>
          </a:p>
          <a:p>
            <a:pPr marL="457200" indent="-457200">
              <a:buFont typeface="+mj-lt"/>
              <a:buAutoNum type="arabicPeriod"/>
            </a:pPr>
            <a:r>
              <a:rPr lang="en-US" sz="2000" dirty="0">
                <a:solidFill>
                  <a:schemeClr val="bg1"/>
                </a:solidFill>
              </a:rPr>
              <a:t>Early people adapted to new environments developing new kinds of clothing, </a:t>
            </a:r>
            <a:r>
              <a:rPr lang="en-US" sz="2000" dirty="0" smtClean="0">
                <a:solidFill>
                  <a:schemeClr val="bg1"/>
                </a:solidFill>
              </a:rPr>
              <a:t>shelter, </a:t>
            </a:r>
            <a:r>
              <a:rPr lang="en-US" sz="2000" dirty="0">
                <a:solidFill>
                  <a:schemeClr val="bg1"/>
                </a:solidFill>
              </a:rPr>
              <a:t>and tools</a:t>
            </a:r>
            <a:r>
              <a:rPr lang="en-US" sz="2000" dirty="0" smtClean="0">
                <a:solidFill>
                  <a:schemeClr val="bg1"/>
                </a:solidFill>
              </a:rPr>
              <a:t>.</a:t>
            </a:r>
            <a:endParaRPr lang="en-US" sz="2000" dirty="0">
              <a:solidFill>
                <a:schemeClr val="bg1"/>
              </a:solidFill>
            </a:endParaRPr>
          </a:p>
        </p:txBody>
      </p:sp>
      <p:sp>
        <p:nvSpPr>
          <p:cNvPr id="5"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ysClr val="window" lastClr="FFFFFF"/>
                </a:solidFill>
                <a:effectLst>
                  <a:glow rad="101600">
                    <a:srgbClr val="F79646">
                      <a:satMod val="175000"/>
                      <a:alpha val="40000"/>
                    </a:srgbClr>
                  </a:glow>
                </a:effectLst>
                <a:uLnTx/>
                <a:uFillTx/>
                <a:latin typeface="BIRTH OF A HERO" panose="02000000000000000000" pitchFamily="2" charset="0"/>
                <a:ea typeface="+mj-ea"/>
                <a:cs typeface="+mj-cs"/>
              </a:rPr>
              <a:t>Final thoughts</a:t>
            </a:r>
          </a:p>
        </p:txBody>
      </p:sp>
    </p:spTree>
    <p:extLst>
      <p:ext uri="{BB962C8B-B14F-4D97-AF65-F5344CB8AC3E}">
        <p14:creationId xmlns:p14="http://schemas.microsoft.com/office/powerpoint/2010/main" xmlns="" val="22918908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Jim Soto © 2018</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90218" y="1871350"/>
            <a:ext cx="6963566" cy="1569660"/>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Agriculture</a:t>
            </a:r>
            <a:endParaRPr lang="en-US" sz="9600" spc="300" dirty="0">
              <a:solidFill>
                <a:srgbClr val="FF0000"/>
              </a:solidFill>
              <a:latin typeface="Baron Kuffner" pitchFamily="34" charset="0"/>
            </a:endParaRPr>
          </a:p>
        </p:txBody>
      </p:sp>
    </p:spTree>
    <p:extLst>
      <p:ext uri="{BB962C8B-B14F-4D97-AF65-F5344CB8AC3E}">
        <p14:creationId xmlns:p14="http://schemas.microsoft.com/office/powerpoint/2010/main" xmlns="" val="231726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1196</TotalTime>
  <Words>379</Words>
  <Application>Microsoft Office PowerPoint</Application>
  <PresentationFormat>On-screen Show (16:9)</PresentationFormat>
  <Paragraphs>29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WORLD HISTORY</vt:lpstr>
      <vt:lpstr>Slide 2</vt:lpstr>
      <vt:lpstr>Slide 3</vt:lpstr>
      <vt:lpstr>Slide 4</vt:lpstr>
      <vt:lpstr>Slide 5</vt:lpstr>
      <vt:lpstr>Slide 6</vt:lpstr>
      <vt:lpstr>Slide 7</vt:lpstr>
      <vt:lpstr>Slide 8</vt:lpstr>
      <vt:lpstr>Slide 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83</cp:revision>
  <dcterms:created xsi:type="dcterms:W3CDTF">2018-08-02T00:45:41Z</dcterms:created>
  <dcterms:modified xsi:type="dcterms:W3CDTF">2018-08-27T23:25:11Z</dcterms:modified>
</cp:coreProperties>
</file>