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6" r:id="rId5"/>
    <p:sldId id="275" r:id="rId6"/>
    <p:sldId id="269" r:id="rId7"/>
    <p:sldId id="270" r:id="rId8"/>
    <p:sldId id="276" r:id="rId9"/>
    <p:sldId id="277" r:id="rId10"/>
    <p:sldId id="274" r:id="rId11"/>
    <p:sldId id="26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8/30/2018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lated image"/>
          <p:cNvPicPr>
            <a:picLocks noChangeAspect="1" noChangeArrowheads="1"/>
          </p:cNvPicPr>
          <p:nvPr/>
        </p:nvPicPr>
        <p:blipFill>
          <a:blip r:embed="rId2" cstate="print">
            <a:lum bright="-5000" contrast="4000"/>
          </a:blip>
          <a:srcRect t="2065" b="22419"/>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1657350"/>
            <a:ext cx="9144000" cy="1295399"/>
          </a:xfrm>
        </p:spPr>
        <p:txBody>
          <a:bodyPr>
            <a:noAutofit/>
          </a:bodyPr>
          <a:lstStyle/>
          <a:p>
            <a:r>
              <a:rPr lang="en-US" sz="8800" b="1" dirty="0" smtClean="0">
                <a:effectLst>
                  <a:glow rad="139700">
                    <a:schemeClr val="accent3">
                      <a:satMod val="175000"/>
                      <a:alpha val="40000"/>
                    </a:schemeClr>
                  </a:glow>
                </a:effectLst>
                <a:latin typeface="BIRTH OF A HERO" pitchFamily="2" charset="0"/>
              </a:rPr>
              <a:t>WORLD HISTORY</a:t>
            </a:r>
            <a:endParaRPr lang="en-US" sz="8800" b="1" dirty="0">
              <a:effectLst>
                <a:glow rad="139700">
                  <a:schemeClr val="accent3">
                    <a:satMod val="175000"/>
                    <a:alpha val="40000"/>
                  </a:schemeClr>
                </a:glow>
              </a:effectLst>
              <a:latin typeface="BIRTH OF A HERO" pitchFamily="2" charset="0"/>
            </a:endParaRPr>
          </a:p>
        </p:txBody>
      </p:sp>
      <p:sp>
        <p:nvSpPr>
          <p:cNvPr id="7" name="Subtitle 2"/>
          <p:cNvSpPr txBox="1">
            <a:spLocks/>
          </p:cNvSpPr>
          <p:nvPr/>
        </p:nvSpPr>
        <p:spPr>
          <a:xfrm>
            <a:off x="5867400" y="3867150"/>
            <a:ext cx="2743200" cy="819150"/>
          </a:xfrm>
          <a:prstGeom prst="rect">
            <a:avLst/>
          </a:prstGeom>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effectLst>
                  <a:glow rad="139700">
                    <a:schemeClr val="accent3">
                      <a:satMod val="175000"/>
                      <a:alpha val="40000"/>
                    </a:schemeClr>
                  </a:glow>
                </a:effectLst>
                <a:uLnTx/>
                <a:uFillTx/>
                <a:latin typeface="BIRTH OF A HERO" panose="02000000000000000000" pitchFamily="2" charset="0"/>
              </a:rPr>
              <a:t>with Mr. Jim </a:t>
            </a:r>
            <a:r>
              <a:rPr lang="en-US" sz="2400" b="1" dirty="0" smtClean="0">
                <a:ln w="18415" cmpd="sng">
                  <a:solidFill>
                    <a:srgbClr val="FFFFFF"/>
                  </a:solidFill>
                  <a:prstDash val="solid"/>
                </a:ln>
                <a:effectLst>
                  <a:glow rad="139700">
                    <a:schemeClr val="accent3">
                      <a:satMod val="175000"/>
                      <a:alpha val="40000"/>
                    </a:schemeClr>
                  </a:glow>
                </a:effectLst>
                <a:latin typeface="BIRTH OF A HERO" panose="02000000000000000000" pitchFamily="2" charset="0"/>
              </a:rPr>
              <a:t>Soto</a:t>
            </a:r>
            <a:endParaRPr kumimoji="0" lang="en-US" sz="2400" b="1" i="0" u="none" strike="noStrike" kern="1200" cap="none" spc="0" normalizeH="0" baseline="0" noProof="0" dirty="0">
              <a:ln w="18415" cmpd="sng">
                <a:solidFill>
                  <a:srgbClr val="FFFFFF"/>
                </a:solidFill>
                <a:prstDash val="solid"/>
              </a:ln>
              <a:effectLst>
                <a:glow rad="139700">
                  <a:schemeClr val="accent3">
                    <a:satMod val="175000"/>
                    <a:alpha val="40000"/>
                  </a:schemeClr>
                </a:glow>
              </a:effectLst>
              <a:uLnTx/>
              <a:uFillTx/>
              <a:latin typeface="BIRTH OF A HERO" panose="02000000000000000000" pitchFamily="2" charset="0"/>
            </a:endParaRPr>
          </a:p>
        </p:txBody>
      </p:sp>
      <p:sp>
        <p:nvSpPr>
          <p:cNvPr id="8" name="Subtitle 2"/>
          <p:cNvSpPr>
            <a:spLocks noGrp="1"/>
          </p:cNvSpPr>
          <p:nvPr>
            <p:ph type="subTitle" idx="1"/>
          </p:nvPr>
        </p:nvSpPr>
        <p:spPr>
          <a:xfrm>
            <a:off x="1676400" y="2800350"/>
            <a:ext cx="3810000" cy="742950"/>
          </a:xfrm>
        </p:spPr>
        <p:txBody>
          <a:bodyPr>
            <a:noAutofit/>
          </a:bodyPr>
          <a:lstStyle/>
          <a:p>
            <a:pPr algn="l"/>
            <a:r>
              <a:rPr lang="en-US" b="1" dirty="0" smtClean="0">
                <a:ln w="18415" cmpd="sng">
                  <a:noFill/>
                  <a:prstDash val="solid"/>
                </a:ln>
                <a:solidFill>
                  <a:schemeClr val="tx1"/>
                </a:solidFill>
                <a:effectLst>
                  <a:glow rad="101600">
                    <a:schemeClr val="accent6">
                      <a:satMod val="175000"/>
                      <a:alpha val="40000"/>
                    </a:schemeClr>
                  </a:glow>
                </a:effectLst>
                <a:latin typeface="BIRTH OF A HERO" pitchFamily="2" charset="0"/>
              </a:rPr>
              <a:t>Beginnings of Agriculture</a:t>
            </a:r>
            <a:endParaRPr lang="en-US" b="1" dirty="0">
              <a:ln w="18415" cmpd="sng">
                <a:noFill/>
                <a:prstDash val="solid"/>
              </a:ln>
              <a:solidFill>
                <a:schemeClr val="tx1"/>
              </a:solidFill>
              <a:effectLst>
                <a:glow rad="101600">
                  <a:schemeClr val="accent6">
                    <a:satMod val="175000"/>
                    <a:alpha val="40000"/>
                  </a:schemeClr>
                </a:glow>
              </a:effectLst>
              <a:latin typeface="BIRTH OF A HERO"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ppt_x</p:attrName>
                                        </p:attrNameLst>
                                      </p:cBhvr>
                                      <p:tavLst>
                                        <p:tav tm="0">
                                          <p:val>
                                            <p:strVal val="#ppt_x"/>
                                          </p:val>
                                        </p:tav>
                                        <p:tav tm="100000">
                                          <p:val>
                                            <p:strVal val="#ppt_x"/>
                                          </p:val>
                                        </p:tav>
                                      </p:tavLst>
                                    </p:anim>
                                    <p:anim calcmode="lin" valueType="num">
                                      <p:cBhvr>
                                        <p:cTn id="13" dur="2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57200" y="1733550"/>
            <a:ext cx="8229600" cy="1323439"/>
          </a:xfrm>
          <a:prstGeom prst="rect">
            <a:avLst/>
          </a:prstGeom>
        </p:spPr>
        <p:txBody>
          <a:bodyPr wrap="square">
            <a:spAutoFit/>
          </a:bodyPr>
          <a:lstStyle/>
          <a:p>
            <a:pPr marL="457200" indent="-457200">
              <a:buFont typeface="+mj-lt"/>
              <a:buAutoNum type="arabicPeriod"/>
            </a:pPr>
            <a:r>
              <a:rPr lang="en-US" sz="2000" dirty="0" smtClean="0">
                <a:solidFill>
                  <a:schemeClr val="bg1"/>
                </a:solidFill>
              </a:rPr>
              <a:t>Stone Age people adapted to new environments by domesticating plants and animals.</a:t>
            </a:r>
          </a:p>
          <a:p>
            <a:pPr marL="457200" indent="-457200">
              <a:buFont typeface="+mj-lt"/>
              <a:buAutoNum type="arabicPeriod"/>
            </a:pPr>
            <a:r>
              <a:rPr lang="en-US" sz="2000" dirty="0" smtClean="0">
                <a:solidFill>
                  <a:schemeClr val="bg1"/>
                </a:solidFill>
              </a:rPr>
              <a:t>These changes allowed for the development of religion and the growth of towns.</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ysClr val="window" lastClr="FFFFFF"/>
                </a:solidFill>
                <a:effectLst>
                  <a:glow rad="101600">
                    <a:srgbClr val="F79646">
                      <a:satMod val="175000"/>
                      <a:alpha val="40000"/>
                    </a:srgbClr>
                  </a:glow>
                </a:effectLst>
                <a:uLnTx/>
                <a:uFillTx/>
                <a:latin typeface="BIRTH OF A HERO" panose="02000000000000000000" pitchFamily="2" charset="0"/>
                <a:ea typeface="+mj-ea"/>
                <a:cs typeface="+mj-cs"/>
              </a:rPr>
              <a:t>Final thoughts</a:t>
            </a: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28929" y="1651831"/>
            <a:ext cx="6963566" cy="2554545"/>
          </a:xfrm>
          <a:prstGeom prst="rect">
            <a:avLst/>
          </a:prstGeom>
          <a:noFill/>
        </p:spPr>
        <p:txBody>
          <a:bodyPr wrap="square" rtlCol="0">
            <a:spAutoFit/>
          </a:bodyPr>
          <a:lstStyle/>
          <a:p>
            <a:pPr algn="ctr"/>
            <a:r>
              <a:rPr lang="en-US" sz="8000" spc="300" dirty="0" smtClean="0">
                <a:solidFill>
                  <a:srgbClr val="FF0000"/>
                </a:solidFill>
                <a:latin typeface="Baron Kuffner" pitchFamily="34" charset="0"/>
              </a:rPr>
              <a:t>FERTILE</a:t>
            </a:r>
          </a:p>
          <a:p>
            <a:pPr algn="ctr"/>
            <a:r>
              <a:rPr lang="en-US" sz="8000" spc="300" dirty="0" smtClean="0">
                <a:solidFill>
                  <a:srgbClr val="FF0000"/>
                </a:solidFill>
                <a:latin typeface="Baron Kuffner" pitchFamily="34" charset="0"/>
              </a:rPr>
              <a:t>CRECSENT</a:t>
            </a:r>
            <a:endParaRPr lang="en-US" sz="8000" spc="300" dirty="0">
              <a:solidFill>
                <a:srgbClr val="FF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par>
                          <p:cTn id="20" fill="hold">
                            <p:stCondLst>
                              <p:cond delay="8000"/>
                            </p:stCondLst>
                            <p:childTnLst>
                              <p:par>
                                <p:cTn id="21" presetID="53"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7" name="Content Placeholder 2"/>
          <p:cNvSpPr txBox="1">
            <a:spLocks/>
          </p:cNvSpPr>
          <p:nvPr/>
        </p:nvSpPr>
        <p:spPr>
          <a:xfrm>
            <a:off x="448965" y="1809750"/>
            <a:ext cx="82296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Calibri"/>
                <a:ea typeface="+mn-ea"/>
                <a:cs typeface="+mn-cs"/>
              </a:rPr>
              <a:t>As a gatherer, you know where to find the sweetest fruits. Every summer, you eat many of these fruits, dropping seeds on the ground. One day you return to find new plants all over. You realize that the plants grew from the seeds you dropped. How could this</a:t>
            </a:r>
            <a:r>
              <a:rPr kumimoji="0" lang="en-US" sz="2000" b="0" i="0" u="none" strike="noStrike" kern="1200" cap="none" spc="0" normalizeH="0" noProof="0" dirty="0" smtClean="0">
                <a:ln>
                  <a:noFill/>
                </a:ln>
                <a:solidFill>
                  <a:schemeClr val="bg1"/>
                </a:solidFill>
                <a:effectLst/>
                <a:uLnTx/>
                <a:uFillTx/>
                <a:latin typeface="Calibri"/>
                <a:ea typeface="+mn-ea"/>
                <a:cs typeface="+mn-cs"/>
              </a:rPr>
              <a:t> change the way you live?</a:t>
            </a:r>
            <a:endParaRPr kumimoji="0" lang="en-US" sz="2000" b="0" i="0" u="none" strike="noStrike" kern="1200" cap="none" spc="0" normalizeH="0" baseline="0" noProof="0" dirty="0" smtClean="0">
              <a:ln>
                <a:noFill/>
              </a:ln>
              <a:solidFill>
                <a:schemeClr val="bg1"/>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solidFill>
                <a:effectLst/>
                <a:uLnTx/>
                <a:uFillTx/>
                <a:latin typeface="Calibri"/>
                <a:ea typeface="+mn-ea"/>
                <a:cs typeface="+mn-cs"/>
              </a:rPr>
              <a:t>Take a minute to write it down.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bg1"/>
              </a:solidFill>
              <a:effectLst/>
              <a:uLnTx/>
              <a:uFillTx/>
              <a:latin typeface="Calibri"/>
              <a:ea typeface="+mn-ea"/>
              <a:cs typeface="+mn-cs"/>
            </a:endParaRPr>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8161"/>
          <a:stretch/>
        </p:blipFill>
        <p:spPr bwMode="auto">
          <a:xfrm>
            <a:off x="448965" y="3028950"/>
            <a:ext cx="1862504" cy="15621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8161"/>
          <a:stretch/>
        </p:blipFill>
        <p:spPr bwMode="auto">
          <a:xfrm flipH="1">
            <a:off x="6731347" y="3028950"/>
            <a:ext cx="1947218" cy="15621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914400" y="1428750"/>
            <a:ext cx="7315200" cy="255454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The discovery that plants grew from seeds was a major advance of the late Stone Age. It change the way we live forever.</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2000" kern="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To learn more about this topic read pages 40 thru 43 and complete the </a:t>
            </a:r>
            <a:r>
              <a:rPr kumimoji="0" lang="en-US" sz="2000" b="0" i="1" u="none" strike="noStrike" kern="0" cap="none" spc="0" normalizeH="0" baseline="0" noProof="0" dirty="0" smtClean="0">
                <a:ln>
                  <a:noFill/>
                </a:ln>
                <a:solidFill>
                  <a:schemeClr val="bg1"/>
                </a:solidFill>
                <a:effectLst>
                  <a:glow rad="139700">
                    <a:srgbClr val="F79646">
                      <a:satMod val="175000"/>
                      <a:alpha val="40000"/>
                    </a:srgbClr>
                  </a:glow>
                </a:effectLst>
                <a:uLnTx/>
                <a:uFillTx/>
              </a:rPr>
              <a:t>section 3 assessment</a:t>
            </a:r>
            <a:r>
              <a:rPr kumimoji="0" lang="en-US" sz="2000" b="0" i="0" u="none" strike="noStrike" kern="0" cap="none" spc="0" normalizeH="0" baseline="0" noProof="0" dirty="0" smtClean="0">
                <a:ln>
                  <a:noFill/>
                </a:ln>
                <a:solidFill>
                  <a:schemeClr val="bg1"/>
                </a:solidFill>
                <a:effectLst/>
                <a:uLnTx/>
                <a:uFillTx/>
              </a:rPr>
              <a:t>. Show me the completed work when complete.</a:t>
            </a:r>
            <a:endParaRPr kumimoji="0" lang="en-US" sz="2000" b="0" i="1" u="none" strike="noStrike" kern="0" cap="none" spc="0" normalizeH="0" baseline="0" noProof="0" dirty="0" smtClean="0">
              <a:ln>
                <a:noFill/>
              </a:ln>
              <a:solidFill>
                <a:schemeClr val="bg1"/>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xmlns="" val="16312236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First Farmers</a:t>
            </a:r>
          </a:p>
        </p:txBody>
      </p:sp>
      <p:sp>
        <p:nvSpPr>
          <p:cNvPr id="4" name="Rectangle 3"/>
          <p:cNvSpPr/>
          <p:nvPr/>
        </p:nvSpPr>
        <p:spPr>
          <a:xfrm>
            <a:off x="3486150" y="1289030"/>
            <a:ext cx="2209800" cy="3416320"/>
          </a:xfrm>
          <a:prstGeom prst="rect">
            <a:avLst/>
          </a:prstGeom>
        </p:spPr>
        <p:txBody>
          <a:bodyPr wrap="square">
            <a:spAutoFit/>
          </a:bodyPr>
          <a:lstStyle/>
          <a:p>
            <a:pPr algn="ctr"/>
            <a:r>
              <a:rPr lang="en-US" dirty="0" smtClean="0">
                <a:solidFill>
                  <a:schemeClr val="bg1"/>
                </a:solidFill>
              </a:rPr>
              <a:t>After having developed some rudimentary tools, farming was invented 9,500 years </a:t>
            </a:r>
            <a:r>
              <a:rPr lang="en-US" dirty="0">
                <a:solidFill>
                  <a:schemeClr val="bg1"/>
                </a:solidFill>
              </a:rPr>
              <a:t>ago in the Fertile Crescent region of southwest </a:t>
            </a:r>
            <a:r>
              <a:rPr lang="en-US" dirty="0" smtClean="0">
                <a:solidFill>
                  <a:schemeClr val="bg1"/>
                </a:solidFill>
              </a:rPr>
              <a:t>Asia during the </a:t>
            </a:r>
            <a:r>
              <a:rPr lang="en-US" b="1" dirty="0" smtClean="0">
                <a:solidFill>
                  <a:schemeClr val="bg1"/>
                </a:solidFill>
                <a:effectLst>
                  <a:glow rad="101600">
                    <a:schemeClr val="accent6">
                      <a:satMod val="175000"/>
                      <a:alpha val="40000"/>
                    </a:schemeClr>
                  </a:glow>
                </a:effectLst>
              </a:rPr>
              <a:t>Neolithic Era</a:t>
            </a:r>
            <a:r>
              <a:rPr lang="en-US" dirty="0" smtClean="0">
                <a:solidFill>
                  <a:schemeClr val="bg1"/>
                </a:solidFill>
              </a:rPr>
              <a:t>, or the New Stone Age. This era ended when man began using metal.</a:t>
            </a:r>
            <a:endParaRPr lang="en-US" dirty="0">
              <a:solidFill>
                <a:schemeClr val="bg1"/>
              </a:solidFill>
            </a:endParaRPr>
          </a:p>
        </p:txBody>
      </p:sp>
      <p:pic>
        <p:nvPicPr>
          <p:cNvPr id="8194" name="Picture 2" descr="Image result for early farmers"/>
          <p:cNvPicPr>
            <a:picLocks noChangeAspect="1" noChangeArrowheads="1"/>
          </p:cNvPicPr>
          <p:nvPr/>
        </p:nvPicPr>
        <p:blipFill>
          <a:blip r:embed="rId2" cstate="print"/>
          <a:srcRect/>
          <a:stretch>
            <a:fillRect/>
          </a:stretch>
        </p:blipFill>
        <p:spPr bwMode="auto">
          <a:xfrm>
            <a:off x="457200" y="1276350"/>
            <a:ext cx="2857500" cy="2143125"/>
          </a:xfrm>
          <a:prstGeom prst="rect">
            <a:avLst/>
          </a:prstGeom>
          <a:noFill/>
        </p:spPr>
      </p:pic>
      <p:pic>
        <p:nvPicPr>
          <p:cNvPr id="8196" name="Picture 4" descr="Related image"/>
          <p:cNvPicPr>
            <a:picLocks noChangeAspect="1" noChangeArrowheads="1"/>
          </p:cNvPicPr>
          <p:nvPr/>
        </p:nvPicPr>
        <p:blipFill>
          <a:blip r:embed="rId3" cstate="print"/>
          <a:srcRect/>
          <a:stretch>
            <a:fillRect/>
          </a:stretch>
        </p:blipFill>
        <p:spPr bwMode="auto">
          <a:xfrm>
            <a:off x="5867400" y="2571750"/>
            <a:ext cx="2841253" cy="2133600"/>
          </a:xfrm>
          <a:prstGeom prst="rect">
            <a:avLst/>
          </a:prstGeom>
          <a:noFill/>
        </p:spPr>
      </p:pic>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57200" y="971550"/>
            <a:ext cx="8229600" cy="1477328"/>
          </a:xfrm>
          <a:prstGeom prst="rect">
            <a:avLst/>
          </a:prstGeom>
        </p:spPr>
        <p:txBody>
          <a:bodyPr wrap="square">
            <a:spAutoFit/>
          </a:bodyPr>
          <a:lstStyle/>
          <a:p>
            <a:pPr algn="ctr"/>
            <a:r>
              <a:rPr lang="en-US" dirty="0" smtClean="0">
                <a:solidFill>
                  <a:schemeClr val="bg1"/>
                </a:solidFill>
              </a:rPr>
              <a:t>After the last Ice Age passed, new plants stared spreading out. They grew in the wild and people started becoming dependent on them for food. They soon learned that they could plant the seeds and grow their own crops. Eventually, people learned to change plants to make them more useful. </a:t>
            </a:r>
            <a:r>
              <a:rPr lang="en-US" dirty="0" smtClean="0">
                <a:solidFill>
                  <a:schemeClr val="bg1"/>
                </a:solidFill>
                <a:effectLst>
                  <a:glow rad="101600">
                    <a:schemeClr val="accent6">
                      <a:satMod val="175000"/>
                      <a:alpha val="40000"/>
                    </a:schemeClr>
                  </a:glow>
                </a:effectLst>
              </a:rPr>
              <a:t>The process of changing plants or animals to make them more useful to humans is called </a:t>
            </a:r>
            <a:r>
              <a:rPr lang="en-US" b="1" dirty="0" smtClean="0">
                <a:solidFill>
                  <a:schemeClr val="bg1"/>
                </a:solidFill>
                <a:effectLst>
                  <a:glow rad="101600">
                    <a:schemeClr val="accent6">
                      <a:satMod val="175000"/>
                      <a:alpha val="40000"/>
                    </a:schemeClr>
                  </a:glow>
                </a:effectLst>
              </a:rPr>
              <a:t>domestication</a:t>
            </a:r>
            <a:r>
              <a:rPr lang="en-US" dirty="0" smtClean="0">
                <a:solidFill>
                  <a:schemeClr val="bg1"/>
                </a:solidFill>
              </a:rPr>
              <a:t>.</a:t>
            </a:r>
            <a:endParaRPr lang="en-US" dirty="0">
              <a:solidFill>
                <a:schemeClr val="bg1"/>
              </a:solidFill>
            </a:endParaRPr>
          </a:p>
        </p:txBody>
      </p:sp>
      <p:pic>
        <p:nvPicPr>
          <p:cNvPr id="1026" name="Picture 2" descr="Image result for domestication"/>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44026"/>
          <a:stretch/>
        </p:blipFill>
        <p:spPr bwMode="auto">
          <a:xfrm>
            <a:off x="0" y="2845519"/>
            <a:ext cx="9144000" cy="22979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8573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Farming Changes Societies</a:t>
            </a:r>
          </a:p>
        </p:txBody>
      </p:sp>
      <p:sp>
        <p:nvSpPr>
          <p:cNvPr id="3" name="Rectangle 2"/>
          <p:cNvSpPr/>
          <p:nvPr/>
        </p:nvSpPr>
        <p:spPr>
          <a:xfrm>
            <a:off x="3429000" y="1733550"/>
            <a:ext cx="5257800" cy="2246769"/>
          </a:xfrm>
          <a:prstGeom prst="rect">
            <a:avLst/>
          </a:prstGeom>
        </p:spPr>
        <p:txBody>
          <a:bodyPr wrap="square">
            <a:spAutoFit/>
          </a:bodyPr>
          <a:lstStyle/>
          <a:p>
            <a:pPr algn="r"/>
            <a:r>
              <a:rPr lang="en-US" sz="2000" dirty="0" smtClean="0">
                <a:solidFill>
                  <a:schemeClr val="bg1"/>
                </a:solidFill>
              </a:rPr>
              <a:t>The Neolithic Revolution change the way humans lived. With survival more certain, people could now focus on activities other than finding food. </a:t>
            </a:r>
          </a:p>
          <a:p>
            <a:pPr algn="r"/>
            <a:r>
              <a:rPr lang="en-US" sz="2000" dirty="0" smtClean="0">
                <a:solidFill>
                  <a:schemeClr val="bg1"/>
                </a:solidFill>
              </a:rPr>
              <a:t>The domestication of animals created a new dynamic where humans could use them in other ways than just eating them. </a:t>
            </a:r>
            <a:endParaRPr lang="en-US" sz="2000" dirty="0">
              <a:solidFill>
                <a:schemeClr val="bg1"/>
              </a:solidFill>
            </a:endParaRP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352" y="2049185"/>
            <a:ext cx="2841248" cy="18941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8717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91000" y="1863744"/>
            <a:ext cx="4495799" cy="2246769"/>
          </a:xfrm>
          <a:prstGeom prst="rect">
            <a:avLst/>
          </a:prstGeom>
        </p:spPr>
        <p:txBody>
          <a:bodyPr wrap="square">
            <a:spAutoFit/>
          </a:bodyPr>
          <a:lstStyle/>
          <a:p>
            <a:pPr algn="r"/>
            <a:r>
              <a:rPr lang="en-US" sz="2000" dirty="0" smtClean="0">
                <a:solidFill>
                  <a:schemeClr val="bg1"/>
                </a:solidFill>
              </a:rPr>
              <a:t>Agriculture and animal husbandry also allowed humans to settle into communities and develop the first towns. People expressed their religious beliefs in group ceremonies. Some built </a:t>
            </a:r>
            <a:r>
              <a:rPr lang="en-US" sz="2000" b="1" dirty="0" smtClean="0">
                <a:solidFill>
                  <a:schemeClr val="bg1"/>
                </a:solidFill>
                <a:effectLst>
                  <a:glow rad="101600">
                    <a:schemeClr val="accent6">
                      <a:satMod val="175000"/>
                      <a:alpha val="40000"/>
                    </a:schemeClr>
                  </a:glow>
                </a:effectLst>
              </a:rPr>
              <a:t>megaliths</a:t>
            </a:r>
            <a:r>
              <a:rPr lang="en-US" sz="2000" dirty="0" smtClean="0">
                <a:solidFill>
                  <a:schemeClr val="bg1"/>
                </a:solidFill>
                <a:effectLst>
                  <a:glow rad="101600">
                    <a:schemeClr val="accent6">
                      <a:satMod val="175000"/>
                      <a:alpha val="40000"/>
                    </a:schemeClr>
                  </a:glow>
                </a:effectLst>
              </a:rPr>
              <a:t>, or huge stones used as monuments</a:t>
            </a:r>
            <a:r>
              <a:rPr lang="en-US" sz="2000" dirty="0" smtClean="0">
                <a:solidFill>
                  <a:schemeClr val="bg1"/>
                </a:solidFill>
              </a:rPr>
              <a:t>. Many of these has ceremonial utility.</a:t>
            </a:r>
          </a:p>
        </p:txBody>
      </p:sp>
      <p:pic>
        <p:nvPicPr>
          <p:cNvPr id="4"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863744"/>
            <a:ext cx="3352800" cy="223200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Megaliths</a:t>
            </a:r>
          </a:p>
        </p:txBody>
      </p:sp>
    </p:spTree>
    <p:extLst>
      <p:ext uri="{BB962C8B-B14F-4D97-AF65-F5344CB8AC3E}">
        <p14:creationId xmlns:p14="http://schemas.microsoft.com/office/powerpoint/2010/main" xmlns="" val="2641185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419600" y="1733550"/>
            <a:ext cx="4267199" cy="1938992"/>
          </a:xfrm>
          <a:prstGeom prst="rect">
            <a:avLst/>
          </a:prstGeom>
        </p:spPr>
        <p:txBody>
          <a:bodyPr wrap="square">
            <a:spAutoFit/>
          </a:bodyPr>
          <a:lstStyle/>
          <a:p>
            <a:pPr algn="r"/>
            <a:r>
              <a:rPr lang="en-US" sz="2000" dirty="0" smtClean="0">
                <a:solidFill>
                  <a:schemeClr val="bg1"/>
                </a:solidFill>
              </a:rPr>
              <a:t>The earliest religions were </a:t>
            </a:r>
            <a:r>
              <a:rPr lang="en-US" sz="2000" b="1" dirty="0" smtClean="0">
                <a:solidFill>
                  <a:schemeClr val="bg1"/>
                </a:solidFill>
              </a:rPr>
              <a:t>pantheistic</a:t>
            </a:r>
            <a:r>
              <a:rPr lang="en-US" sz="2000" dirty="0" smtClean="0">
                <a:solidFill>
                  <a:schemeClr val="bg1"/>
                </a:solidFill>
              </a:rPr>
              <a:t>, people thought their gods were part of nature. That’s why there were river gods, thunder gods, sky gods, etc. Modern religions such as </a:t>
            </a:r>
            <a:r>
              <a:rPr lang="en-US" sz="2000" b="1" dirty="0" smtClean="0">
                <a:solidFill>
                  <a:schemeClr val="bg1"/>
                </a:solidFill>
              </a:rPr>
              <a:t>Hinduism</a:t>
            </a:r>
            <a:r>
              <a:rPr lang="en-US" sz="2000" dirty="0" smtClean="0">
                <a:solidFill>
                  <a:schemeClr val="bg1"/>
                </a:solidFill>
              </a:rPr>
              <a:t> are highly pantheistic.</a:t>
            </a:r>
            <a:endParaRPr lang="en-US" sz="2000" dirty="0">
              <a:solidFill>
                <a:schemeClr val="bg1"/>
              </a:solidFill>
            </a:endParaRPr>
          </a:p>
        </p:txBody>
      </p:sp>
      <p:pic>
        <p:nvPicPr>
          <p:cNvPr id="1026" name="Picture 2" descr="Image result for shiva"/>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143" r="13902"/>
          <a:stretch/>
        </p:blipFill>
        <p:spPr bwMode="auto">
          <a:xfrm>
            <a:off x="457200" y="1200150"/>
            <a:ext cx="3694544" cy="30057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6176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57200" y="1733550"/>
            <a:ext cx="8229600" cy="1015663"/>
          </a:xfrm>
          <a:prstGeom prst="rect">
            <a:avLst/>
          </a:prstGeom>
        </p:spPr>
        <p:txBody>
          <a:bodyPr wrap="square">
            <a:spAutoFit/>
          </a:bodyPr>
          <a:lstStyle/>
          <a:p>
            <a:pPr marL="457200" indent="-457200">
              <a:buFont typeface="+mj-lt"/>
              <a:buAutoNum type="arabicPeriod"/>
            </a:pPr>
            <a:r>
              <a:rPr lang="en-US" sz="2000" dirty="0" smtClean="0">
                <a:solidFill>
                  <a:schemeClr val="bg1"/>
                </a:solidFill>
              </a:rPr>
              <a:t>Complete the </a:t>
            </a:r>
            <a:r>
              <a:rPr lang="en-US" sz="2000" dirty="0" smtClean="0">
                <a:solidFill>
                  <a:schemeClr val="bg1"/>
                </a:solidFill>
                <a:effectLst>
                  <a:glow rad="101600">
                    <a:schemeClr val="accent6">
                      <a:satMod val="175000"/>
                      <a:alpha val="40000"/>
                    </a:schemeClr>
                  </a:glow>
                </a:effectLst>
              </a:rPr>
              <a:t>Chapter 2 Review </a:t>
            </a:r>
            <a:r>
              <a:rPr lang="en-US" sz="2000" dirty="0" smtClean="0">
                <a:solidFill>
                  <a:schemeClr val="bg1"/>
                </a:solidFill>
              </a:rPr>
              <a:t>from pages 46-47</a:t>
            </a:r>
            <a:r>
              <a:rPr lang="en-US" sz="2000" dirty="0" smtClean="0">
                <a:solidFill>
                  <a:schemeClr val="bg1"/>
                </a:solidFill>
              </a:rPr>
              <a:t>.</a:t>
            </a:r>
          </a:p>
          <a:p>
            <a:pPr marL="457200" indent="-457200">
              <a:buFont typeface="+mj-lt"/>
              <a:buAutoNum type="arabicPeriod"/>
            </a:pPr>
            <a:endParaRPr lang="en-US" sz="2000" dirty="0" smtClean="0">
              <a:solidFill>
                <a:schemeClr val="bg1"/>
              </a:solidFill>
            </a:endParaRPr>
          </a:p>
          <a:p>
            <a:pPr marL="457200" indent="-457200">
              <a:buFont typeface="+mj-lt"/>
              <a:buAutoNum type="arabicPeriod"/>
            </a:pPr>
            <a:r>
              <a:rPr lang="en-US" sz="2000" dirty="0" smtClean="0">
                <a:solidFill>
                  <a:schemeClr val="bg1"/>
                </a:solidFill>
              </a:rPr>
              <a:t>Complete </a:t>
            </a:r>
            <a:r>
              <a:rPr lang="en-US" sz="2000" dirty="0" smtClean="0">
                <a:solidFill>
                  <a:schemeClr val="bg1"/>
                </a:solidFill>
              </a:rPr>
              <a:t>the </a:t>
            </a:r>
            <a:r>
              <a:rPr lang="en-US" sz="2000" dirty="0" smtClean="0">
                <a:solidFill>
                  <a:schemeClr val="bg1"/>
                </a:solidFill>
                <a:effectLst>
                  <a:glow rad="101600">
                    <a:schemeClr val="accent6">
                      <a:satMod val="175000"/>
                      <a:alpha val="40000"/>
                    </a:schemeClr>
                  </a:glow>
                </a:effectLst>
              </a:rPr>
              <a:t>Chapter 2 Standardized Test Practice </a:t>
            </a:r>
            <a:r>
              <a:rPr lang="en-US" sz="2000" dirty="0" smtClean="0">
                <a:solidFill>
                  <a:schemeClr val="bg1"/>
                </a:solidFill>
              </a:rPr>
              <a:t>from page 47.</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ysClr val="window" lastClr="FFFFFF"/>
                </a:solidFill>
                <a:effectLst>
                  <a:glow rad="101600">
                    <a:srgbClr val="F79646">
                      <a:satMod val="175000"/>
                      <a:alpha val="40000"/>
                    </a:srgbClr>
                  </a:glow>
                </a:effectLst>
                <a:uLnTx/>
                <a:uFillTx/>
                <a:latin typeface="BIRTH OF A HERO" panose="02000000000000000000" pitchFamily="2" charset="0"/>
                <a:ea typeface="+mj-ea"/>
                <a:cs typeface="+mj-cs"/>
              </a:rPr>
              <a:t>Assessment</a:t>
            </a:r>
          </a:p>
        </p:txBody>
      </p:sp>
    </p:spTree>
    <p:extLst>
      <p:ext uri="{BB962C8B-B14F-4D97-AF65-F5344CB8AC3E}">
        <p14:creationId xmlns:p14="http://schemas.microsoft.com/office/powerpoint/2010/main" xmlns="" val="4060938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440</Words>
  <Application>Microsoft Office PowerPoint</Application>
  <PresentationFormat>On-screen Show (16:9)</PresentationFormat>
  <Paragraphs>30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93</cp:revision>
  <dcterms:created xsi:type="dcterms:W3CDTF">2018-08-02T00:45:41Z</dcterms:created>
  <dcterms:modified xsi:type="dcterms:W3CDTF">2018-08-31T00:06:47Z</dcterms:modified>
</cp:coreProperties>
</file>