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1" r:id="rId5"/>
    <p:sldId id="280" r:id="rId6"/>
    <p:sldId id="266" r:id="rId7"/>
    <p:sldId id="281" r:id="rId8"/>
    <p:sldId id="282" r:id="rId9"/>
    <p:sldId id="283" r:id="rId10"/>
    <p:sldId id="288" r:id="rId11"/>
    <p:sldId id="270" r:id="rId12"/>
    <p:sldId id="284" r:id="rId13"/>
    <p:sldId id="285" r:id="rId14"/>
    <p:sldId id="286" r:id="rId15"/>
    <p:sldId id="289" r:id="rId16"/>
    <p:sldId id="287" r:id="rId17"/>
    <p:sldId id="290" r:id="rId18"/>
    <p:sldId id="291" r:id="rId19"/>
    <p:sldId id="292" r:id="rId20"/>
    <p:sldId id="293" r:id="rId21"/>
    <p:sldId id="274"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804" y="-18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10/8/2018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MeAK6-W0Q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wIdz_CYzpZ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b86XE3TbXg0"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black pharaohs"/>
          <p:cNvPicPr>
            <a:picLocks noChangeAspect="1" noChangeArrowheads="1"/>
          </p:cNvPicPr>
          <p:nvPr/>
        </p:nvPicPr>
        <p:blipFill>
          <a:blip r:embed="rId2" cstate="print"/>
          <a:srcRect l="9647" t="2593" r="4600"/>
          <a:stretch>
            <a:fillRect/>
          </a:stretch>
        </p:blipFill>
        <p:spPr bwMode="auto">
          <a:xfrm>
            <a:off x="-1671" y="0"/>
            <a:ext cx="9145671" cy="5143500"/>
          </a:xfrm>
          <a:prstGeom prst="rect">
            <a:avLst/>
          </a:prstGeom>
          <a:noFill/>
        </p:spPr>
      </p:pic>
      <p:sp>
        <p:nvSpPr>
          <p:cNvPr id="2" name="Title 1"/>
          <p:cNvSpPr>
            <a:spLocks noGrp="1"/>
          </p:cNvSpPr>
          <p:nvPr>
            <p:ph type="ctrTitle"/>
          </p:nvPr>
        </p:nvSpPr>
        <p:spPr>
          <a:xfrm>
            <a:off x="0" y="28765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3" name="Subtitle 2"/>
          <p:cNvSpPr>
            <a:spLocks noGrp="1"/>
          </p:cNvSpPr>
          <p:nvPr>
            <p:ph type="subTitle" idx="1"/>
          </p:nvPr>
        </p:nvSpPr>
        <p:spPr>
          <a:xfrm>
            <a:off x="1524000" y="2266950"/>
            <a:ext cx="3810000" cy="742950"/>
          </a:xfrm>
        </p:spPr>
        <p:txBody>
          <a:bodyPr>
            <a:noAutofit/>
          </a:bodyPr>
          <a:lstStyle/>
          <a:p>
            <a:pPr algn="l"/>
            <a:r>
              <a:rPr lang="en-US" b="1" dirty="0" smtClean="0">
                <a:ln w="18415" cmpd="sng">
                  <a:noFill/>
                  <a:prstDash val="solid"/>
                </a:ln>
                <a:solidFill>
                  <a:schemeClr val="tx1"/>
                </a:solidFill>
                <a:effectLst>
                  <a:glow rad="101600">
                    <a:schemeClr val="accent6">
                      <a:satMod val="175000"/>
                      <a:alpha val="40000"/>
                    </a:schemeClr>
                  </a:glow>
                </a:effectLst>
                <a:latin typeface="BIRTH OF A HERO" pitchFamily="2" charset="0"/>
              </a:rPr>
              <a:t>Ancient Kush</a:t>
            </a:r>
            <a:endParaRPr lang="en-US" b="1" dirty="0">
              <a:ln w="18415" cmpd="sng">
                <a:noFill/>
                <a:prstDash val="solid"/>
              </a:ln>
              <a:solidFill>
                <a:schemeClr val="tx1"/>
              </a:solidFill>
              <a:effectLst>
                <a:glow rad="101600">
                  <a:schemeClr val="accent6">
                    <a:satMod val="175000"/>
                    <a:alpha val="40000"/>
                  </a:schemeClr>
                </a:glow>
              </a:effectLst>
              <a:latin typeface="BIRTH OF A HERO" pitchFamily="2" charset="0"/>
            </a:endParaRPr>
          </a:p>
        </p:txBody>
      </p:sp>
      <p:sp>
        <p:nvSpPr>
          <p:cNvPr id="8" name="Subtitle 2"/>
          <p:cNvSpPr txBox="1">
            <a:spLocks/>
          </p:cNvSpPr>
          <p:nvPr/>
        </p:nvSpPr>
        <p:spPr>
          <a:xfrm>
            <a:off x="5867400" y="8953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solidFill>
                    <a:srgbClr val="FFFFFF"/>
                  </a:solidFill>
                  <a:prstDash val="solid"/>
                </a:ln>
                <a:solidFill>
                  <a:srgbClr val="FFFFFF"/>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solidFill>
                  <a:srgbClr val="FFFFFF"/>
                </a:solid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ppt_x</p:attrName>
                                        </p:attrNameLst>
                                      </p:cBhvr>
                                      <p:tavLst>
                                        <p:tav tm="0">
                                          <p:val>
                                            <p:strVal val="#ppt_x"/>
                                          </p:val>
                                        </p:tav>
                                        <p:tav tm="100000">
                                          <p:val>
                                            <p:strVal val="#ppt_x"/>
                                          </p:val>
                                        </p:tav>
                                      </p:tavLst>
                                    </p:anim>
                                    <p:anim calcmode="lin" valueType="num">
                                      <p:cBhvr>
                                        <p:cTn id="18"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5400" y="1200150"/>
            <a:ext cx="3581400" cy="3170099"/>
          </a:xfrm>
          <a:prstGeom prst="rect">
            <a:avLst/>
          </a:prstGeom>
        </p:spPr>
        <p:txBody>
          <a:bodyPr wrap="square">
            <a:spAutoFit/>
          </a:bodyPr>
          <a:lstStyle/>
          <a:p>
            <a:pPr algn="r"/>
            <a:r>
              <a:rPr lang="en-US" sz="2000" dirty="0" smtClean="0">
                <a:solidFill>
                  <a:schemeClr val="bg1"/>
                </a:solidFill>
              </a:rPr>
              <a:t>Over time, the Nubians adopted many aspects, or features, of Egyptian culture. They wore Egyptian clothes and worshiped Egyptian gods. They spoke the Egyptian language. Nubian soldiers, who were famous as archers, served in Egypt’s army. Some Nubians rose to become high government officials.</a:t>
            </a:r>
            <a:endParaRPr lang="en-US" sz="2000" dirty="0">
              <a:solidFill>
                <a:schemeClr val="bg1"/>
              </a:solidFill>
            </a:endParaRPr>
          </a:p>
        </p:txBody>
      </p:sp>
      <p:pic>
        <p:nvPicPr>
          <p:cNvPr id="25602" name="Picture 2" descr="Related image"/>
          <p:cNvPicPr>
            <a:picLocks noChangeAspect="1" noChangeArrowheads="1"/>
          </p:cNvPicPr>
          <p:nvPr/>
        </p:nvPicPr>
        <p:blipFill>
          <a:blip r:embed="rId2" cstate="print"/>
          <a:srcRect l="19125" t="8000" r="15625"/>
          <a:stretch>
            <a:fillRect/>
          </a:stretch>
        </p:blipFill>
        <p:spPr bwMode="auto">
          <a:xfrm>
            <a:off x="457200" y="1047750"/>
            <a:ext cx="4419600" cy="35052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Kush Rules Egypt</a:t>
            </a:r>
          </a:p>
        </p:txBody>
      </p:sp>
      <p:sp>
        <p:nvSpPr>
          <p:cNvPr id="3" name="Rectangle 2"/>
          <p:cNvSpPr/>
          <p:nvPr/>
        </p:nvSpPr>
        <p:spPr>
          <a:xfrm>
            <a:off x="228600" y="1123950"/>
            <a:ext cx="8686800" cy="1015663"/>
          </a:xfrm>
          <a:prstGeom prst="rect">
            <a:avLst/>
          </a:prstGeom>
        </p:spPr>
        <p:txBody>
          <a:bodyPr wrap="square">
            <a:spAutoFit/>
          </a:bodyPr>
          <a:lstStyle/>
          <a:p>
            <a:pPr algn="ctr"/>
            <a:r>
              <a:rPr lang="en-US" sz="2000" dirty="0" smtClean="0">
                <a:solidFill>
                  <a:schemeClr val="bg1"/>
                </a:solidFill>
              </a:rPr>
              <a:t>When </a:t>
            </a:r>
            <a:r>
              <a:rPr lang="en-US" sz="2000" b="1" dirty="0" smtClean="0">
                <a:solidFill>
                  <a:schemeClr val="bg1"/>
                </a:solidFill>
              </a:rPr>
              <a:t>Ramses II</a:t>
            </a:r>
            <a:r>
              <a:rPr lang="en-US" sz="2000" dirty="0" smtClean="0">
                <a:solidFill>
                  <a:schemeClr val="bg1"/>
                </a:solidFill>
              </a:rPr>
              <a:t> died Egypt fell into chaos. Rival leaders were so busy fighting one another that they neglected their control of Kush. This was a huge oversight. Left on its own, Kush became an independent kingdom ruled by Nubian kings.</a:t>
            </a:r>
            <a:endParaRPr lang="en-US" sz="2000" dirty="0">
              <a:solidFill>
                <a:schemeClr val="bg1"/>
              </a:solidFill>
            </a:endParaRPr>
          </a:p>
        </p:txBody>
      </p:sp>
      <p:pic>
        <p:nvPicPr>
          <p:cNvPr id="6146" name="Picture 2" descr="Related image"/>
          <p:cNvPicPr>
            <a:picLocks noChangeAspect="1" noChangeArrowheads="1"/>
          </p:cNvPicPr>
          <p:nvPr/>
        </p:nvPicPr>
        <p:blipFill>
          <a:blip r:embed="rId2" cstate="print"/>
          <a:srcRect t="8000" b="2400"/>
          <a:stretch>
            <a:fillRect/>
          </a:stretch>
        </p:blipFill>
        <p:spPr bwMode="auto">
          <a:xfrm>
            <a:off x="1447800" y="2213102"/>
            <a:ext cx="6324600" cy="2930398"/>
          </a:xfrm>
          <a:prstGeom prst="rect">
            <a:avLst/>
          </a:prstGeom>
          <a:noFill/>
        </p:spPr>
      </p:pic>
    </p:spTree>
    <p:extLst>
      <p:ext uri="{BB962C8B-B14F-4D97-AF65-F5344CB8AC3E}">
        <p14:creationId xmlns="" xmlns:p14="http://schemas.microsoft.com/office/powerpoint/2010/main" val="26411858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047750"/>
            <a:ext cx="5181600" cy="3170099"/>
          </a:xfrm>
          <a:prstGeom prst="rect">
            <a:avLst/>
          </a:prstGeom>
        </p:spPr>
        <p:txBody>
          <a:bodyPr wrap="square">
            <a:spAutoFit/>
          </a:bodyPr>
          <a:lstStyle/>
          <a:p>
            <a:r>
              <a:rPr lang="en-US" sz="2000" dirty="0" smtClean="0">
                <a:solidFill>
                  <a:schemeClr val="bg1"/>
                </a:solidFill>
              </a:rPr>
              <a:t>In the mid-700s BC, a Nubian king conquered the Egyptian town of Thebes. The next ruler of Kush, a king named </a:t>
            </a:r>
            <a:r>
              <a:rPr lang="en-US" sz="2000" b="1" dirty="0" smtClean="0">
                <a:solidFill>
                  <a:schemeClr val="bg1"/>
                </a:solidFill>
              </a:rPr>
              <a:t>Piye </a:t>
            </a:r>
            <a:r>
              <a:rPr lang="en-US" sz="2000" dirty="0" smtClean="0">
                <a:solidFill>
                  <a:schemeClr val="bg1"/>
                </a:solidFill>
              </a:rPr>
              <a:t>(also </a:t>
            </a:r>
            <a:r>
              <a:rPr lang="en-US" sz="2000" b="1" dirty="0" smtClean="0">
                <a:solidFill>
                  <a:schemeClr val="bg1"/>
                </a:solidFill>
              </a:rPr>
              <a:t>Piankhi</a:t>
            </a:r>
            <a:r>
              <a:rPr lang="en-US" sz="2000" dirty="0" smtClean="0">
                <a:solidFill>
                  <a:schemeClr val="bg1"/>
                </a:solidFill>
              </a:rPr>
              <a:t>), expanded the Kushite empire by conquering one Egyptian city after another. Piye declared himself the new pharaoh of a united Egypt and Kush. Pharaohs from Kush ruled Egypt for almost a century. The rulers from the south encouraged an Egyptian-style culture. They built temples to honor Nubian and Egyptian gods.</a:t>
            </a:r>
            <a:endParaRPr lang="en-US" sz="2000" dirty="0">
              <a:solidFill>
                <a:schemeClr val="bg1"/>
              </a:solidFill>
            </a:endParaRPr>
          </a:p>
        </p:txBody>
      </p:sp>
      <p:pic>
        <p:nvPicPr>
          <p:cNvPr id="29698" name="Picture 2" descr="Related image">
            <a:hlinkClick r:id="rId2"/>
          </p:cNvPr>
          <p:cNvPicPr>
            <a:picLocks noChangeAspect="1" noChangeArrowheads="1"/>
          </p:cNvPicPr>
          <p:nvPr/>
        </p:nvPicPr>
        <p:blipFill>
          <a:blip r:embed="rId3" cstate="print"/>
          <a:srcRect/>
          <a:stretch>
            <a:fillRect/>
          </a:stretch>
        </p:blipFill>
        <p:spPr bwMode="auto">
          <a:xfrm>
            <a:off x="5867400" y="971550"/>
            <a:ext cx="2676525" cy="3342327"/>
          </a:xfrm>
          <a:prstGeom prst="rect">
            <a:avLst/>
          </a:prstGeom>
          <a:noFill/>
        </p:spPr>
      </p:pic>
      <p:sp>
        <p:nvSpPr>
          <p:cNvPr id="4" name="Title 3"/>
          <p:cNvSpPr txBox="1">
            <a:spLocks/>
          </p:cNvSpPr>
          <p:nvPr/>
        </p:nvSpPr>
        <p:spPr>
          <a:xfrm rot="20490518">
            <a:off x="7657793" y="3767713"/>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5761" y="1352550"/>
            <a:ext cx="4146239" cy="3139321"/>
          </a:xfrm>
          <a:prstGeom prst="rect">
            <a:avLst/>
          </a:prstGeom>
        </p:spPr>
        <p:txBody>
          <a:bodyPr wrap="square">
            <a:spAutoFit/>
          </a:bodyPr>
          <a:lstStyle/>
          <a:p>
            <a:r>
              <a:rPr lang="en-US" dirty="0" smtClean="0">
                <a:solidFill>
                  <a:schemeClr val="bg1"/>
                </a:solidFill>
              </a:rPr>
              <a:t>The rulers from Kush might have remained in power longer if they had been content to govern only Egypt. Instead, they tried to expand their power. They went to war with the </a:t>
            </a:r>
            <a:r>
              <a:rPr lang="en-US" b="1" dirty="0" smtClean="0">
                <a:solidFill>
                  <a:schemeClr val="bg1"/>
                </a:solidFill>
              </a:rPr>
              <a:t>Assyrians</a:t>
            </a:r>
            <a:r>
              <a:rPr lang="en-US" dirty="0" smtClean="0">
                <a:solidFill>
                  <a:schemeClr val="bg1"/>
                </a:solidFill>
              </a:rPr>
              <a:t>, skillful warriors who had recently conquered the Fertile Crescent. This error in judgment led to the Nubians’ downfall. Assyrian troops invaded Egypt in 663 BC. After suffering many losses in battle, the Nubians retreated from Egypt to Kush.</a:t>
            </a:r>
            <a:endParaRPr lang="en-US" dirty="0">
              <a:solidFill>
                <a:schemeClr val="bg1"/>
              </a:solidFill>
            </a:endParaRPr>
          </a:p>
        </p:txBody>
      </p:sp>
      <p:pic>
        <p:nvPicPr>
          <p:cNvPr id="1026" name="Picture 2" descr="Related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00600" y="1657350"/>
            <a:ext cx="3924299" cy="248015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57200" y="1733550"/>
            <a:ext cx="5791200" cy="317202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1"/>
                </a:solidFill>
              </a:rPr>
              <a:t>The Assyrians drove the Kushites out of Egypt in 600 BC, partly through their use of iron weapons. Although they lost control of Egypt, their kingdom did not disappear. In fact, they built up another empire in the African interior, based on their trade and their own iron industry.</a:t>
            </a:r>
            <a:endParaRPr lang="en-US" sz="2000" dirty="0">
              <a:solidFill>
                <a:schemeClr val="bg1"/>
              </a:solidFill>
            </a:endParaRPr>
          </a:p>
          <a:p>
            <a:pPr marL="0" indent="0">
              <a:spcBef>
                <a:spcPts val="0"/>
              </a:spcBef>
              <a:buNone/>
            </a:pPr>
            <a:endParaRPr lang="en-US" sz="2000" dirty="0">
              <a:solidFill>
                <a:schemeClr val="bg1"/>
              </a:solidFill>
            </a:endParaRPr>
          </a:p>
        </p:txBody>
      </p:sp>
      <p:pic>
        <p:nvPicPr>
          <p:cNvPr id="8194" name="Picture 2" descr="Related image"/>
          <p:cNvPicPr>
            <a:picLocks noChangeAspect="1" noChangeArrowheads="1"/>
          </p:cNvPicPr>
          <p:nvPr/>
        </p:nvPicPr>
        <p:blipFill>
          <a:blip r:embed="rId2" cstate="print"/>
          <a:srcRect/>
          <a:stretch>
            <a:fillRect/>
          </a:stretch>
        </p:blipFill>
        <p:spPr bwMode="auto">
          <a:xfrm>
            <a:off x="6400800" y="1396325"/>
            <a:ext cx="2247900" cy="3204453"/>
          </a:xfrm>
          <a:prstGeom prst="rect">
            <a:avLst/>
          </a:prstGeom>
          <a:noFill/>
        </p:spPr>
      </p:pic>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u="sng" dirty="0" smtClean="0">
                <a:solidFill>
                  <a:schemeClr val="bg1"/>
                </a:solidFill>
                <a:effectLst>
                  <a:glow rad="101600">
                    <a:schemeClr val="accent6">
                      <a:satMod val="175000"/>
                      <a:alpha val="40000"/>
                    </a:schemeClr>
                  </a:glow>
                </a:effectLst>
                <a:latin typeface="BIRTH OF A HERO" panose="02000000000000000000" pitchFamily="2" charset="0"/>
              </a:rPr>
              <a:t>Part 2: Later Kush</a:t>
            </a:r>
          </a:p>
        </p:txBody>
      </p:sp>
    </p:spTree>
    <p:extLst>
      <p:ext uri="{BB962C8B-B14F-4D97-AF65-F5344CB8AC3E}">
        <p14:creationId xmlns="" xmlns:p14="http://schemas.microsoft.com/office/powerpoint/2010/main" val="26558725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Kush’s Economy Grows</a:t>
            </a:r>
          </a:p>
        </p:txBody>
      </p:sp>
      <p:sp>
        <p:nvSpPr>
          <p:cNvPr id="3" name="Rectangle 2"/>
          <p:cNvSpPr/>
          <p:nvPr/>
        </p:nvSpPr>
        <p:spPr>
          <a:xfrm>
            <a:off x="228600" y="1276350"/>
            <a:ext cx="8686800" cy="1015663"/>
          </a:xfrm>
          <a:prstGeom prst="rect">
            <a:avLst/>
          </a:prstGeom>
        </p:spPr>
        <p:txBody>
          <a:bodyPr wrap="square">
            <a:spAutoFit/>
          </a:bodyPr>
          <a:lstStyle/>
          <a:p>
            <a:pPr algn="ctr"/>
            <a:r>
              <a:rPr lang="en-US" sz="2000" dirty="0" smtClean="0">
                <a:solidFill>
                  <a:schemeClr val="bg1"/>
                </a:solidFill>
              </a:rPr>
              <a:t>After losing control of Egypt, the people of Kush devoted themselves to increasing agriculture and trade in order to improve the kingdom. Within a few centuries Kush became rich and powerful again.</a:t>
            </a:r>
            <a:endParaRPr lang="en-US" sz="2000" dirty="0">
              <a:solidFill>
                <a:schemeClr val="bg1"/>
              </a:solidFill>
            </a:endParaRPr>
          </a:p>
        </p:txBody>
      </p:sp>
      <p:pic>
        <p:nvPicPr>
          <p:cNvPr id="2050" name="Picture 2" descr="Image result for Kushâs Economy"/>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5476" b="8149"/>
          <a:stretch/>
        </p:blipFill>
        <p:spPr bwMode="auto">
          <a:xfrm>
            <a:off x="1447800" y="2292013"/>
            <a:ext cx="6348592" cy="28514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44726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190750"/>
            <a:ext cx="4953000" cy="1015663"/>
          </a:xfrm>
          <a:prstGeom prst="rect">
            <a:avLst/>
          </a:prstGeom>
        </p:spPr>
        <p:txBody>
          <a:bodyPr wrap="square">
            <a:spAutoFit/>
          </a:bodyPr>
          <a:lstStyle/>
          <a:p>
            <a:r>
              <a:rPr lang="en-US" sz="2000" dirty="0">
                <a:solidFill>
                  <a:schemeClr val="bg1"/>
                </a:solidFill>
              </a:rPr>
              <a:t>Meroe, the kingdom’s new capital, developed an iron </a:t>
            </a:r>
            <a:r>
              <a:rPr lang="en-US" sz="2000" dirty="0" smtClean="0">
                <a:solidFill>
                  <a:schemeClr val="bg1"/>
                </a:solidFill>
              </a:rPr>
              <a:t>industry. Iron </a:t>
            </a:r>
            <a:r>
              <a:rPr lang="en-US" sz="2000" dirty="0">
                <a:solidFill>
                  <a:schemeClr val="bg1"/>
                </a:solidFill>
              </a:rPr>
              <a:t>ore and wood for furnaces helped Kush’s industry grow. </a:t>
            </a:r>
          </a:p>
        </p:txBody>
      </p:sp>
      <p:pic>
        <p:nvPicPr>
          <p:cNvPr id="2050" name="Picture 2" descr="Related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19800" y="1657350"/>
            <a:ext cx="2600325" cy="258876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33550"/>
            <a:ext cx="4343400" cy="2862322"/>
          </a:xfrm>
          <a:prstGeom prst="rect">
            <a:avLst/>
          </a:prstGeom>
        </p:spPr>
        <p:txBody>
          <a:bodyPr wrap="square">
            <a:spAutoFit/>
          </a:bodyPr>
          <a:lstStyle/>
          <a:p>
            <a:r>
              <a:rPr lang="en-US" sz="2000" dirty="0">
                <a:solidFill>
                  <a:schemeClr val="bg1"/>
                </a:solidFill>
              </a:rPr>
              <a:t>Meroe became the center of a large </a:t>
            </a:r>
            <a:r>
              <a:rPr lang="en-US" sz="2000" b="1" dirty="0">
                <a:solidFill>
                  <a:schemeClr val="bg1"/>
                </a:solidFill>
                <a:effectLst>
                  <a:glow rad="101600">
                    <a:schemeClr val="accent6">
                      <a:satMod val="175000"/>
                      <a:alpha val="40000"/>
                    </a:schemeClr>
                  </a:glow>
                </a:effectLst>
              </a:rPr>
              <a:t>trade </a:t>
            </a:r>
            <a:r>
              <a:rPr lang="en-US" sz="2000" b="1" dirty="0" smtClean="0">
                <a:solidFill>
                  <a:schemeClr val="bg1"/>
                </a:solidFill>
                <a:effectLst>
                  <a:glow rad="101600">
                    <a:schemeClr val="accent6">
                      <a:satMod val="175000"/>
                      <a:alpha val="40000"/>
                    </a:schemeClr>
                  </a:glow>
                </a:effectLst>
              </a:rPr>
              <a:t>network</a:t>
            </a:r>
            <a:r>
              <a:rPr lang="en-US" sz="2000" dirty="0" smtClean="0">
                <a:solidFill>
                  <a:schemeClr val="bg1"/>
                </a:solidFill>
                <a:effectLst>
                  <a:glow rad="101600">
                    <a:schemeClr val="accent6">
                      <a:satMod val="175000"/>
                      <a:alpha val="40000"/>
                    </a:schemeClr>
                  </a:glow>
                </a:effectLst>
              </a:rPr>
              <a:t>, or a system of people in different lands who trade goods back and forth</a:t>
            </a:r>
            <a:r>
              <a:rPr lang="en-US" sz="2000" dirty="0" smtClean="0">
                <a:solidFill>
                  <a:schemeClr val="bg1"/>
                </a:solidFill>
              </a:rPr>
              <a:t>. Kush’s </a:t>
            </a:r>
            <a:r>
              <a:rPr lang="en-US" sz="2000" b="1" dirty="0" smtClean="0">
                <a:solidFill>
                  <a:schemeClr val="bg1"/>
                </a:solidFill>
                <a:effectLst>
                  <a:glow rad="101600">
                    <a:schemeClr val="accent6">
                      <a:satMod val="175000"/>
                      <a:alpha val="40000"/>
                    </a:schemeClr>
                  </a:glow>
                </a:effectLst>
              </a:rPr>
              <a:t>exports</a:t>
            </a:r>
            <a:r>
              <a:rPr lang="en-US" sz="2000" dirty="0" smtClean="0">
                <a:solidFill>
                  <a:schemeClr val="bg1"/>
                </a:solidFill>
                <a:effectLst>
                  <a:glow rad="101600">
                    <a:schemeClr val="accent6">
                      <a:satMod val="175000"/>
                      <a:alpha val="40000"/>
                    </a:schemeClr>
                  </a:glow>
                </a:effectLst>
              </a:rPr>
              <a:t>, or items sent to other regions for trade</a:t>
            </a:r>
            <a:r>
              <a:rPr lang="en-US" sz="2000" dirty="0" smtClean="0">
                <a:solidFill>
                  <a:schemeClr val="bg1"/>
                </a:solidFill>
              </a:rPr>
              <a:t>, </a:t>
            </a:r>
            <a:r>
              <a:rPr lang="en-US" sz="2000" dirty="0">
                <a:solidFill>
                  <a:schemeClr val="bg1"/>
                </a:solidFill>
              </a:rPr>
              <a:t>included gold, pottery, iron tools, slaves, and </a:t>
            </a:r>
            <a:r>
              <a:rPr lang="en-US" sz="2000" dirty="0" smtClean="0">
                <a:solidFill>
                  <a:schemeClr val="bg1"/>
                </a:solidFill>
              </a:rPr>
              <a:t>ivory. Kush’s </a:t>
            </a:r>
            <a:r>
              <a:rPr lang="en-US" sz="2000" b="1" dirty="0" smtClean="0">
                <a:solidFill>
                  <a:schemeClr val="bg1"/>
                </a:solidFill>
                <a:effectLst>
                  <a:glow rad="101600">
                    <a:schemeClr val="accent6">
                      <a:satMod val="175000"/>
                      <a:alpha val="40000"/>
                    </a:schemeClr>
                  </a:glow>
                </a:effectLst>
              </a:rPr>
              <a:t>imports</a:t>
            </a:r>
            <a:r>
              <a:rPr lang="en-US" sz="2000" dirty="0" smtClean="0">
                <a:solidFill>
                  <a:schemeClr val="bg1"/>
                </a:solidFill>
                <a:effectLst>
                  <a:glow rad="101600">
                    <a:schemeClr val="accent6">
                      <a:satMod val="175000"/>
                      <a:alpha val="40000"/>
                    </a:schemeClr>
                  </a:glow>
                </a:effectLst>
              </a:rPr>
              <a:t>, or goods brought in from other places</a:t>
            </a:r>
            <a:r>
              <a:rPr lang="en-US" sz="2000" dirty="0" smtClean="0">
                <a:solidFill>
                  <a:schemeClr val="bg1"/>
                </a:solidFill>
              </a:rPr>
              <a:t>, </a:t>
            </a:r>
            <a:r>
              <a:rPr lang="en-US" sz="2000" dirty="0">
                <a:solidFill>
                  <a:schemeClr val="bg1"/>
                </a:solidFill>
              </a:rPr>
              <a:t>included fine jewelry and other luxury items. </a:t>
            </a: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Kush’s Economy Grows</a:t>
            </a:r>
          </a:p>
        </p:txBody>
      </p:sp>
      <p:pic>
        <p:nvPicPr>
          <p:cNvPr id="1026" name="Picture 2" descr="Related 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05400" y="1428750"/>
            <a:ext cx="3657600" cy="33192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24309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504950"/>
            <a:ext cx="5410200" cy="3170099"/>
          </a:xfrm>
          <a:prstGeom prst="rect">
            <a:avLst/>
          </a:prstGeom>
        </p:spPr>
        <p:txBody>
          <a:bodyPr wrap="square">
            <a:spAutoFit/>
          </a:bodyPr>
          <a:lstStyle/>
          <a:p>
            <a:r>
              <a:rPr lang="en-US" sz="2000" dirty="0">
                <a:solidFill>
                  <a:schemeClr val="bg1"/>
                </a:solidFill>
              </a:rPr>
              <a:t>Kushite culture was influenced by </a:t>
            </a:r>
            <a:r>
              <a:rPr lang="en-US" sz="2000" dirty="0" smtClean="0">
                <a:solidFill>
                  <a:schemeClr val="bg1"/>
                </a:solidFill>
              </a:rPr>
              <a:t>Egypt. They </a:t>
            </a:r>
            <a:r>
              <a:rPr lang="en-US" sz="2000" dirty="0">
                <a:solidFill>
                  <a:schemeClr val="bg1"/>
                </a:solidFill>
              </a:rPr>
              <a:t>worshipped Egyptian gods, built pyramids, wore Egyptian clothing, </a:t>
            </a:r>
            <a:r>
              <a:rPr lang="en-US" sz="2000" dirty="0" smtClean="0">
                <a:solidFill>
                  <a:schemeClr val="bg1"/>
                </a:solidFill>
              </a:rPr>
              <a:t>and </a:t>
            </a:r>
            <a:r>
              <a:rPr lang="en-US" sz="2000" dirty="0">
                <a:solidFill>
                  <a:schemeClr val="bg1"/>
                </a:solidFill>
              </a:rPr>
              <a:t>had rulers called pharaohs</a:t>
            </a:r>
            <a:r>
              <a:rPr lang="en-US" sz="2000" dirty="0" smtClean="0">
                <a:solidFill>
                  <a:schemeClr val="bg1"/>
                </a:solidFill>
              </a:rPr>
              <a:t>.</a:t>
            </a:r>
          </a:p>
          <a:p>
            <a:r>
              <a:rPr lang="en-US" sz="2000" dirty="0" smtClean="0">
                <a:solidFill>
                  <a:schemeClr val="bg1"/>
                </a:solidFill>
              </a:rPr>
              <a:t>Women were very active in society. During this </a:t>
            </a:r>
            <a:r>
              <a:rPr lang="en-US" sz="2000" dirty="0">
                <a:solidFill>
                  <a:schemeClr val="bg1"/>
                </a:solidFill>
              </a:rPr>
              <a:t>time </a:t>
            </a:r>
            <a:r>
              <a:rPr lang="en-US" sz="2000" b="1" dirty="0" smtClean="0">
                <a:solidFill>
                  <a:schemeClr val="bg1"/>
                </a:solidFill>
                <a:effectLst>
                  <a:glow rad="101600">
                    <a:schemeClr val="accent6">
                      <a:satMod val="175000"/>
                      <a:alpha val="40000"/>
                    </a:schemeClr>
                  </a:glow>
                </a:effectLst>
              </a:rPr>
              <a:t>Shanakdakheto</a:t>
            </a:r>
            <a:r>
              <a:rPr lang="en-US" sz="2000" dirty="0" smtClean="0">
                <a:solidFill>
                  <a:schemeClr val="bg1"/>
                </a:solidFill>
                <a:effectLst>
                  <a:glow rad="101600">
                    <a:schemeClr val="accent6">
                      <a:satMod val="175000"/>
                      <a:alpha val="40000"/>
                    </a:schemeClr>
                  </a:glow>
                </a:effectLst>
              </a:rPr>
              <a:t>, </a:t>
            </a:r>
            <a:r>
              <a:rPr lang="en-US" sz="2000" dirty="0">
                <a:solidFill>
                  <a:schemeClr val="bg1"/>
                </a:solidFill>
                <a:effectLst>
                  <a:glow rad="101600">
                    <a:schemeClr val="accent6">
                      <a:satMod val="175000"/>
                      <a:alpha val="40000"/>
                    </a:schemeClr>
                  </a:glow>
                </a:effectLst>
              </a:rPr>
              <a:t>a Black African </a:t>
            </a:r>
            <a:r>
              <a:rPr lang="en-US" sz="2000" dirty="0" smtClean="0">
                <a:solidFill>
                  <a:schemeClr val="bg1"/>
                </a:solidFill>
                <a:effectLst>
                  <a:glow rad="101600">
                    <a:schemeClr val="accent6">
                      <a:satMod val="175000"/>
                      <a:alpha val="40000"/>
                    </a:schemeClr>
                  </a:glow>
                </a:effectLst>
              </a:rPr>
              <a:t>queen, ruled prosperously when </a:t>
            </a:r>
            <a:r>
              <a:rPr lang="en-US" sz="2000" dirty="0">
                <a:solidFill>
                  <a:schemeClr val="bg1"/>
                </a:solidFill>
                <a:effectLst>
                  <a:glow rad="101600">
                    <a:schemeClr val="accent6">
                      <a:satMod val="175000"/>
                      <a:alpha val="40000"/>
                    </a:schemeClr>
                  </a:glow>
                </a:effectLst>
              </a:rPr>
              <a:t>the Kingdom was centered at </a:t>
            </a:r>
            <a:r>
              <a:rPr lang="en-US" sz="2000" dirty="0" smtClean="0">
                <a:solidFill>
                  <a:schemeClr val="bg1"/>
                </a:solidFill>
                <a:effectLst>
                  <a:glow rad="101600">
                    <a:schemeClr val="accent6">
                      <a:satMod val="175000"/>
                      <a:alpha val="40000"/>
                    </a:schemeClr>
                  </a:glow>
                </a:effectLst>
              </a:rPr>
              <a:t>Meroe</a:t>
            </a:r>
            <a:r>
              <a:rPr lang="en-US" sz="2000" dirty="0" smtClean="0">
                <a:solidFill>
                  <a:schemeClr val="bg1"/>
                </a:solidFill>
              </a:rPr>
              <a:t>. </a:t>
            </a:r>
            <a:r>
              <a:rPr lang="en-US" sz="2000" dirty="0">
                <a:solidFill>
                  <a:schemeClr val="bg1"/>
                </a:solidFill>
              </a:rPr>
              <a:t>She is the earliest known ruling queen of Nubia, </a:t>
            </a:r>
            <a:r>
              <a:rPr lang="en-US" sz="2000" dirty="0" smtClean="0">
                <a:solidFill>
                  <a:schemeClr val="bg1"/>
                </a:solidFill>
              </a:rPr>
              <a:t>and reigned </a:t>
            </a:r>
            <a:r>
              <a:rPr lang="en-US" sz="2000" dirty="0">
                <a:solidFill>
                  <a:schemeClr val="bg1"/>
                </a:solidFill>
              </a:rPr>
              <a:t>from about 177 to 155 </a:t>
            </a:r>
            <a:r>
              <a:rPr lang="en-US" sz="2000" dirty="0" smtClean="0">
                <a:solidFill>
                  <a:schemeClr val="bg1"/>
                </a:solidFill>
              </a:rPr>
              <a:t>BC. </a:t>
            </a:r>
            <a:endParaRPr lang="en-US" sz="2000" dirty="0">
              <a:solidFill>
                <a:schemeClr val="bg1"/>
              </a:solidFill>
            </a:endParaRPr>
          </a:p>
          <a:p>
            <a:r>
              <a:rPr lang="en-US" sz="2000" dirty="0">
                <a:solidFill>
                  <a:schemeClr val="bg1"/>
                </a:solidFill>
              </a:rPr>
              <a:t>Kushites also had their own written language called </a:t>
            </a:r>
            <a:r>
              <a:rPr lang="en-US" sz="2000" b="1" dirty="0">
                <a:solidFill>
                  <a:schemeClr val="bg1"/>
                </a:solidFill>
              </a:rPr>
              <a:t>Meriotic</a:t>
            </a:r>
            <a:r>
              <a:rPr lang="en-US" sz="2000" dirty="0">
                <a:solidFill>
                  <a:schemeClr val="bg1"/>
                </a:solidFill>
              </a:rPr>
              <a:t>. </a:t>
            </a: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Kush’s Society &amp; Culture</a:t>
            </a:r>
          </a:p>
        </p:txBody>
      </p:sp>
      <p:pic>
        <p:nvPicPr>
          <p:cNvPr id="5122" name="Picture 2" descr="Related imag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6177" r="7336" b="1031"/>
          <a:stretch/>
        </p:blipFill>
        <p:spPr bwMode="auto">
          <a:xfrm>
            <a:off x="6096000" y="1733550"/>
            <a:ext cx="2590800" cy="22206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89617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885950"/>
            <a:ext cx="4572000" cy="1631216"/>
          </a:xfrm>
          <a:prstGeom prst="rect">
            <a:avLst/>
          </a:prstGeom>
        </p:spPr>
        <p:txBody>
          <a:bodyPr wrap="square">
            <a:spAutoFit/>
          </a:bodyPr>
          <a:lstStyle/>
          <a:p>
            <a:r>
              <a:rPr lang="en-US" sz="2000" dirty="0">
                <a:solidFill>
                  <a:schemeClr val="bg1"/>
                </a:solidFill>
              </a:rPr>
              <a:t>Cattle overgrazed the land and left nothing to hold down the soil. </a:t>
            </a:r>
          </a:p>
          <a:p>
            <a:r>
              <a:rPr lang="en-US" sz="2000" dirty="0">
                <a:solidFill>
                  <a:schemeClr val="bg1"/>
                </a:solidFill>
              </a:rPr>
              <a:t>Iron makers used up the forests and military power declined when  weapons weren’t produced.</a:t>
            </a: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Kush’s Decline </a:t>
            </a:r>
          </a:p>
        </p:txBody>
      </p:sp>
      <p:pic>
        <p:nvPicPr>
          <p:cNvPr id="4098" name="Picture 2" descr="Related imag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4213" b="11607"/>
          <a:stretch/>
        </p:blipFill>
        <p:spPr bwMode="auto">
          <a:xfrm>
            <a:off x="5070584" y="1657350"/>
            <a:ext cx="3663513" cy="2514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499786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448965" y="1733550"/>
            <a:ext cx="8229600"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 live along the Nile, where it moves quickly through rapids. A few years ago, armies from the Kingdom of Egypt took over your country. Some Egyptians have moved to your village. Now your sister has a new baby and she wants to give it an Egyptian name! This upsets your family. How do you feel about following Egyptian customs?</a:t>
            </a:r>
          </a:p>
          <a:p>
            <a:pPr marL="0" indent="0" algn="ctr">
              <a:buNone/>
            </a:pPr>
            <a:r>
              <a:rPr lang="en-US" sz="2000" dirty="0" smtClean="0">
                <a:solidFill>
                  <a:schemeClr val="bg1"/>
                </a:solidFill>
              </a:rPr>
              <a:t>Take a minute to write down your answer.</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76350"/>
            <a:ext cx="4495800" cy="3170099"/>
          </a:xfrm>
          <a:prstGeom prst="rect">
            <a:avLst/>
          </a:prstGeom>
        </p:spPr>
        <p:txBody>
          <a:bodyPr wrap="square">
            <a:spAutoFit/>
          </a:bodyPr>
          <a:lstStyle/>
          <a:p>
            <a:r>
              <a:rPr lang="en-US" sz="2000" dirty="0">
                <a:solidFill>
                  <a:schemeClr val="bg1"/>
                </a:solidFill>
              </a:rPr>
              <a:t>Kush was also weakened by a loss of trade due to new trade routes that went around Kush. </a:t>
            </a:r>
          </a:p>
          <a:p>
            <a:r>
              <a:rPr lang="en-US" sz="2000" dirty="0">
                <a:solidFill>
                  <a:schemeClr val="bg1"/>
                </a:solidFill>
              </a:rPr>
              <a:t>The </a:t>
            </a:r>
            <a:r>
              <a:rPr lang="en-US" sz="2000" b="1" dirty="0">
                <a:solidFill>
                  <a:schemeClr val="bg1"/>
                </a:solidFill>
              </a:rPr>
              <a:t>Aksumite</a:t>
            </a:r>
            <a:r>
              <a:rPr lang="en-US" sz="2000" dirty="0">
                <a:solidFill>
                  <a:schemeClr val="bg1"/>
                </a:solidFill>
              </a:rPr>
              <a:t> army of </a:t>
            </a:r>
            <a:r>
              <a:rPr lang="en-US" sz="2000" b="1" dirty="0">
                <a:solidFill>
                  <a:schemeClr val="bg1"/>
                </a:solidFill>
              </a:rPr>
              <a:t>King </a:t>
            </a:r>
            <a:r>
              <a:rPr lang="en-US" sz="2000" b="1" dirty="0" err="1">
                <a:solidFill>
                  <a:schemeClr val="bg1"/>
                </a:solidFill>
              </a:rPr>
              <a:t>Ezana</a:t>
            </a:r>
            <a:r>
              <a:rPr lang="en-US" sz="2000" b="1" dirty="0">
                <a:solidFill>
                  <a:schemeClr val="bg1"/>
                </a:solidFill>
              </a:rPr>
              <a:t> </a:t>
            </a:r>
            <a:r>
              <a:rPr lang="en-US" sz="2000" dirty="0">
                <a:solidFill>
                  <a:schemeClr val="bg1"/>
                </a:solidFill>
              </a:rPr>
              <a:t>took over when Kush’s power started to decline. </a:t>
            </a:r>
          </a:p>
          <a:p>
            <a:r>
              <a:rPr lang="en-US" sz="2000" dirty="0">
                <a:solidFill>
                  <a:schemeClr val="bg1"/>
                </a:solidFill>
              </a:rPr>
              <a:t>In the late 300s, the rulers of </a:t>
            </a:r>
            <a:r>
              <a:rPr lang="en-US" sz="2000" b="1" dirty="0">
                <a:solidFill>
                  <a:schemeClr val="bg1"/>
                </a:solidFill>
              </a:rPr>
              <a:t>Aksum</a:t>
            </a:r>
            <a:r>
              <a:rPr lang="en-US" sz="2000" dirty="0">
                <a:solidFill>
                  <a:schemeClr val="bg1"/>
                </a:solidFill>
              </a:rPr>
              <a:t> became Christian with Nubians also converting 300 years later, leaving the influences of Kush completely forgotten. </a:t>
            </a:r>
          </a:p>
        </p:txBody>
      </p:sp>
      <p:pic>
        <p:nvPicPr>
          <p:cNvPr id="3074" name="Picture 2" descr="Related image">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0925"/>
          <a:stretch/>
        </p:blipFill>
        <p:spPr bwMode="auto">
          <a:xfrm>
            <a:off x="5181600" y="1581150"/>
            <a:ext cx="3575050" cy="267127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txBox="1">
            <a:spLocks/>
          </p:cNvSpPr>
          <p:nvPr/>
        </p:nvSpPr>
        <p:spPr>
          <a:xfrm rot="20490518">
            <a:off x="7505393" y="3767713"/>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8326656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477328"/>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The Kingdom of Kush was born south of Egypt and was a major commercial link between Egypt and the rest of the continent.</a:t>
            </a:r>
          </a:p>
          <a:p>
            <a:pPr marL="457200" lvl="0" indent="-457200">
              <a:lnSpc>
                <a:spcPct val="150000"/>
              </a:lnSpc>
              <a:buFont typeface="+mj-lt"/>
              <a:buAutoNum type="arabicPeriod"/>
              <a:defRPr/>
            </a:pPr>
            <a:r>
              <a:rPr lang="en-US" sz="2000" kern="0" dirty="0">
                <a:solidFill>
                  <a:schemeClr val="bg1"/>
                </a:solidFill>
              </a:rPr>
              <a:t>Kush was conquered by Egypt, but later Kushites controlled Egypt</a:t>
            </a:r>
            <a:r>
              <a:rPr lang="en-US" sz="2000" kern="0" dirty="0" smtClean="0">
                <a:solidFill>
                  <a:schemeClr val="bg1"/>
                </a:solidFill>
              </a:rPr>
              <a:t>.</a:t>
            </a:r>
            <a:endParaRPr lang="en-US" sz="2000" kern="0" dirty="0">
              <a:solidFill>
                <a:schemeClr val="bg1"/>
              </a:solidFill>
            </a:endParaRPr>
          </a:p>
        </p:txBody>
      </p:sp>
    </p:spTree>
    <p:extLst>
      <p:ext uri="{BB962C8B-B14F-4D97-AF65-F5344CB8AC3E}">
        <p14:creationId xmlns="" xmlns:p14="http://schemas.microsoft.com/office/powerpoint/2010/main" val="2291890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57200" y="1581150"/>
            <a:ext cx="5791200" cy="2895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1"/>
                </a:solidFill>
              </a:rPr>
              <a:t>Egypt dominated the lands along the Nile, but it was not the only ancient culture to develop in the area. A kingdom called Kush arose south of Egypt. Through trade, conquest, and political dealings, the histories of Egypt and Kush became closely tied together.</a:t>
            </a:r>
            <a:endParaRPr lang="en-US" sz="2000" dirty="0">
              <a:solidFill>
                <a:schemeClr val="bg1"/>
              </a:solidFill>
            </a:endParaRPr>
          </a:p>
          <a:p>
            <a:pPr marL="0" indent="0">
              <a:buNone/>
            </a:pPr>
            <a:endParaRPr lang="en-US" sz="2000" dirty="0">
              <a:solidFill>
                <a:schemeClr val="bg1"/>
              </a:solidFill>
            </a:endParaRPr>
          </a:p>
          <a:p>
            <a:pPr marL="0" indent="0">
              <a:buNone/>
            </a:pPr>
            <a:r>
              <a:rPr lang="en-US" sz="2000" kern="0" dirty="0">
                <a:solidFill>
                  <a:schemeClr val="bg1"/>
                </a:solidFill>
              </a:rPr>
              <a:t>To learn more about this topic and others, read pages </a:t>
            </a:r>
            <a:r>
              <a:rPr lang="en-US" sz="2000" kern="0" dirty="0" smtClean="0">
                <a:solidFill>
                  <a:schemeClr val="bg1"/>
                </a:solidFill>
              </a:rPr>
              <a:t>107 </a:t>
            </a:r>
            <a:r>
              <a:rPr lang="en-US" sz="2000" kern="0" dirty="0">
                <a:solidFill>
                  <a:schemeClr val="bg1"/>
                </a:solidFill>
              </a:rPr>
              <a:t>thru </a:t>
            </a:r>
            <a:r>
              <a:rPr lang="en-US" sz="2000" kern="0" dirty="0" smtClean="0">
                <a:solidFill>
                  <a:schemeClr val="bg1"/>
                </a:solidFill>
              </a:rPr>
              <a:t>113 </a:t>
            </a:r>
            <a:r>
              <a:rPr lang="en-US" sz="2000" kern="0" dirty="0">
                <a:solidFill>
                  <a:schemeClr val="bg1"/>
                </a:solidFill>
              </a:rPr>
              <a:t>and complete the </a:t>
            </a:r>
            <a:r>
              <a:rPr lang="en-US" sz="2000" i="1" kern="0" dirty="0">
                <a:solidFill>
                  <a:schemeClr val="bg1"/>
                </a:solidFill>
                <a:effectLst>
                  <a:glow rad="139700">
                    <a:schemeClr val="accent6">
                      <a:satMod val="175000"/>
                      <a:alpha val="40000"/>
                    </a:schemeClr>
                  </a:glow>
                </a:effectLst>
              </a:rPr>
              <a:t>section </a:t>
            </a:r>
            <a:r>
              <a:rPr lang="en-US" sz="2000" i="1" kern="0" dirty="0" smtClean="0">
                <a:solidFill>
                  <a:schemeClr val="bg1"/>
                </a:solidFill>
                <a:effectLst>
                  <a:glow rad="139700">
                    <a:schemeClr val="accent6">
                      <a:satMod val="175000"/>
                      <a:alpha val="40000"/>
                    </a:schemeClr>
                  </a:glow>
                </a:effectLst>
              </a:rPr>
              <a:t>5 </a:t>
            </a:r>
            <a:r>
              <a:rPr lang="en-US" sz="2000" i="1" kern="0" dirty="0">
                <a:solidFill>
                  <a:schemeClr val="bg1"/>
                </a:solidFill>
                <a:effectLst>
                  <a:glow rad="139700">
                    <a:schemeClr val="accent6">
                      <a:satMod val="175000"/>
                      <a:alpha val="40000"/>
                    </a:schemeClr>
                  </a:glow>
                </a:effectLst>
              </a:rPr>
              <a:t>assessment</a:t>
            </a:r>
            <a:r>
              <a:rPr lang="en-US" sz="2000" kern="0" dirty="0">
                <a:solidFill>
                  <a:schemeClr val="bg1"/>
                </a:solidFill>
              </a:rPr>
              <a:t>. Show me the completed work when complete.</a:t>
            </a:r>
            <a:endParaRPr lang="en-US" sz="2000" dirty="0">
              <a:solidFill>
                <a:schemeClr val="bg1"/>
              </a:solidFill>
            </a:endParaRPr>
          </a:p>
        </p:txBody>
      </p:sp>
      <p:pic>
        <p:nvPicPr>
          <p:cNvPr id="8194" name="Picture 2" descr="Related image"/>
          <p:cNvPicPr>
            <a:picLocks noChangeAspect="1" noChangeArrowheads="1"/>
          </p:cNvPicPr>
          <p:nvPr/>
        </p:nvPicPr>
        <p:blipFill>
          <a:blip r:embed="rId2" cstate="print"/>
          <a:srcRect/>
          <a:stretch>
            <a:fillRect/>
          </a:stretch>
        </p:blipFill>
        <p:spPr bwMode="auto">
          <a:xfrm>
            <a:off x="6400800" y="1396325"/>
            <a:ext cx="2247900" cy="3204453"/>
          </a:xfrm>
          <a:prstGeom prst="rect">
            <a:avLst/>
          </a:prstGeom>
          <a:noFill/>
        </p:spPr>
      </p:pic>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u="sng" dirty="0" smtClean="0">
                <a:solidFill>
                  <a:schemeClr val="bg1"/>
                </a:solidFill>
                <a:effectLst>
                  <a:glow rad="101600">
                    <a:schemeClr val="accent6">
                      <a:satMod val="175000"/>
                      <a:alpha val="40000"/>
                    </a:schemeClr>
                  </a:glow>
                </a:effectLst>
                <a:latin typeface="BIRTH OF A HERO" panose="02000000000000000000" pitchFamily="2" charset="0"/>
              </a:rPr>
              <a:t>Part I: Geography &amp; Early Kush</a:t>
            </a:r>
          </a:p>
        </p:txBody>
      </p:sp>
    </p:spTree>
    <p:extLst>
      <p:ext uri="{BB962C8B-B14F-4D97-AF65-F5344CB8AC3E}">
        <p14:creationId xmlns="" xmlns:p14="http://schemas.microsoft.com/office/powerpoint/2010/main" val="26558725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51287"/>
            <a:ext cx="8229600" cy="1015663"/>
          </a:xfrm>
          <a:prstGeom prst="rect">
            <a:avLst/>
          </a:prstGeom>
        </p:spPr>
        <p:txBody>
          <a:bodyPr wrap="square">
            <a:spAutoFit/>
          </a:bodyPr>
          <a:lstStyle/>
          <a:p>
            <a:pPr algn="ctr"/>
            <a:r>
              <a:rPr lang="en-US" sz="2000" dirty="0">
                <a:solidFill>
                  <a:schemeClr val="bg1"/>
                </a:solidFill>
              </a:rPr>
              <a:t>Nubia </a:t>
            </a:r>
            <a:r>
              <a:rPr lang="en-US" sz="2000" dirty="0" smtClean="0">
                <a:solidFill>
                  <a:schemeClr val="bg1"/>
                </a:solidFill>
              </a:rPr>
              <a:t>was divided </a:t>
            </a:r>
            <a:r>
              <a:rPr lang="en-US" sz="2000" dirty="0">
                <a:solidFill>
                  <a:schemeClr val="bg1"/>
                </a:solidFill>
              </a:rPr>
              <a:t>into two regions. The southern </a:t>
            </a:r>
            <a:r>
              <a:rPr lang="en-US" sz="2000" dirty="0" smtClean="0">
                <a:solidFill>
                  <a:schemeClr val="bg1"/>
                </a:solidFill>
              </a:rPr>
              <a:t>part, </a:t>
            </a:r>
            <a:r>
              <a:rPr lang="en-US" sz="2000" dirty="0">
                <a:solidFill>
                  <a:schemeClr val="bg1"/>
                </a:solidFill>
              </a:rPr>
              <a:t>which extended </a:t>
            </a:r>
            <a:r>
              <a:rPr lang="en-US" sz="2000" dirty="0" smtClean="0">
                <a:solidFill>
                  <a:schemeClr val="bg1"/>
                </a:solidFill>
              </a:rPr>
              <a:t>to </a:t>
            </a:r>
            <a:r>
              <a:rPr lang="en-US" sz="2000" dirty="0">
                <a:solidFill>
                  <a:schemeClr val="bg1"/>
                </a:solidFill>
              </a:rPr>
              <a:t>the southern end of the second cataract of the Nile was known as </a:t>
            </a:r>
            <a:r>
              <a:rPr lang="en-US" sz="2000" b="1" dirty="0">
                <a:solidFill>
                  <a:schemeClr val="bg1"/>
                </a:solidFill>
              </a:rPr>
              <a:t>Upper Nubia</a:t>
            </a:r>
            <a:r>
              <a:rPr lang="en-US" sz="2000" dirty="0">
                <a:solidFill>
                  <a:schemeClr val="bg1"/>
                </a:solidFill>
              </a:rPr>
              <a:t>; </a:t>
            </a:r>
            <a:r>
              <a:rPr lang="en-US" sz="2000" dirty="0" smtClean="0">
                <a:solidFill>
                  <a:schemeClr val="bg1"/>
                </a:solidFill>
              </a:rPr>
              <a:t>or </a:t>
            </a:r>
            <a:r>
              <a:rPr lang="en-US" sz="2000" b="1" dirty="0" smtClean="0">
                <a:solidFill>
                  <a:schemeClr val="bg1"/>
                </a:solidFill>
              </a:rPr>
              <a:t>Kush</a:t>
            </a:r>
            <a:r>
              <a:rPr lang="en-US" sz="2000" dirty="0" smtClean="0">
                <a:solidFill>
                  <a:schemeClr val="bg1"/>
                </a:solidFill>
              </a:rPr>
              <a:t> under pharaohs </a:t>
            </a:r>
            <a:r>
              <a:rPr lang="en-US" sz="2000" dirty="0">
                <a:solidFill>
                  <a:schemeClr val="bg1"/>
                </a:solidFill>
              </a:rPr>
              <a:t>of </a:t>
            </a:r>
            <a:r>
              <a:rPr lang="en-US" sz="2000" dirty="0" smtClean="0">
                <a:solidFill>
                  <a:schemeClr val="bg1"/>
                </a:solidFill>
              </a:rPr>
              <a:t>Egypt </a:t>
            </a:r>
            <a:r>
              <a:rPr lang="en-US" sz="2000" dirty="0">
                <a:solidFill>
                  <a:schemeClr val="bg1"/>
                </a:solidFill>
              </a:rPr>
              <a:t>and was called </a:t>
            </a:r>
            <a:r>
              <a:rPr lang="en-US" sz="2000" b="1" dirty="0">
                <a:solidFill>
                  <a:schemeClr val="bg1"/>
                </a:solidFill>
              </a:rPr>
              <a:t>Ethiopia</a:t>
            </a:r>
            <a:r>
              <a:rPr lang="en-US" sz="2000" dirty="0">
                <a:solidFill>
                  <a:schemeClr val="bg1"/>
                </a:solidFill>
              </a:rPr>
              <a:t> by the </a:t>
            </a:r>
            <a:r>
              <a:rPr lang="en-US" sz="2000" dirty="0" smtClean="0">
                <a:solidFill>
                  <a:schemeClr val="bg1"/>
                </a:solidFill>
              </a:rPr>
              <a:t>Greeks</a:t>
            </a:r>
            <a:r>
              <a:rPr lang="en-US" sz="2000" dirty="0">
                <a:solidFill>
                  <a:schemeClr val="bg1"/>
                </a:solidFill>
              </a:rPr>
              <a:t>.</a:t>
            </a: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Nubia</a:t>
            </a:r>
          </a:p>
        </p:txBody>
      </p:sp>
      <p:pic>
        <p:nvPicPr>
          <p:cNvPr id="2" name="Picture 1"/>
          <p:cNvPicPr>
            <a:picLocks noChangeAspect="1"/>
          </p:cNvPicPr>
          <p:nvPr/>
        </p:nvPicPr>
        <p:blipFill rotWithShape="1">
          <a:blip r:embed="rId2" cstate="print"/>
          <a:srcRect t="4964" b="8019"/>
          <a:stretch/>
        </p:blipFill>
        <p:spPr>
          <a:xfrm>
            <a:off x="1" y="2266950"/>
            <a:ext cx="9144000" cy="2876550"/>
          </a:xfrm>
          <a:prstGeom prst="rect">
            <a:avLst/>
          </a:prstGeom>
        </p:spPr>
      </p:pic>
    </p:spTree>
    <p:extLst>
      <p:ext uri="{BB962C8B-B14F-4D97-AF65-F5344CB8AC3E}">
        <p14:creationId xmlns="" xmlns:p14="http://schemas.microsoft.com/office/powerpoint/2010/main" val="2511788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2600" y="1200150"/>
            <a:ext cx="3124200" cy="3170099"/>
          </a:xfrm>
          <a:prstGeom prst="rect">
            <a:avLst/>
          </a:prstGeom>
        </p:spPr>
        <p:txBody>
          <a:bodyPr wrap="square">
            <a:spAutoFit/>
          </a:bodyPr>
          <a:lstStyle/>
          <a:p>
            <a:pPr algn="r"/>
            <a:r>
              <a:rPr lang="en-US" sz="2000" dirty="0" smtClean="0">
                <a:solidFill>
                  <a:schemeClr val="bg1"/>
                </a:solidFill>
              </a:rPr>
              <a:t>Today desert covers much of Nubia, but in ancient times the region was more fertile than today. In addition to fertile soil, Nubia was rich in minerals such as gold, copper, and stone. These resources play a role in the region’s wealth and history.</a:t>
            </a:r>
            <a:endParaRPr lang="en-US" sz="2000" dirty="0">
              <a:solidFill>
                <a:schemeClr val="bg1"/>
              </a:solidFill>
            </a:endParaRPr>
          </a:p>
        </p:txBody>
      </p:sp>
      <p:pic>
        <p:nvPicPr>
          <p:cNvPr id="1026" name="Picture 2" descr="C:\Users\Jim\Desktop\000063045.jpg">
            <a:hlinkClick r:id="rId2"/>
          </p:cNvPr>
          <p:cNvPicPr>
            <a:picLocks noChangeAspect="1" noChangeArrowheads="1"/>
          </p:cNvPicPr>
          <p:nvPr/>
        </p:nvPicPr>
        <p:blipFill>
          <a:blip r:embed="rId3" cstate="print"/>
          <a:srcRect/>
          <a:stretch>
            <a:fillRect/>
          </a:stretch>
        </p:blipFill>
        <p:spPr bwMode="auto">
          <a:xfrm>
            <a:off x="457200" y="1352550"/>
            <a:ext cx="4953000" cy="2786063"/>
          </a:xfrm>
          <a:prstGeom prst="rect">
            <a:avLst/>
          </a:prstGeom>
          <a:noFill/>
        </p:spPr>
      </p:pic>
      <p:sp>
        <p:nvSpPr>
          <p:cNvPr id="4" name="Title 3"/>
          <p:cNvSpPr txBox="1">
            <a:spLocks/>
          </p:cNvSpPr>
          <p:nvPr/>
        </p:nvSpPr>
        <p:spPr>
          <a:xfrm rot="20490518">
            <a:off x="418793" y="1475173"/>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Early Civilization in Nubia</a:t>
            </a:r>
          </a:p>
        </p:txBody>
      </p:sp>
      <p:sp>
        <p:nvSpPr>
          <p:cNvPr id="4" name="Rectangle 3"/>
          <p:cNvSpPr/>
          <p:nvPr/>
        </p:nvSpPr>
        <p:spPr>
          <a:xfrm>
            <a:off x="457200" y="1657350"/>
            <a:ext cx="5410200" cy="2554545"/>
          </a:xfrm>
          <a:prstGeom prst="rect">
            <a:avLst/>
          </a:prstGeom>
        </p:spPr>
        <p:txBody>
          <a:bodyPr wrap="square">
            <a:spAutoFit/>
          </a:bodyPr>
          <a:lstStyle/>
          <a:p>
            <a:r>
              <a:rPr lang="en-US" sz="2000" dirty="0" smtClean="0">
                <a:solidFill>
                  <a:schemeClr val="bg1"/>
                </a:solidFill>
              </a:rPr>
              <a:t>Like the Egyptians, the Nubians were blessed with fertile land and a climate that allowed them to plant and harvest around the year. There was also plenty of grazing land for livestock.</a:t>
            </a:r>
          </a:p>
          <a:p>
            <a:endParaRPr lang="en-US" sz="2000" dirty="0" smtClean="0">
              <a:solidFill>
                <a:schemeClr val="bg1"/>
              </a:solidFill>
            </a:endParaRPr>
          </a:p>
          <a:p>
            <a:r>
              <a:rPr lang="en-US" sz="2000" dirty="0" smtClean="0">
                <a:solidFill>
                  <a:schemeClr val="bg1"/>
                </a:solidFill>
              </a:rPr>
              <a:t>By 2000 BC, the most successful farmers developed the villages into a kingdom that became </a:t>
            </a:r>
            <a:r>
              <a:rPr lang="en-US" sz="2000" b="1" dirty="0" smtClean="0">
                <a:solidFill>
                  <a:schemeClr val="bg1"/>
                </a:solidFill>
              </a:rPr>
              <a:t>Kush</a:t>
            </a:r>
            <a:r>
              <a:rPr lang="en-US" sz="2000" dirty="0" smtClean="0">
                <a:solidFill>
                  <a:schemeClr val="bg1"/>
                </a:solidFill>
              </a:rPr>
              <a:t>.</a:t>
            </a:r>
          </a:p>
        </p:txBody>
      </p:sp>
      <p:pic>
        <p:nvPicPr>
          <p:cNvPr id="7170" name="Picture 2" descr="Related image"/>
          <p:cNvPicPr>
            <a:picLocks noChangeAspect="1" noChangeArrowheads="1"/>
          </p:cNvPicPr>
          <p:nvPr/>
        </p:nvPicPr>
        <p:blipFill>
          <a:blip r:embed="rId2" cstate="print"/>
          <a:srcRect/>
          <a:stretch>
            <a:fillRect/>
          </a:stretch>
        </p:blipFill>
        <p:spPr bwMode="auto">
          <a:xfrm>
            <a:off x="5943600" y="1123950"/>
            <a:ext cx="2653990" cy="3657600"/>
          </a:xfrm>
          <a:prstGeom prst="rect">
            <a:avLst/>
          </a:prstGeom>
          <a:noFill/>
        </p:spPr>
      </p:pic>
    </p:spTree>
    <p:extLst>
      <p:ext uri="{BB962C8B-B14F-4D97-AF65-F5344CB8AC3E}">
        <p14:creationId xmlns="" xmlns:p14="http://schemas.microsoft.com/office/powerpoint/2010/main" val="1990991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38150"/>
            <a:ext cx="8229600" cy="1015663"/>
          </a:xfrm>
          <a:prstGeom prst="rect">
            <a:avLst/>
          </a:prstGeom>
        </p:spPr>
        <p:txBody>
          <a:bodyPr wrap="square">
            <a:spAutoFit/>
          </a:bodyPr>
          <a:lstStyle/>
          <a:p>
            <a:pPr algn="ctr"/>
            <a:r>
              <a:rPr lang="en-US" sz="2000" kern="0" dirty="0" smtClean="0">
                <a:solidFill>
                  <a:schemeClr val="bg1"/>
                </a:solidFill>
              </a:rPr>
              <a:t>The Kushite era of rule in Nubia was established after the collapse and the disintegration of the New Kingdom of Egypt. Kush was centered at </a:t>
            </a:r>
            <a:r>
              <a:rPr lang="en-US" sz="2000" b="1" kern="0" dirty="0" smtClean="0">
                <a:solidFill>
                  <a:schemeClr val="bg1"/>
                </a:solidFill>
              </a:rPr>
              <a:t>Kerma</a:t>
            </a:r>
            <a:r>
              <a:rPr lang="en-US" sz="2000" kern="0" dirty="0" smtClean="0">
                <a:solidFill>
                  <a:schemeClr val="bg1"/>
                </a:solidFill>
              </a:rPr>
              <a:t>, kept impregnable by neighboring rapids and cataracts, during its early phase.</a:t>
            </a:r>
            <a:endParaRPr lang="en-US" sz="2000" dirty="0"/>
          </a:p>
        </p:txBody>
      </p:sp>
      <p:pic>
        <p:nvPicPr>
          <p:cNvPr id="1026" name="Picture 2" descr="Related image"/>
          <p:cNvPicPr>
            <a:picLocks noChangeAspect="1" noChangeArrowheads="1"/>
          </p:cNvPicPr>
          <p:nvPr/>
        </p:nvPicPr>
        <p:blipFill>
          <a:blip r:embed="rId2" cstate="print"/>
          <a:srcRect l="4125" t="6833" b="36047"/>
          <a:stretch>
            <a:fillRect/>
          </a:stretch>
        </p:blipFill>
        <p:spPr bwMode="auto">
          <a:xfrm>
            <a:off x="-44138" y="1581150"/>
            <a:ext cx="9188138" cy="356235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Egypt Controls Kush</a:t>
            </a:r>
          </a:p>
        </p:txBody>
      </p:sp>
      <p:sp>
        <p:nvSpPr>
          <p:cNvPr id="3" name="Rectangle 2"/>
          <p:cNvSpPr/>
          <p:nvPr/>
        </p:nvSpPr>
        <p:spPr>
          <a:xfrm>
            <a:off x="457200" y="1352550"/>
            <a:ext cx="8229600" cy="1015663"/>
          </a:xfrm>
          <a:prstGeom prst="rect">
            <a:avLst/>
          </a:prstGeom>
        </p:spPr>
        <p:txBody>
          <a:bodyPr wrap="square">
            <a:spAutoFit/>
          </a:bodyPr>
          <a:lstStyle/>
          <a:p>
            <a:pPr algn="ctr"/>
            <a:r>
              <a:rPr lang="en-US" sz="2000" dirty="0" smtClean="0">
                <a:solidFill>
                  <a:schemeClr val="bg1"/>
                </a:solidFill>
              </a:rPr>
              <a:t>Because of its location, Nubia controlled commerce between central Africa and Egypt. Nubian traders supplied Egypt with many goods from the African interior. </a:t>
            </a:r>
            <a:endParaRPr lang="en-US" sz="2000" dirty="0">
              <a:solidFill>
                <a:schemeClr val="bg1"/>
              </a:solidFill>
            </a:endParaRPr>
          </a:p>
        </p:txBody>
      </p:sp>
      <p:pic>
        <p:nvPicPr>
          <p:cNvPr id="3074" name="Picture 2" descr="Related image"/>
          <p:cNvPicPr>
            <a:picLocks noChangeAspect="1" noChangeArrowheads="1"/>
          </p:cNvPicPr>
          <p:nvPr/>
        </p:nvPicPr>
        <p:blipFill>
          <a:blip r:embed="rId2" cstate="print"/>
          <a:srcRect t="38306" b="20674"/>
          <a:stretch>
            <a:fillRect/>
          </a:stretch>
        </p:blipFill>
        <p:spPr bwMode="auto">
          <a:xfrm>
            <a:off x="0" y="2495551"/>
            <a:ext cx="9130170" cy="264795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895350"/>
            <a:ext cx="3352800" cy="3785652"/>
          </a:xfrm>
          <a:prstGeom prst="rect">
            <a:avLst/>
          </a:prstGeom>
        </p:spPr>
        <p:txBody>
          <a:bodyPr wrap="square">
            <a:spAutoFit/>
          </a:bodyPr>
          <a:lstStyle/>
          <a:p>
            <a:pPr algn="r"/>
            <a:r>
              <a:rPr lang="en-US" sz="2000" dirty="0" smtClean="0">
                <a:solidFill>
                  <a:schemeClr val="bg1"/>
                </a:solidFill>
              </a:rPr>
              <a:t>To protect this valuable trade, Egypt gradually conquered most of Nubia. The Nubians also had to pay tribute to the pharaoh. </a:t>
            </a:r>
            <a:r>
              <a:rPr lang="en-US" sz="2000" b="1" dirty="0" smtClean="0">
                <a:solidFill>
                  <a:schemeClr val="bg1"/>
                </a:solidFill>
                <a:effectLst>
                  <a:glow rad="101600">
                    <a:schemeClr val="accent6">
                      <a:satMod val="175000"/>
                      <a:alpha val="40000"/>
                    </a:schemeClr>
                  </a:glow>
                </a:effectLst>
              </a:rPr>
              <a:t>Tribute</a:t>
            </a:r>
            <a:r>
              <a:rPr lang="en-US" sz="2000" dirty="0" smtClean="0">
                <a:solidFill>
                  <a:schemeClr val="bg1"/>
                </a:solidFill>
                <a:effectLst>
                  <a:glow rad="101600">
                    <a:schemeClr val="accent6">
                      <a:satMod val="175000"/>
                      <a:alpha val="40000"/>
                    </a:schemeClr>
                  </a:glow>
                </a:effectLst>
              </a:rPr>
              <a:t> is a payment made by a conquered people to a stronger power</a:t>
            </a:r>
            <a:r>
              <a:rPr lang="en-US" sz="2000" dirty="0" smtClean="0">
                <a:solidFill>
                  <a:schemeClr val="bg1"/>
                </a:solidFill>
              </a:rPr>
              <a:t>. One year’s tribute payment to the pharaoh Thutmose III included hundreds of pounds of gold, cattle, slaves, ostrich feathers, and ivory from Nubia.</a:t>
            </a:r>
            <a:endParaRPr lang="en-US" sz="2000" dirty="0">
              <a:solidFill>
                <a:schemeClr val="bg1"/>
              </a:solidFill>
            </a:endParaRPr>
          </a:p>
        </p:txBody>
      </p:sp>
      <p:pic>
        <p:nvPicPr>
          <p:cNvPr id="2050" name="Picture 2" descr="Related image"/>
          <p:cNvPicPr>
            <a:picLocks noChangeAspect="1" noChangeArrowheads="1"/>
          </p:cNvPicPr>
          <p:nvPr/>
        </p:nvPicPr>
        <p:blipFill>
          <a:blip r:embed="rId2" cstate="print"/>
          <a:srcRect/>
          <a:stretch>
            <a:fillRect/>
          </a:stretch>
        </p:blipFill>
        <p:spPr bwMode="auto">
          <a:xfrm>
            <a:off x="533399" y="1200150"/>
            <a:ext cx="4463142" cy="31242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1838</TotalTime>
  <Words>1009</Words>
  <Application>Microsoft Office PowerPoint</Application>
  <PresentationFormat>On-screen Show (16:9)</PresentationFormat>
  <Paragraphs>49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WORLD HISTORY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159</cp:revision>
  <dcterms:created xsi:type="dcterms:W3CDTF">2018-08-02T00:45:41Z</dcterms:created>
  <dcterms:modified xsi:type="dcterms:W3CDTF">2018-10-08T17:02:05Z</dcterms:modified>
</cp:coreProperties>
</file>