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6" r:id="rId5"/>
    <p:sldId id="280" r:id="rId6"/>
    <p:sldId id="283" r:id="rId7"/>
    <p:sldId id="261" r:id="rId8"/>
    <p:sldId id="270" r:id="rId9"/>
    <p:sldId id="287" r:id="rId10"/>
    <p:sldId id="284" r:id="rId11"/>
    <p:sldId id="285" r:id="rId12"/>
    <p:sldId id="288" r:id="rId13"/>
    <p:sldId id="289" r:id="rId14"/>
    <p:sldId id="274" r:id="rId15"/>
    <p:sldId id="281" r:id="rId16"/>
    <p:sldId id="282" r:id="rId17"/>
    <p:sldId id="295" r:id="rId18"/>
    <p:sldId id="296" r:id="rId19"/>
    <p:sldId id="297" r:id="rId20"/>
    <p:sldId id="290" r:id="rId21"/>
    <p:sldId id="298" r:id="rId22"/>
    <p:sldId id="291" r:id="rId23"/>
    <p:sldId id="292" r:id="rId24"/>
    <p:sldId id="293" r:id="rId25"/>
    <p:sldId id="299" r:id="rId26"/>
    <p:sldId id="294" r:id="rId27"/>
    <p:sldId id="301" r:id="rId28"/>
    <p:sldId id="300" r:id="rId29"/>
    <p:sldId id="302" r:id="rId30"/>
    <p:sldId id="286"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10/8/2018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hQmG0lmIXy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c6FcCeGM2-c"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MQ5dL9cQX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GtJW-8ZvNE8"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bBgmrR6cRs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6juyIxRvGc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the mummy 2017"/>
          <p:cNvPicPr>
            <a:picLocks noChangeAspect="1" noChangeArrowheads="1"/>
          </p:cNvPicPr>
          <p:nvPr/>
        </p:nvPicPr>
        <p:blipFill>
          <a:blip r:embed="rId2" cstate="print">
            <a:lum bright="-3000" contrast="4000"/>
          </a:blip>
          <a:srcRect b="2592"/>
          <a:stretch>
            <a:fillRect/>
          </a:stretch>
        </p:blipFill>
        <p:spPr bwMode="auto">
          <a:xfrm>
            <a:off x="0" y="-1"/>
            <a:ext cx="9144000" cy="5143501"/>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Ancient Egypt</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Two Kingdoms</a:t>
            </a:r>
          </a:p>
        </p:txBody>
      </p:sp>
      <p:sp>
        <p:nvSpPr>
          <p:cNvPr id="3" name="Rectangle 2"/>
          <p:cNvSpPr/>
          <p:nvPr/>
        </p:nvSpPr>
        <p:spPr>
          <a:xfrm>
            <a:off x="457200" y="1428750"/>
            <a:ext cx="8229600" cy="1938992"/>
          </a:xfrm>
          <a:prstGeom prst="rect">
            <a:avLst/>
          </a:prstGeom>
        </p:spPr>
        <p:txBody>
          <a:bodyPr wrap="square">
            <a:spAutoFit/>
          </a:bodyPr>
          <a:lstStyle/>
          <a:p>
            <a:pPr algn="ctr"/>
            <a:r>
              <a:rPr lang="en-US" sz="2000" dirty="0" smtClean="0">
                <a:solidFill>
                  <a:schemeClr val="bg1"/>
                </a:solidFill>
              </a:rPr>
              <a:t>In addition to stable food supplies Egypt's natural barriers made the country hard to invade. The desert to the west was too big and hard to cross. To the north, the Mediterranean Sea kept enemies away. The Red Sea provided protection against invasion as well. The villages of Egypt grew because of the protection from invasion. By 3200 BC, two kingdoms developed: Upper Egypt and Lower Egypt. </a:t>
            </a:r>
            <a:endParaRPr lang="en-US" sz="2000" dirty="0">
              <a:solidFill>
                <a:schemeClr val="bg1"/>
              </a:solidFill>
            </a:endParaRPr>
          </a:p>
        </p:txBody>
      </p:sp>
      <p:pic>
        <p:nvPicPr>
          <p:cNvPr id="4"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0690" b="69097"/>
          <a:stretch/>
        </p:blipFill>
        <p:spPr bwMode="auto">
          <a:xfrm>
            <a:off x="4495800" y="4686299"/>
            <a:ext cx="4648200" cy="4572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89787"/>
          <a:stretch/>
        </p:blipFill>
        <p:spPr bwMode="auto">
          <a:xfrm>
            <a:off x="-24512" y="4705350"/>
            <a:ext cx="4520312"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4992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Kings Unify Egypt</a:t>
            </a:r>
          </a:p>
        </p:txBody>
      </p:sp>
      <p:sp>
        <p:nvSpPr>
          <p:cNvPr id="3" name="Rectangle 2"/>
          <p:cNvSpPr/>
          <p:nvPr/>
        </p:nvSpPr>
        <p:spPr>
          <a:xfrm>
            <a:off x="457200" y="1200150"/>
            <a:ext cx="3352800" cy="3785652"/>
          </a:xfrm>
          <a:prstGeom prst="rect">
            <a:avLst/>
          </a:prstGeom>
        </p:spPr>
        <p:txBody>
          <a:bodyPr wrap="square">
            <a:spAutoFit/>
          </a:bodyPr>
          <a:lstStyle/>
          <a:p>
            <a:r>
              <a:rPr lang="en-US" sz="2000" dirty="0" smtClean="0">
                <a:solidFill>
                  <a:schemeClr val="bg1"/>
                </a:solidFill>
              </a:rPr>
              <a:t>Around 3100 BC, </a:t>
            </a:r>
            <a:r>
              <a:rPr lang="en-US" sz="2000" b="1" dirty="0" smtClean="0">
                <a:solidFill>
                  <a:schemeClr val="bg1"/>
                </a:solidFill>
              </a:rPr>
              <a:t>Menes</a:t>
            </a:r>
            <a:r>
              <a:rPr lang="en-US" sz="2000" dirty="0" smtClean="0">
                <a:solidFill>
                  <a:schemeClr val="bg1"/>
                </a:solidFill>
              </a:rPr>
              <a:t> rose to power in Upper Egypt. He wanted to unify all Egypt. His armies invaded Lower Egypt. He then united the two kingdoms. He wore both the </a:t>
            </a:r>
            <a:r>
              <a:rPr lang="en-US" sz="2000" b="1" dirty="0" smtClean="0">
                <a:solidFill>
                  <a:schemeClr val="bg1"/>
                </a:solidFill>
              </a:rPr>
              <a:t>white crown </a:t>
            </a:r>
            <a:r>
              <a:rPr lang="en-US" sz="2000" dirty="0" smtClean="0">
                <a:solidFill>
                  <a:schemeClr val="bg1"/>
                </a:solidFill>
              </a:rPr>
              <a:t>of Upper Egypt and the </a:t>
            </a:r>
            <a:r>
              <a:rPr lang="en-US" sz="2000" b="1" dirty="0" smtClean="0">
                <a:solidFill>
                  <a:schemeClr val="bg1"/>
                </a:solidFill>
              </a:rPr>
              <a:t>red crown </a:t>
            </a:r>
            <a:r>
              <a:rPr lang="en-US" sz="2000" dirty="0" smtClean="0">
                <a:solidFill>
                  <a:schemeClr val="bg1"/>
                </a:solidFill>
              </a:rPr>
              <a:t>of Lower Egypt, symbolizing his leadership over both kingdoms. Later, he combined the two crowns into one.</a:t>
            </a:r>
            <a:endParaRPr lang="en-US" sz="2000" dirty="0">
              <a:solidFill>
                <a:schemeClr val="bg1"/>
              </a:solidFill>
            </a:endParaRPr>
          </a:p>
        </p:txBody>
      </p:sp>
      <p:grpSp>
        <p:nvGrpSpPr>
          <p:cNvPr id="12" name="Group 11"/>
          <p:cNvGrpSpPr/>
          <p:nvPr/>
        </p:nvGrpSpPr>
        <p:grpSpPr>
          <a:xfrm>
            <a:off x="3810000" y="971550"/>
            <a:ext cx="5029200" cy="3794285"/>
            <a:chOff x="3810000" y="971550"/>
            <a:chExt cx="5029200" cy="3794285"/>
          </a:xfrm>
        </p:grpSpPr>
        <p:sp>
          <p:nvSpPr>
            <p:cNvPr id="10" name="Right Triangle 9"/>
            <p:cNvSpPr/>
            <p:nvPr/>
          </p:nvSpPr>
          <p:spPr>
            <a:xfrm rot="166303">
              <a:off x="5562604" y="1427212"/>
              <a:ext cx="622185" cy="83955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a:off x="7924800" y="1809750"/>
              <a:ext cx="457200" cy="457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112395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72400" y="150495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Related image">
              <a:hlinkClick r:id="rId2"/>
            </p:cNvPr>
            <p:cNvPicPr>
              <a:picLocks noChangeAspect="1" noChangeArrowheads="1"/>
            </p:cNvPicPr>
            <p:nvPr/>
          </p:nvPicPr>
          <p:blipFill>
            <a:blip r:embed="rId3" cstate="print">
              <a:clrChange>
                <a:clrFrom>
                  <a:srgbClr val="FFFFFF"/>
                </a:clrFrom>
                <a:clrTo>
                  <a:srgbClr val="FFFFFF">
                    <a:alpha val="0"/>
                  </a:srgbClr>
                </a:clrTo>
              </a:clrChange>
            </a:blip>
            <a:srcRect r="59341"/>
            <a:stretch>
              <a:fillRect/>
            </a:stretch>
          </p:blipFill>
          <p:spPr bwMode="auto">
            <a:xfrm>
              <a:off x="3810000" y="971550"/>
              <a:ext cx="2819400" cy="3337085"/>
            </a:xfrm>
            <a:prstGeom prst="rect">
              <a:avLst/>
            </a:prstGeom>
            <a:noFill/>
            <a:effectLst>
              <a:softEdge rad="12700"/>
            </a:effectLst>
          </p:spPr>
        </p:pic>
        <p:pic>
          <p:nvPicPr>
            <p:cNvPr id="6148" name="Picture 4" descr="Related image"/>
            <p:cNvPicPr>
              <a:picLocks noChangeAspect="1" noChangeArrowheads="1"/>
            </p:cNvPicPr>
            <p:nvPr/>
          </p:nvPicPr>
          <p:blipFill>
            <a:blip r:embed="rId3" cstate="print">
              <a:clrChange>
                <a:clrFrom>
                  <a:srgbClr val="FFFFFF"/>
                </a:clrFrom>
                <a:clrTo>
                  <a:srgbClr val="FFFFFF">
                    <a:alpha val="0"/>
                  </a:srgbClr>
                </a:clrTo>
              </a:clrChange>
            </a:blip>
            <a:srcRect l="43956" r="29670"/>
            <a:stretch>
              <a:fillRect/>
            </a:stretch>
          </p:blipFill>
          <p:spPr bwMode="auto">
            <a:xfrm>
              <a:off x="5867400" y="1200150"/>
              <a:ext cx="1828800" cy="3337085"/>
            </a:xfrm>
            <a:prstGeom prst="rect">
              <a:avLst/>
            </a:prstGeom>
            <a:noFill/>
            <a:effectLst>
              <a:softEdge rad="12700"/>
            </a:effectLst>
          </p:spPr>
        </p:pic>
        <p:pic>
          <p:nvPicPr>
            <p:cNvPr id="7" name="Picture 4" descr="Related image"/>
            <p:cNvPicPr>
              <a:picLocks noChangeAspect="1" noChangeArrowheads="1"/>
            </p:cNvPicPr>
            <p:nvPr/>
          </p:nvPicPr>
          <p:blipFill>
            <a:blip r:embed="rId3" cstate="print">
              <a:clrChange>
                <a:clrFrom>
                  <a:srgbClr val="FFFFFF"/>
                </a:clrFrom>
                <a:clrTo>
                  <a:srgbClr val="FFFFFF">
                    <a:alpha val="0"/>
                  </a:srgbClr>
                </a:clrTo>
              </a:clrChange>
            </a:blip>
            <a:srcRect l="73626"/>
            <a:stretch>
              <a:fillRect/>
            </a:stretch>
          </p:blipFill>
          <p:spPr bwMode="auto">
            <a:xfrm>
              <a:off x="7010400" y="1428750"/>
              <a:ext cx="1828800" cy="3337085"/>
            </a:xfrm>
            <a:prstGeom prst="rect">
              <a:avLst/>
            </a:prstGeom>
            <a:noFill/>
            <a:effectLst>
              <a:softEdge rad="12700"/>
            </a:effectLst>
          </p:spPr>
        </p:pic>
      </p:grpSp>
      <p:sp>
        <p:nvSpPr>
          <p:cNvPr id="13" name="Title 3"/>
          <p:cNvSpPr txBox="1">
            <a:spLocks/>
          </p:cNvSpPr>
          <p:nvPr/>
        </p:nvSpPr>
        <p:spPr>
          <a:xfrm rot="20490518">
            <a:off x="4461689" y="274255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42111866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76350"/>
            <a:ext cx="3124200" cy="1938992"/>
          </a:xfrm>
          <a:prstGeom prst="rect">
            <a:avLst/>
          </a:prstGeom>
        </p:spPr>
        <p:txBody>
          <a:bodyPr wrap="square">
            <a:spAutoFit/>
          </a:bodyPr>
          <a:lstStyle/>
          <a:p>
            <a:r>
              <a:rPr lang="en-US" sz="2000" dirty="0" smtClean="0">
                <a:solidFill>
                  <a:schemeClr val="bg1"/>
                </a:solidFill>
              </a:rPr>
              <a:t>Historians consider Menes to be Egypt’s first </a:t>
            </a:r>
            <a:r>
              <a:rPr lang="en-US" sz="2000" b="1" dirty="0" smtClean="0">
                <a:solidFill>
                  <a:schemeClr val="bg1"/>
                </a:solidFill>
                <a:effectLst>
                  <a:glow rad="101600">
                    <a:schemeClr val="accent6">
                      <a:satMod val="175000"/>
                      <a:alpha val="40000"/>
                    </a:schemeClr>
                  </a:glow>
                </a:effectLst>
              </a:rPr>
              <a:t>pharaoh</a:t>
            </a:r>
            <a:r>
              <a:rPr lang="en-US" sz="2000" dirty="0" smtClean="0">
                <a:solidFill>
                  <a:schemeClr val="bg1"/>
                </a:solidFill>
              </a:rPr>
              <a:t>, </a:t>
            </a:r>
            <a:r>
              <a:rPr lang="en-US" sz="2000" dirty="0" smtClean="0">
                <a:solidFill>
                  <a:schemeClr val="bg1"/>
                </a:solidFill>
                <a:effectLst>
                  <a:glow rad="101600">
                    <a:schemeClr val="accent6">
                      <a:satMod val="175000"/>
                      <a:alpha val="40000"/>
                    </a:schemeClr>
                  </a:glow>
                </a:effectLst>
              </a:rPr>
              <a:t>which means great house</a:t>
            </a:r>
            <a:r>
              <a:rPr lang="en-US" sz="2000" dirty="0" smtClean="0">
                <a:solidFill>
                  <a:schemeClr val="bg1"/>
                </a:solidFill>
              </a:rPr>
              <a:t>. Menes also founded Egypt’s first </a:t>
            </a:r>
            <a:r>
              <a:rPr lang="en-US" sz="2000" b="1" dirty="0" smtClean="0">
                <a:solidFill>
                  <a:schemeClr val="bg1"/>
                </a:solidFill>
                <a:effectLst>
                  <a:glow rad="101600">
                    <a:schemeClr val="accent6">
                      <a:satMod val="175000"/>
                      <a:alpha val="40000"/>
                    </a:schemeClr>
                  </a:glow>
                </a:effectLst>
              </a:rPr>
              <a:t>dynasty</a:t>
            </a:r>
            <a:r>
              <a:rPr lang="en-US" sz="2000" dirty="0" smtClean="0">
                <a:solidFill>
                  <a:schemeClr val="bg1"/>
                </a:solidFill>
              </a:rPr>
              <a:t>, </a:t>
            </a:r>
            <a:r>
              <a:rPr lang="en-US" sz="2000" dirty="0" smtClean="0">
                <a:solidFill>
                  <a:schemeClr val="bg1"/>
                </a:solidFill>
                <a:effectLst>
                  <a:glow rad="101600">
                    <a:schemeClr val="accent6">
                      <a:satMod val="175000"/>
                      <a:alpha val="40000"/>
                    </a:schemeClr>
                  </a:glow>
                </a:effectLst>
              </a:rPr>
              <a:t>or series of rulers from the same family</a:t>
            </a:r>
            <a:r>
              <a:rPr lang="en-US" sz="2000" dirty="0" smtClean="0">
                <a:solidFill>
                  <a:schemeClr val="bg1"/>
                </a:solidFill>
              </a:rPr>
              <a:t>.</a:t>
            </a:r>
            <a:endParaRPr lang="en-US" sz="2000" dirty="0">
              <a:solidFill>
                <a:schemeClr val="bg1"/>
              </a:solidFill>
            </a:endParaRPr>
          </a:p>
        </p:txBody>
      </p:sp>
      <p:sp>
        <p:nvSpPr>
          <p:cNvPr id="4" name="Rectangle 3"/>
          <p:cNvSpPr/>
          <p:nvPr/>
        </p:nvSpPr>
        <p:spPr>
          <a:xfrm>
            <a:off x="4114800" y="3867150"/>
            <a:ext cx="4572000" cy="707886"/>
          </a:xfrm>
          <a:prstGeom prst="rect">
            <a:avLst/>
          </a:prstGeom>
        </p:spPr>
        <p:txBody>
          <a:bodyPr>
            <a:spAutoFit/>
          </a:bodyPr>
          <a:lstStyle/>
          <a:p>
            <a:pPr algn="ctr"/>
            <a:r>
              <a:rPr lang="en-US" sz="2000" dirty="0" smtClean="0">
                <a:solidFill>
                  <a:schemeClr val="bg1"/>
                </a:solidFill>
              </a:rPr>
              <a:t>Why do you think </a:t>
            </a:r>
            <a:r>
              <a:rPr lang="en-US" sz="2000" b="1" dirty="0" smtClean="0">
                <a:solidFill>
                  <a:schemeClr val="bg1"/>
                </a:solidFill>
              </a:rPr>
              <a:t>Menes</a:t>
            </a:r>
            <a:r>
              <a:rPr lang="en-US" sz="2000" dirty="0" smtClean="0">
                <a:solidFill>
                  <a:schemeClr val="bg1"/>
                </a:solidFill>
              </a:rPr>
              <a:t> wanted to rule over both kingdoms of Egypt?</a:t>
            </a:r>
            <a:endParaRPr lang="en-US" sz="2000" dirty="0">
              <a:solidFill>
                <a:schemeClr val="bg1"/>
              </a:solidFill>
            </a:endParaRPr>
          </a:p>
        </p:txBody>
      </p:sp>
      <p:pic>
        <p:nvPicPr>
          <p:cNvPr id="30724" name="Picture 4" descr="Related image"/>
          <p:cNvPicPr>
            <a:picLocks noChangeAspect="1" noChangeArrowheads="1"/>
          </p:cNvPicPr>
          <p:nvPr/>
        </p:nvPicPr>
        <p:blipFill>
          <a:blip r:embed="rId2" cstate="print"/>
          <a:srcRect l="15853" r="17854"/>
          <a:stretch>
            <a:fillRect/>
          </a:stretch>
        </p:blipFill>
        <p:spPr bwMode="auto">
          <a:xfrm>
            <a:off x="4191000" y="819150"/>
            <a:ext cx="4648200" cy="2972720"/>
          </a:xfrm>
          <a:prstGeom prst="rect">
            <a:avLst/>
          </a:prstGeom>
          <a:noFill/>
        </p:spPr>
      </p:pic>
    </p:spTree>
    <p:extLst>
      <p:ext uri="{BB962C8B-B14F-4D97-AF65-F5344CB8AC3E}">
        <p14:creationId xmlns="" xmlns:p14="http://schemas.microsoft.com/office/powerpoint/2010/main" val="42111866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19150"/>
            <a:ext cx="3124200" cy="4093428"/>
          </a:xfrm>
          <a:prstGeom prst="rect">
            <a:avLst/>
          </a:prstGeom>
        </p:spPr>
        <p:txBody>
          <a:bodyPr wrap="square">
            <a:spAutoFit/>
          </a:bodyPr>
          <a:lstStyle/>
          <a:p>
            <a:r>
              <a:rPr lang="en-US" sz="2000" dirty="0" smtClean="0">
                <a:solidFill>
                  <a:schemeClr val="bg1"/>
                </a:solidFill>
              </a:rPr>
              <a:t>Menes built a capital city named </a:t>
            </a:r>
            <a:r>
              <a:rPr lang="en-US" sz="2000" b="1" dirty="0" smtClean="0">
                <a:solidFill>
                  <a:schemeClr val="bg1"/>
                </a:solidFill>
              </a:rPr>
              <a:t>Memphis</a:t>
            </a:r>
            <a:r>
              <a:rPr lang="en-US" sz="2000" dirty="0" smtClean="0">
                <a:solidFill>
                  <a:schemeClr val="bg1"/>
                </a:solidFill>
              </a:rPr>
              <a:t> at the southern delta. The First Dynasty lasted for about 200 years. Pharaohs after Menes extended Egyptian territory southward along the Nile; however, rivals challenged the first dynasty for power. These challengers took over Egypt and established the Second Dynasty.</a:t>
            </a:r>
            <a:endParaRPr lang="en-US" sz="2000" dirty="0">
              <a:solidFill>
                <a:schemeClr val="bg1"/>
              </a:solidFill>
            </a:endParaRPr>
          </a:p>
        </p:txBody>
      </p:sp>
      <p:pic>
        <p:nvPicPr>
          <p:cNvPr id="29698" name="Picture 2" descr="Related image"/>
          <p:cNvPicPr>
            <a:picLocks noChangeAspect="1" noChangeArrowheads="1"/>
          </p:cNvPicPr>
          <p:nvPr/>
        </p:nvPicPr>
        <p:blipFill>
          <a:blip r:embed="rId2" cstate="print">
            <a:lum bright="5000" contrast="3000"/>
          </a:blip>
          <a:srcRect l="12000" r="10667"/>
          <a:stretch>
            <a:fillRect/>
          </a:stretch>
        </p:blipFill>
        <p:spPr bwMode="auto">
          <a:xfrm>
            <a:off x="3657600" y="1458967"/>
            <a:ext cx="5029200" cy="2647294"/>
          </a:xfrm>
          <a:prstGeom prst="rect">
            <a:avLst/>
          </a:prstGeom>
          <a:noFill/>
        </p:spPr>
      </p:pic>
    </p:spTree>
    <p:extLst>
      <p:ext uri="{BB962C8B-B14F-4D97-AF65-F5344CB8AC3E}">
        <p14:creationId xmlns="" xmlns:p14="http://schemas.microsoft.com/office/powerpoint/2010/main" val="42111866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Ancient Egypt began in the fertile Nile River Valley.</a:t>
            </a:r>
          </a:p>
          <a:p>
            <a:pPr marL="457200" lvl="0" indent="-457200">
              <a:lnSpc>
                <a:spcPct val="150000"/>
              </a:lnSpc>
              <a:buFont typeface="+mj-lt"/>
              <a:buAutoNum type="arabicPeriod"/>
              <a:defRPr/>
            </a:pPr>
            <a:r>
              <a:rPr lang="en-US" sz="2000" kern="0" dirty="0" smtClean="0">
                <a:solidFill>
                  <a:schemeClr val="bg1"/>
                </a:solidFill>
              </a:rPr>
              <a:t>Two different kingdoms developed.</a:t>
            </a:r>
          </a:p>
          <a:p>
            <a:pPr marL="457200" lvl="0" indent="-457200">
              <a:lnSpc>
                <a:spcPct val="150000"/>
              </a:lnSpc>
              <a:buFont typeface="+mj-lt"/>
              <a:buAutoNum type="arabicPeriod"/>
              <a:defRPr/>
            </a:pPr>
            <a:r>
              <a:rPr lang="en-US" sz="2000" kern="0" dirty="0" smtClean="0">
                <a:solidFill>
                  <a:schemeClr val="bg1"/>
                </a:solidFill>
              </a:rPr>
              <a:t>These two kingdoms were later united under one ruler as the territory grew.</a:t>
            </a: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428750"/>
            <a:ext cx="5562600" cy="3048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As in other ancient cultures, Egyptian society was based on strict orders of social classes. A small group of royalty and nobles ruled Egypt. They depended on the rest of the population to supply food, crafts and labor. Few people questioned this arrangement in society.</a:t>
            </a:r>
          </a:p>
          <a:p>
            <a:pPr marL="0" indent="0">
              <a:buNone/>
            </a:pPr>
            <a:endParaRPr lang="en-US" sz="2000" dirty="0">
              <a:solidFill>
                <a:schemeClr val="bg1"/>
              </a:solidFill>
            </a:endParaRPr>
          </a:p>
          <a:p>
            <a:pPr marL="0" indent="0">
              <a:buNone/>
            </a:pPr>
            <a:r>
              <a:rPr lang="en-US" sz="2000" kern="0" dirty="0">
                <a:solidFill>
                  <a:schemeClr val="bg1"/>
                </a:solidFill>
              </a:rPr>
              <a:t>To learn more about this topic and others, read pages </a:t>
            </a:r>
            <a:r>
              <a:rPr lang="en-US" sz="2000" kern="0" dirty="0" smtClean="0">
                <a:solidFill>
                  <a:schemeClr val="bg1"/>
                </a:solidFill>
              </a:rPr>
              <a:t>90 </a:t>
            </a:r>
            <a:r>
              <a:rPr lang="en-US" sz="2000" kern="0" dirty="0">
                <a:solidFill>
                  <a:schemeClr val="bg1"/>
                </a:solidFill>
              </a:rPr>
              <a:t>thru </a:t>
            </a:r>
            <a:r>
              <a:rPr lang="en-US" sz="2000" kern="0" dirty="0" smtClean="0">
                <a:solidFill>
                  <a:schemeClr val="bg1"/>
                </a:solidFill>
              </a:rPr>
              <a:t>95 </a:t>
            </a:r>
            <a:r>
              <a:rPr lang="en-US" sz="2000" kern="0" dirty="0">
                <a:solidFill>
                  <a:schemeClr val="bg1"/>
                </a:solidFill>
              </a:rPr>
              <a:t>and 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2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r>
              <a:rPr lang="en-US" sz="2000" kern="0" dirty="0" smtClean="0">
                <a:solidFill>
                  <a:schemeClr val="bg1"/>
                </a:solidFill>
              </a:rPr>
              <a:t>.</a:t>
            </a:r>
            <a:endParaRPr lang="en-US" sz="2000" dirty="0">
              <a:solidFill>
                <a:schemeClr val="bg1"/>
              </a:solidFill>
            </a:endParaRPr>
          </a:p>
        </p:txBody>
      </p:sp>
      <p:pic>
        <p:nvPicPr>
          <p:cNvPr id="2050" name="Picture 2" descr="Image result for pharaoh vecto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9271" r="27392" b="1987"/>
          <a:stretch/>
        </p:blipFill>
        <p:spPr bwMode="auto">
          <a:xfrm>
            <a:off x="6138934" y="-19050"/>
            <a:ext cx="3005066" cy="51625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chemeClr val="bg1"/>
                </a:solidFill>
                <a:effectLst>
                  <a:glow rad="101600">
                    <a:schemeClr val="accent6">
                      <a:satMod val="175000"/>
                      <a:alpha val="40000"/>
                    </a:schemeClr>
                  </a:glow>
                </a:effectLst>
                <a:latin typeface="BIRTH OF A HERO" panose="02000000000000000000" pitchFamily="2" charset="0"/>
              </a:rPr>
              <a:t>Part II: The Old Kingdom</a:t>
            </a:r>
          </a:p>
        </p:txBody>
      </p:sp>
    </p:spTree>
    <p:extLst>
      <p:ext uri="{BB962C8B-B14F-4D97-AF65-F5344CB8AC3E}">
        <p14:creationId xmlns="" xmlns:p14="http://schemas.microsoft.com/office/powerpoint/2010/main" val="28712759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Early Pharaohs</a:t>
            </a:r>
          </a:p>
        </p:txBody>
      </p:sp>
      <p:sp>
        <p:nvSpPr>
          <p:cNvPr id="4" name="Rectangle 3"/>
          <p:cNvSpPr/>
          <p:nvPr/>
        </p:nvSpPr>
        <p:spPr>
          <a:xfrm>
            <a:off x="304800" y="1428750"/>
            <a:ext cx="8534400" cy="707886"/>
          </a:xfrm>
          <a:prstGeom prst="rect">
            <a:avLst/>
          </a:prstGeom>
        </p:spPr>
        <p:txBody>
          <a:bodyPr wrap="square">
            <a:spAutoFit/>
          </a:bodyPr>
          <a:lstStyle/>
          <a:p>
            <a:pPr algn="ctr"/>
            <a:r>
              <a:rPr lang="en-US" sz="2000" dirty="0">
                <a:solidFill>
                  <a:schemeClr val="bg1"/>
                </a:solidFill>
              </a:rPr>
              <a:t>The </a:t>
            </a:r>
            <a:r>
              <a:rPr lang="en-US" sz="2000" dirty="0" smtClean="0">
                <a:solidFill>
                  <a:schemeClr val="bg1"/>
                </a:solidFill>
              </a:rPr>
              <a:t>1</a:t>
            </a:r>
            <a:r>
              <a:rPr lang="en-US" sz="2000" baseline="30000" dirty="0" smtClean="0">
                <a:solidFill>
                  <a:schemeClr val="bg1"/>
                </a:solidFill>
              </a:rPr>
              <a:t>st</a:t>
            </a:r>
            <a:r>
              <a:rPr lang="en-US" sz="2000" dirty="0" smtClean="0">
                <a:solidFill>
                  <a:schemeClr val="bg1"/>
                </a:solidFill>
              </a:rPr>
              <a:t> and 2</a:t>
            </a:r>
            <a:r>
              <a:rPr lang="en-US" sz="2000" baseline="30000" dirty="0" smtClean="0">
                <a:solidFill>
                  <a:schemeClr val="bg1"/>
                </a:solidFill>
              </a:rPr>
              <a:t>nd</a:t>
            </a:r>
            <a:r>
              <a:rPr lang="en-US" sz="2000" dirty="0" smtClean="0">
                <a:solidFill>
                  <a:schemeClr val="bg1"/>
                </a:solidFill>
              </a:rPr>
              <a:t> Dynasties rules Egypt for about 4 centuries. By 2700 BC a new, 3</a:t>
            </a:r>
            <a:r>
              <a:rPr lang="en-US" sz="2000" baseline="30000" dirty="0" smtClean="0">
                <a:solidFill>
                  <a:schemeClr val="bg1"/>
                </a:solidFill>
              </a:rPr>
              <a:t>rd</a:t>
            </a:r>
            <a:r>
              <a:rPr lang="en-US" sz="2000" dirty="0" smtClean="0">
                <a:solidFill>
                  <a:schemeClr val="bg1"/>
                </a:solidFill>
              </a:rPr>
              <a:t> dynasty rose to power. Thus began the Old Kingdom.</a:t>
            </a:r>
            <a:endParaRPr lang="en-US" sz="2000" dirty="0">
              <a:solidFill>
                <a:schemeClr val="bg1"/>
              </a:solidFill>
            </a:endParaRPr>
          </a:p>
        </p:txBody>
      </p:sp>
      <p:pic>
        <p:nvPicPr>
          <p:cNvPr id="1026" name="Picture 2" descr="C:\Users\Jim\Desktop\Picture3.png"/>
          <p:cNvPicPr>
            <a:picLocks noChangeAspect="1" noChangeArrowheads="1"/>
          </p:cNvPicPr>
          <p:nvPr/>
        </p:nvPicPr>
        <p:blipFill>
          <a:blip r:embed="rId2" cstate="print"/>
          <a:srcRect/>
          <a:stretch>
            <a:fillRect/>
          </a:stretch>
        </p:blipFill>
        <p:spPr bwMode="auto">
          <a:xfrm>
            <a:off x="0" y="2326406"/>
            <a:ext cx="9144000" cy="2817094"/>
          </a:xfrm>
          <a:prstGeom prst="rect">
            <a:avLst/>
          </a:prstGeom>
          <a:noFill/>
        </p:spPr>
      </p:pic>
    </p:spTree>
    <p:extLst>
      <p:ext uri="{BB962C8B-B14F-4D97-AF65-F5344CB8AC3E}">
        <p14:creationId xmlns="" xmlns:p14="http://schemas.microsoft.com/office/powerpoint/2010/main" val="862839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66750"/>
            <a:ext cx="8305800" cy="1323439"/>
          </a:xfrm>
          <a:prstGeom prst="rect">
            <a:avLst/>
          </a:prstGeom>
        </p:spPr>
        <p:txBody>
          <a:bodyPr wrap="square">
            <a:spAutoFit/>
          </a:bodyPr>
          <a:lstStyle/>
          <a:p>
            <a:pPr algn="ctr"/>
            <a:r>
              <a:rPr lang="en-US" sz="2000" dirty="0" smtClean="0">
                <a:solidFill>
                  <a:schemeClr val="bg1"/>
                </a:solidFill>
              </a:rPr>
              <a:t>The Old Kingdom was a period in Egyptian history that lasted about 500 years, from 2700 BC to 2200 BC. During this time, Egyptians continued to develop their political system. It was based on the belief that the </a:t>
            </a:r>
            <a:r>
              <a:rPr lang="en-US" sz="2000" b="1" dirty="0" smtClean="0">
                <a:solidFill>
                  <a:schemeClr val="bg1"/>
                </a:solidFill>
                <a:effectLst>
                  <a:glow rad="101600">
                    <a:schemeClr val="accent6">
                      <a:satMod val="175000"/>
                      <a:alpha val="40000"/>
                    </a:schemeClr>
                  </a:glow>
                </a:effectLst>
              </a:rPr>
              <a:t>pharaoh</a:t>
            </a:r>
            <a:r>
              <a:rPr lang="en-US" sz="2000" dirty="0" smtClean="0">
                <a:solidFill>
                  <a:schemeClr val="bg1"/>
                </a:solidFill>
              </a:rPr>
              <a:t>, </a:t>
            </a:r>
            <a:r>
              <a:rPr lang="en-US" sz="2000" dirty="0" smtClean="0">
                <a:solidFill>
                  <a:schemeClr val="bg1"/>
                </a:solidFill>
                <a:effectLst>
                  <a:glow rad="101600">
                    <a:schemeClr val="accent6">
                      <a:satMod val="175000"/>
                      <a:alpha val="40000"/>
                    </a:schemeClr>
                  </a:glow>
                </a:effectLst>
              </a:rPr>
              <a:t>the ruler of Egypt, was both a king and a god</a:t>
            </a:r>
            <a:r>
              <a:rPr lang="en-US" sz="2000" dirty="0" smtClean="0">
                <a:solidFill>
                  <a:schemeClr val="bg1"/>
                </a:solidFill>
              </a:rPr>
              <a:t>.</a:t>
            </a:r>
            <a:endParaRPr lang="en-US" sz="2000" dirty="0">
              <a:solidFill>
                <a:schemeClr val="bg1"/>
              </a:solidFill>
            </a:endParaRPr>
          </a:p>
        </p:txBody>
      </p:sp>
      <p:pic>
        <p:nvPicPr>
          <p:cNvPr id="3074"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3720" b="26155"/>
          <a:stretch/>
        </p:blipFill>
        <p:spPr bwMode="auto">
          <a:xfrm>
            <a:off x="-2177" y="2073148"/>
            <a:ext cx="9146177" cy="30703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16622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819150"/>
            <a:ext cx="6400800" cy="3477875"/>
          </a:xfrm>
          <a:prstGeom prst="rect">
            <a:avLst/>
          </a:prstGeom>
        </p:spPr>
        <p:txBody>
          <a:bodyPr wrap="square">
            <a:spAutoFit/>
          </a:bodyPr>
          <a:lstStyle/>
          <a:p>
            <a:pPr algn="ctr"/>
            <a:r>
              <a:rPr lang="en-US" sz="2000" dirty="0">
                <a:solidFill>
                  <a:schemeClr val="bg1"/>
                </a:solidFill>
              </a:rPr>
              <a:t>As supreme ruler of the people, the pharaoh was considered a god on earth, the intermediary between the gods and the people. When the pharaoh came to the throne he was instantly associated with </a:t>
            </a:r>
            <a:r>
              <a:rPr lang="en-US" sz="2000" b="1" dirty="0">
                <a:solidFill>
                  <a:schemeClr val="bg1"/>
                </a:solidFill>
              </a:rPr>
              <a:t>Horus</a:t>
            </a:r>
            <a:r>
              <a:rPr lang="en-US" sz="2000" dirty="0">
                <a:solidFill>
                  <a:schemeClr val="bg1"/>
                </a:solidFill>
              </a:rPr>
              <a:t> - the god who had defeated the forces of chaos and restored order - and when he died, he was associated with </a:t>
            </a:r>
            <a:r>
              <a:rPr lang="en-US" sz="2000" b="1" dirty="0">
                <a:solidFill>
                  <a:schemeClr val="bg1"/>
                </a:solidFill>
              </a:rPr>
              <a:t>Osiris</a:t>
            </a:r>
            <a:r>
              <a:rPr lang="en-US" sz="2000" dirty="0">
                <a:solidFill>
                  <a:schemeClr val="bg1"/>
                </a:solidFill>
              </a:rPr>
              <a:t>, the god of the dead</a:t>
            </a:r>
            <a:r>
              <a:rPr lang="en-US" sz="2000" dirty="0" smtClean="0">
                <a:solidFill>
                  <a:schemeClr val="bg1"/>
                </a:solidFill>
              </a:rPr>
              <a:t>.</a:t>
            </a:r>
          </a:p>
          <a:p>
            <a:pPr algn="ctr"/>
            <a:endParaRPr lang="en-US" sz="2000" dirty="0">
              <a:solidFill>
                <a:schemeClr val="bg1"/>
              </a:solidFill>
            </a:endParaRPr>
          </a:p>
          <a:p>
            <a:pPr algn="ctr"/>
            <a:r>
              <a:rPr lang="en-US" sz="2000" dirty="0" smtClean="0">
                <a:solidFill>
                  <a:schemeClr val="bg1"/>
                </a:solidFill>
              </a:rPr>
              <a:t>Because of this people expected a lot from their king. The pharaoh’s status came with many responsibilities. If things went well, the people would credit </a:t>
            </a:r>
            <a:r>
              <a:rPr lang="en-US" sz="2000" dirty="0">
                <a:solidFill>
                  <a:schemeClr val="bg1"/>
                </a:solidFill>
              </a:rPr>
              <a:t>the </a:t>
            </a:r>
            <a:r>
              <a:rPr lang="en-US" sz="2000" dirty="0" smtClean="0">
                <a:solidFill>
                  <a:schemeClr val="bg1"/>
                </a:solidFill>
              </a:rPr>
              <a:t>pharaoh. If not… well.</a:t>
            </a:r>
            <a:endParaRPr lang="en-US" sz="2000" dirty="0">
              <a:solidFill>
                <a:schemeClr val="bg1"/>
              </a:solidFill>
            </a:endParaRPr>
          </a:p>
        </p:txBody>
      </p:sp>
      <p:pic>
        <p:nvPicPr>
          <p:cNvPr id="9218" name="Picture 2" descr="Related image"/>
          <p:cNvPicPr>
            <a:picLocks noChangeAspect="1" noChangeArrowheads="1"/>
          </p:cNvPicPr>
          <p:nvPr/>
        </p:nvPicPr>
        <p:blipFill>
          <a:blip r:embed="rId2" cstate="print">
            <a:clrChange>
              <a:clrFrom>
                <a:srgbClr val="FFFFFF"/>
              </a:clrFrom>
              <a:clrTo>
                <a:srgbClr val="FFFFFF">
                  <a:alpha val="0"/>
                </a:srgbClr>
              </a:clrTo>
            </a:clrChange>
          </a:blip>
          <a:srcRect l="27231" t="4642" r="49252" b="12019"/>
          <a:stretch>
            <a:fillRect/>
          </a:stretch>
        </p:blipFill>
        <p:spPr bwMode="auto">
          <a:xfrm>
            <a:off x="7692567" y="0"/>
            <a:ext cx="1451433" cy="5143500"/>
          </a:xfrm>
          <a:prstGeom prst="rect">
            <a:avLst/>
          </a:prstGeom>
          <a:noFill/>
          <a:effectLst>
            <a:softEdge rad="12700"/>
          </a:effectLst>
        </p:spPr>
      </p:pic>
      <p:pic>
        <p:nvPicPr>
          <p:cNvPr id="5" name="Picture 2" descr="Related image"/>
          <p:cNvPicPr>
            <a:picLocks noChangeAspect="1" noChangeArrowheads="1"/>
          </p:cNvPicPr>
          <p:nvPr/>
        </p:nvPicPr>
        <p:blipFill>
          <a:blip r:embed="rId2" cstate="print">
            <a:clrChange>
              <a:clrFrom>
                <a:srgbClr val="FFFFFF"/>
              </a:clrFrom>
              <a:clrTo>
                <a:srgbClr val="FFFFFF">
                  <a:alpha val="0"/>
                </a:srgbClr>
              </a:clrTo>
            </a:clrChange>
          </a:blip>
          <a:srcRect l="27231" t="4642" r="49252" b="12019"/>
          <a:stretch>
            <a:fillRect/>
          </a:stretch>
        </p:blipFill>
        <p:spPr bwMode="auto">
          <a:xfrm flipH="1">
            <a:off x="0" y="0"/>
            <a:ext cx="1447800" cy="5143500"/>
          </a:xfrm>
          <a:prstGeom prst="rect">
            <a:avLst/>
          </a:prstGeom>
          <a:noFill/>
          <a:effectLst>
            <a:softEdge rad="12700"/>
          </a:effectLst>
        </p:spPr>
      </p:pic>
    </p:spTree>
    <p:extLst>
      <p:ext uri="{BB962C8B-B14F-4D97-AF65-F5344CB8AC3E}">
        <p14:creationId xmlns="" xmlns:p14="http://schemas.microsoft.com/office/powerpoint/2010/main" val="3313803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95350"/>
            <a:ext cx="4495800" cy="3785652"/>
          </a:xfrm>
          <a:prstGeom prst="rect">
            <a:avLst/>
          </a:prstGeom>
        </p:spPr>
        <p:txBody>
          <a:bodyPr wrap="square">
            <a:spAutoFit/>
          </a:bodyPr>
          <a:lstStyle/>
          <a:p>
            <a:r>
              <a:rPr lang="en-US" sz="2000" dirty="0" smtClean="0">
                <a:solidFill>
                  <a:schemeClr val="bg1"/>
                </a:solidFill>
              </a:rPr>
              <a:t>The most famous pharaoh of the Old Kingdom was </a:t>
            </a:r>
            <a:r>
              <a:rPr lang="en-US" sz="2000" b="1" dirty="0" smtClean="0">
                <a:solidFill>
                  <a:schemeClr val="bg1"/>
                </a:solidFill>
                <a:effectLst>
                  <a:glow rad="101600">
                    <a:schemeClr val="accent6">
                      <a:satMod val="175000"/>
                      <a:alpha val="40000"/>
                    </a:schemeClr>
                  </a:glow>
                </a:effectLst>
              </a:rPr>
              <a:t>Khufu</a:t>
            </a:r>
            <a:r>
              <a:rPr lang="en-US" sz="2000" dirty="0">
                <a:solidFill>
                  <a:schemeClr val="bg1"/>
                </a:solidFill>
              </a:rPr>
              <a:t>. </a:t>
            </a:r>
            <a:r>
              <a:rPr lang="en-US" sz="2000" dirty="0" smtClean="0">
                <a:solidFill>
                  <a:schemeClr val="bg1"/>
                </a:solidFill>
              </a:rPr>
              <a:t>He is </a:t>
            </a:r>
            <a:r>
              <a:rPr lang="en-US" sz="2000" dirty="0">
                <a:solidFill>
                  <a:schemeClr val="bg1"/>
                </a:solidFill>
              </a:rPr>
              <a:t>believed to have had three wives. He is famous for building the </a:t>
            </a:r>
            <a:r>
              <a:rPr lang="en-US" sz="2000" b="1" dirty="0">
                <a:solidFill>
                  <a:schemeClr val="bg1"/>
                </a:solidFill>
              </a:rPr>
              <a:t>Great Pyramid at Giza</a:t>
            </a:r>
            <a:r>
              <a:rPr lang="en-US" sz="2000" dirty="0">
                <a:solidFill>
                  <a:schemeClr val="bg1"/>
                </a:solidFill>
              </a:rPr>
              <a:t>, one of the seven wonders of the world, but apart from this, we know very little about him</a:t>
            </a:r>
            <a:r>
              <a:rPr lang="en-US" sz="2000" dirty="0" smtClean="0">
                <a:solidFill>
                  <a:schemeClr val="bg1"/>
                </a:solidFill>
              </a:rPr>
              <a:t>.</a:t>
            </a:r>
          </a:p>
          <a:p>
            <a:r>
              <a:rPr lang="en-US" sz="2000" dirty="0">
                <a:solidFill>
                  <a:schemeClr val="bg1"/>
                </a:solidFill>
              </a:rPr>
              <a:t>Khufu was the first pharaoh to build a pyramid at Giza. The sheer scale of this monument stands as testament to his skills in commanding the </a:t>
            </a:r>
            <a:r>
              <a:rPr lang="en-US" sz="2000" dirty="0" smtClean="0">
                <a:solidFill>
                  <a:schemeClr val="bg1"/>
                </a:solidFill>
              </a:rPr>
              <a:t>resources </a:t>
            </a:r>
            <a:r>
              <a:rPr lang="en-US" sz="2000" dirty="0">
                <a:solidFill>
                  <a:schemeClr val="bg1"/>
                </a:solidFill>
              </a:rPr>
              <a:t>of his </a:t>
            </a:r>
            <a:r>
              <a:rPr lang="en-US" sz="2000" dirty="0" smtClean="0">
                <a:solidFill>
                  <a:schemeClr val="bg1"/>
                </a:solidFill>
              </a:rPr>
              <a:t>kingdom.</a:t>
            </a:r>
            <a:endParaRPr lang="en-US" sz="2000" dirty="0">
              <a:solidFill>
                <a:schemeClr val="bg1"/>
              </a:solidFill>
            </a:endParaRP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4286"/>
          <a:stretch/>
        </p:blipFill>
        <p:spPr bwMode="auto">
          <a:xfrm>
            <a:off x="5257800" y="1660525"/>
            <a:ext cx="3429001" cy="22383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574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Your family farms in the Nile Valley. Each year when the river’s flood waters spread rich soil on the land, you help your father plant barley. When you are not in the fields, you spin fine linen thread from flax you have grown. Sometimes you and your friends hunt birds in the tall grasses along the river banks. Why do you live in the Nile Valley?</a:t>
            </a:r>
          </a:p>
          <a:p>
            <a:pPr marL="0" indent="0" algn="ctr">
              <a:buNone/>
            </a:pPr>
            <a:r>
              <a:rPr lang="en-US" sz="2000" dirty="0" smtClean="0">
                <a:solidFill>
                  <a:schemeClr val="bg1"/>
                </a:solidFill>
              </a:rPr>
              <a:t>Take a minute to write it down.</a:t>
            </a:r>
          </a:p>
          <a:p>
            <a:pPr>
              <a:buFont typeface="Arial" pitchFamily="34" charset="0"/>
              <a:buNone/>
            </a:pPr>
            <a:endParaRPr lang="en-US" sz="2000" dirty="0" smtClean="0">
              <a:solidFill>
                <a:schemeClr val="bg1"/>
              </a:solidFill>
            </a:endParaRP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0690" b="69097"/>
          <a:stretch/>
        </p:blipFill>
        <p:spPr bwMode="auto">
          <a:xfrm>
            <a:off x="4495800" y="4686299"/>
            <a:ext cx="4648200" cy="4572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89787"/>
          <a:stretch/>
        </p:blipFill>
        <p:spPr bwMode="auto">
          <a:xfrm>
            <a:off x="-24512" y="4705350"/>
            <a:ext cx="4520312" cy="457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Society &amp; Trade</a:t>
            </a:r>
          </a:p>
        </p:txBody>
      </p:sp>
      <p:sp>
        <p:nvSpPr>
          <p:cNvPr id="3" name="Rectangle 2"/>
          <p:cNvSpPr/>
          <p:nvPr/>
        </p:nvSpPr>
        <p:spPr>
          <a:xfrm>
            <a:off x="4953000" y="590550"/>
            <a:ext cx="3733800" cy="4093428"/>
          </a:xfrm>
          <a:prstGeom prst="rect">
            <a:avLst/>
          </a:prstGeom>
        </p:spPr>
        <p:txBody>
          <a:bodyPr wrap="square">
            <a:spAutoFit/>
          </a:bodyPr>
          <a:lstStyle/>
          <a:p>
            <a:pPr algn="r"/>
            <a:r>
              <a:rPr lang="en-US" sz="2000" dirty="0">
                <a:solidFill>
                  <a:schemeClr val="bg1"/>
                </a:solidFill>
              </a:rPr>
              <a:t>By the end of the Old Kingdom, Egypt had around 2 million </a:t>
            </a:r>
            <a:r>
              <a:rPr lang="en-US" sz="2000" dirty="0" smtClean="0">
                <a:solidFill>
                  <a:schemeClr val="bg1"/>
                </a:solidFill>
              </a:rPr>
              <a:t>inhabitants. It was believed that a well-ordered society would make the kingdom strong. The Pharaoh was at the top, followed by the priests and key government personnel. Many Priests and officials were </a:t>
            </a:r>
            <a:r>
              <a:rPr lang="en-US" sz="2000" b="1" dirty="0" smtClean="0">
                <a:solidFill>
                  <a:schemeClr val="bg1"/>
                </a:solidFill>
                <a:effectLst>
                  <a:glow rad="101600">
                    <a:schemeClr val="accent6">
                      <a:satMod val="175000"/>
                      <a:alpha val="40000"/>
                    </a:schemeClr>
                  </a:glow>
                </a:effectLst>
              </a:rPr>
              <a:t>nobles</a:t>
            </a:r>
            <a:r>
              <a:rPr lang="en-US" sz="2000" dirty="0" smtClean="0">
                <a:solidFill>
                  <a:schemeClr val="bg1"/>
                </a:solidFill>
              </a:rPr>
              <a:t>, </a:t>
            </a:r>
            <a:r>
              <a:rPr lang="en-US" sz="2000" dirty="0" smtClean="0">
                <a:solidFill>
                  <a:schemeClr val="bg1"/>
                </a:solidFill>
                <a:effectLst>
                  <a:glow rad="101600">
                    <a:schemeClr val="accent6">
                      <a:satMod val="175000"/>
                      <a:alpha val="40000"/>
                    </a:schemeClr>
                  </a:glow>
                </a:effectLst>
              </a:rPr>
              <a:t>or people from rich and powerful families</a:t>
            </a:r>
            <a:r>
              <a:rPr lang="en-US" sz="2000" dirty="0" smtClean="0">
                <a:solidFill>
                  <a:schemeClr val="bg1"/>
                </a:solidFill>
              </a:rPr>
              <a:t>. Next, were the scribes and craftspeople, followed by farmers, servants, and slaves.</a:t>
            </a:r>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2381" t="10714" r="2305"/>
          <a:stretch/>
        </p:blipFill>
        <p:spPr>
          <a:xfrm>
            <a:off x="451338" y="1127014"/>
            <a:ext cx="3291840" cy="2057400"/>
          </a:xfrm>
          <a:prstGeom prst="rect">
            <a:avLst/>
          </a:prstGeom>
        </p:spPr>
      </p:pic>
      <p:pic>
        <p:nvPicPr>
          <p:cNvPr id="1028" name="Picture 4" descr="Related image"/>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333" r="8333"/>
          <a:stretch/>
        </p:blipFill>
        <p:spPr bwMode="auto">
          <a:xfrm>
            <a:off x="1905000" y="2724150"/>
            <a:ext cx="2929467" cy="197739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8229600" cy="2246769"/>
          </a:xfrm>
          <a:prstGeom prst="rect">
            <a:avLst/>
          </a:prstGeom>
        </p:spPr>
        <p:txBody>
          <a:bodyPr wrap="square">
            <a:spAutoFit/>
          </a:bodyPr>
          <a:lstStyle/>
          <a:p>
            <a:pPr algn="ctr"/>
            <a:r>
              <a:rPr lang="en-US" sz="2000" dirty="0">
                <a:solidFill>
                  <a:schemeClr val="bg1"/>
                </a:solidFill>
              </a:rPr>
              <a:t>The ancient Egyptians were great traders. They traded gold, papyrus, linen, and grain for cedar wood, ebony, copper, iron, ivory, and lapis lazuli. Ships sailed up and down the Nile River, bringing goods to various ports. Egyptians imported gold, incense, ebony, copper, ivory, and exotic animals from tropical Africa through </a:t>
            </a:r>
            <a:r>
              <a:rPr lang="en-US" sz="2000" b="1" dirty="0">
                <a:solidFill>
                  <a:schemeClr val="bg1"/>
                </a:solidFill>
              </a:rPr>
              <a:t>Nubia</a:t>
            </a:r>
            <a:r>
              <a:rPr lang="en-US" sz="2000" dirty="0">
                <a:solidFill>
                  <a:schemeClr val="bg1"/>
                </a:solidFill>
              </a:rPr>
              <a:t>. As trade between Egypt and Nubia increased, so did wealth and stability.</a:t>
            </a:r>
          </a:p>
          <a:p>
            <a:pPr algn="ctr"/>
            <a:endParaRPr lang="en-US" sz="2000" dirty="0"/>
          </a:p>
        </p:txBody>
      </p:sp>
      <p:pic>
        <p:nvPicPr>
          <p:cNvPr id="2050"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7981" b="24374"/>
          <a:stretch/>
        </p:blipFill>
        <p:spPr bwMode="auto">
          <a:xfrm>
            <a:off x="0" y="2490856"/>
            <a:ext cx="9144001" cy="2652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9854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Gods of Egypt</a:t>
            </a:r>
          </a:p>
        </p:txBody>
      </p:sp>
      <p:sp>
        <p:nvSpPr>
          <p:cNvPr id="3" name="Rectangle 2"/>
          <p:cNvSpPr/>
          <p:nvPr/>
        </p:nvSpPr>
        <p:spPr>
          <a:xfrm>
            <a:off x="457200" y="1200150"/>
            <a:ext cx="5257800" cy="3847207"/>
          </a:xfrm>
          <a:prstGeom prst="rect">
            <a:avLst/>
          </a:prstGeom>
        </p:spPr>
        <p:txBody>
          <a:bodyPr wrap="square">
            <a:spAutoFit/>
          </a:bodyPr>
          <a:lstStyle/>
          <a:p>
            <a:r>
              <a:rPr lang="en-US" sz="2000" dirty="0">
                <a:solidFill>
                  <a:schemeClr val="bg1"/>
                </a:solidFill>
              </a:rPr>
              <a:t>There were </a:t>
            </a:r>
            <a:r>
              <a:rPr lang="en-US" sz="2000" dirty="0" smtClean="0">
                <a:solidFill>
                  <a:schemeClr val="bg1"/>
                </a:solidFill>
              </a:rPr>
              <a:t>many gods </a:t>
            </a:r>
            <a:r>
              <a:rPr lang="en-US" sz="2000" dirty="0">
                <a:solidFill>
                  <a:schemeClr val="bg1"/>
                </a:solidFill>
              </a:rPr>
              <a:t>in Ancient Egypt. Some images of Ancient Egyptian gods and goddesses show them with a human body and the head of </a:t>
            </a:r>
            <a:r>
              <a:rPr lang="en-US" sz="2000" dirty="0" smtClean="0">
                <a:solidFill>
                  <a:schemeClr val="bg1"/>
                </a:solidFill>
              </a:rPr>
              <a:t>an </a:t>
            </a:r>
            <a:r>
              <a:rPr lang="en-US" sz="2000" dirty="0">
                <a:solidFill>
                  <a:schemeClr val="bg1"/>
                </a:solidFill>
              </a:rPr>
              <a:t>animal. Animals were chosen to represent the powers of the god</a:t>
            </a:r>
            <a:r>
              <a:rPr lang="en-US" sz="2000" dirty="0" smtClean="0">
                <a:solidFill>
                  <a:schemeClr val="bg1"/>
                </a:solidFill>
              </a:rPr>
              <a:t>. Major deities included:</a:t>
            </a:r>
            <a:r>
              <a:rPr lang="en-US" sz="2000" dirty="0">
                <a:solidFill>
                  <a:schemeClr val="bg1"/>
                </a:solidFill>
              </a:rPr>
              <a:t> </a:t>
            </a:r>
            <a:endParaRPr lang="en-US" sz="2000" dirty="0" smtClean="0">
              <a:solidFill>
                <a:schemeClr val="bg1"/>
              </a:solidFill>
            </a:endParaRPr>
          </a:p>
          <a:p>
            <a:pPr marL="285750" indent="-285750">
              <a:buFont typeface="Wingdings" panose="05000000000000000000" pitchFamily="2" charset="2"/>
              <a:buChar char="Ø"/>
            </a:pPr>
            <a:r>
              <a:rPr lang="en-US" sz="1600" b="1" dirty="0" smtClean="0">
                <a:solidFill>
                  <a:schemeClr val="bg1"/>
                </a:solidFill>
              </a:rPr>
              <a:t>Atum</a:t>
            </a:r>
            <a:r>
              <a:rPr lang="en-US" sz="1600" b="1" dirty="0">
                <a:solidFill>
                  <a:schemeClr val="bg1"/>
                </a:solidFill>
              </a:rPr>
              <a:t>, the Sun God </a:t>
            </a:r>
            <a:r>
              <a:rPr lang="en-US" sz="1600" b="1" dirty="0" smtClean="0">
                <a:solidFill>
                  <a:schemeClr val="bg1"/>
                </a:solidFill>
              </a:rPr>
              <a:t>Ra</a:t>
            </a:r>
          </a:p>
          <a:p>
            <a:pPr marL="285750" indent="-285750">
              <a:buFont typeface="Wingdings" panose="05000000000000000000" pitchFamily="2" charset="2"/>
              <a:buChar char="Ø"/>
            </a:pPr>
            <a:r>
              <a:rPr lang="en-US" sz="1600" b="1" dirty="0">
                <a:solidFill>
                  <a:schemeClr val="bg1"/>
                </a:solidFill>
              </a:rPr>
              <a:t>Tefnut, Goddess of </a:t>
            </a:r>
            <a:r>
              <a:rPr lang="en-US" sz="1600" b="1" dirty="0" smtClean="0">
                <a:solidFill>
                  <a:schemeClr val="bg1"/>
                </a:solidFill>
              </a:rPr>
              <a:t>Rain</a:t>
            </a:r>
          </a:p>
          <a:p>
            <a:pPr marL="285750" indent="-285750">
              <a:buFont typeface="Wingdings" panose="05000000000000000000" pitchFamily="2" charset="2"/>
              <a:buChar char="Ø"/>
            </a:pPr>
            <a:r>
              <a:rPr lang="en-US" sz="1600" b="1" dirty="0">
                <a:solidFill>
                  <a:schemeClr val="bg1"/>
                </a:solidFill>
              </a:rPr>
              <a:t>Nut, Goddess of </a:t>
            </a:r>
            <a:r>
              <a:rPr lang="en-US" sz="1600" b="1" dirty="0" smtClean="0">
                <a:solidFill>
                  <a:schemeClr val="bg1"/>
                </a:solidFill>
              </a:rPr>
              <a:t>Sky</a:t>
            </a:r>
          </a:p>
          <a:p>
            <a:pPr marL="285750" indent="-285750">
              <a:buFont typeface="Wingdings" panose="05000000000000000000" pitchFamily="2" charset="2"/>
              <a:buChar char="Ø"/>
            </a:pPr>
            <a:r>
              <a:rPr lang="en-US" sz="1600" b="1" dirty="0">
                <a:solidFill>
                  <a:schemeClr val="bg1"/>
                </a:solidFill>
              </a:rPr>
              <a:t>Isis, Goddess of Love</a:t>
            </a:r>
          </a:p>
          <a:p>
            <a:pPr marL="285750" indent="-285750">
              <a:buFont typeface="Wingdings" panose="05000000000000000000" pitchFamily="2" charset="2"/>
              <a:buChar char="Ø"/>
            </a:pPr>
            <a:r>
              <a:rPr lang="en-US" sz="1600" b="1" dirty="0">
                <a:solidFill>
                  <a:schemeClr val="bg1"/>
                </a:solidFill>
              </a:rPr>
              <a:t>Nephthys, Goddess of Divine Assistance</a:t>
            </a:r>
          </a:p>
          <a:p>
            <a:pPr marL="285750" indent="-285750">
              <a:buFont typeface="Wingdings" panose="05000000000000000000" pitchFamily="2" charset="2"/>
              <a:buChar char="Ø"/>
            </a:pPr>
            <a:r>
              <a:rPr lang="en-US" sz="1600" b="1" dirty="0" err="1">
                <a:solidFill>
                  <a:schemeClr val="bg1"/>
                </a:solidFill>
              </a:rPr>
              <a:t>Geb</a:t>
            </a:r>
            <a:r>
              <a:rPr lang="en-US" sz="1600" b="1" dirty="0">
                <a:solidFill>
                  <a:schemeClr val="bg1"/>
                </a:solidFill>
              </a:rPr>
              <a:t>, God of the Earth</a:t>
            </a:r>
          </a:p>
          <a:p>
            <a:pPr marL="285750" indent="-285750">
              <a:buFont typeface="Wingdings" panose="05000000000000000000" pitchFamily="2" charset="2"/>
              <a:buChar char="Ø"/>
            </a:pPr>
            <a:r>
              <a:rPr lang="en-US" sz="1600" b="1" dirty="0">
                <a:solidFill>
                  <a:schemeClr val="bg1"/>
                </a:solidFill>
              </a:rPr>
              <a:t>Osiris, God of </a:t>
            </a:r>
            <a:r>
              <a:rPr lang="en-US" sz="1600" b="1" dirty="0" smtClean="0">
                <a:solidFill>
                  <a:schemeClr val="bg1"/>
                </a:solidFill>
              </a:rPr>
              <a:t>Death and the Afterlife</a:t>
            </a:r>
            <a:endParaRPr lang="en-US" sz="1600" b="1" dirty="0">
              <a:solidFill>
                <a:schemeClr val="bg1"/>
              </a:solidFill>
            </a:endParaRPr>
          </a:p>
          <a:p>
            <a:pPr marL="285750" indent="-285750">
              <a:buFont typeface="Wingdings" panose="05000000000000000000" pitchFamily="2" charset="2"/>
              <a:buChar char="Ø"/>
            </a:pPr>
            <a:r>
              <a:rPr lang="en-US" sz="1600" b="1" dirty="0">
                <a:solidFill>
                  <a:schemeClr val="bg1"/>
                </a:solidFill>
              </a:rPr>
              <a:t>Set, God of </a:t>
            </a:r>
            <a:r>
              <a:rPr lang="en-US" sz="1600" b="1" dirty="0" smtClean="0">
                <a:solidFill>
                  <a:schemeClr val="bg1"/>
                </a:solidFill>
              </a:rPr>
              <a:t>the </a:t>
            </a:r>
            <a:r>
              <a:rPr lang="en-US" sz="1600" b="1" dirty="0">
                <a:solidFill>
                  <a:schemeClr val="bg1"/>
                </a:solidFill>
              </a:rPr>
              <a:t>desert, storms, </a:t>
            </a:r>
            <a:r>
              <a:rPr lang="en-US" sz="1600" b="1" dirty="0" smtClean="0">
                <a:solidFill>
                  <a:schemeClr val="bg1"/>
                </a:solidFill>
              </a:rPr>
              <a:t>disorder and violence</a:t>
            </a:r>
          </a:p>
          <a:p>
            <a:pPr marL="285750" indent="-285750">
              <a:buFont typeface="Wingdings" panose="05000000000000000000" pitchFamily="2" charset="2"/>
              <a:buChar char="Ø"/>
            </a:pPr>
            <a:r>
              <a:rPr lang="en-US" sz="1600" b="1" dirty="0" smtClean="0">
                <a:solidFill>
                  <a:schemeClr val="bg1"/>
                </a:solidFill>
              </a:rPr>
              <a:t>Shu</a:t>
            </a:r>
            <a:r>
              <a:rPr lang="en-US" sz="1600" b="1" dirty="0">
                <a:solidFill>
                  <a:schemeClr val="bg1"/>
                </a:solidFill>
              </a:rPr>
              <a:t>, God of Wind</a:t>
            </a:r>
          </a:p>
        </p:txBody>
      </p:sp>
      <p:pic>
        <p:nvPicPr>
          <p:cNvPr id="5" name="Picture 4">
            <a:hlinkClick r:id="rId2"/>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3749" y="1737359"/>
            <a:ext cx="2993038" cy="2282191"/>
          </a:xfrm>
          <a:prstGeom prst="rect">
            <a:avLst/>
          </a:prstGeom>
        </p:spPr>
      </p:pic>
      <p:sp>
        <p:nvSpPr>
          <p:cNvPr id="6" name="Title 3"/>
          <p:cNvSpPr txBox="1">
            <a:spLocks/>
          </p:cNvSpPr>
          <p:nvPr/>
        </p:nvSpPr>
        <p:spPr>
          <a:xfrm rot="20490518">
            <a:off x="7810193" y="17865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31367034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Afterlife</a:t>
            </a:r>
          </a:p>
        </p:txBody>
      </p:sp>
      <p:sp>
        <p:nvSpPr>
          <p:cNvPr id="4" name="Rectangle 3"/>
          <p:cNvSpPr/>
          <p:nvPr/>
        </p:nvSpPr>
        <p:spPr>
          <a:xfrm>
            <a:off x="457200" y="1276350"/>
            <a:ext cx="4419600" cy="3477875"/>
          </a:xfrm>
          <a:prstGeom prst="rect">
            <a:avLst/>
          </a:prstGeom>
        </p:spPr>
        <p:txBody>
          <a:bodyPr wrap="square">
            <a:spAutoFit/>
          </a:bodyPr>
          <a:lstStyle/>
          <a:p>
            <a:r>
              <a:rPr lang="en-US" sz="2000" dirty="0" smtClean="0">
                <a:solidFill>
                  <a:schemeClr val="bg1"/>
                </a:solidFill>
              </a:rPr>
              <a:t>Much of Egyptian religion focused on the </a:t>
            </a:r>
            <a:r>
              <a:rPr lang="en-US" sz="2000" b="1" dirty="0" smtClean="0">
                <a:solidFill>
                  <a:schemeClr val="bg1"/>
                </a:solidFill>
                <a:effectLst>
                  <a:glow rad="101600">
                    <a:schemeClr val="accent6">
                      <a:satMod val="175000"/>
                      <a:alpha val="40000"/>
                    </a:schemeClr>
                  </a:glow>
                </a:effectLst>
              </a:rPr>
              <a:t>afterlife</a:t>
            </a:r>
            <a:r>
              <a:rPr lang="en-US" sz="2000" dirty="0" smtClean="0">
                <a:solidFill>
                  <a:schemeClr val="bg1"/>
                </a:solidFill>
              </a:rPr>
              <a:t>, </a:t>
            </a:r>
            <a:r>
              <a:rPr lang="en-US" sz="2000" dirty="0" smtClean="0">
                <a:solidFill>
                  <a:schemeClr val="bg1"/>
                </a:solidFill>
                <a:effectLst>
                  <a:glow rad="101600">
                    <a:schemeClr val="accent6">
                      <a:satMod val="175000"/>
                      <a:alpha val="40000"/>
                    </a:schemeClr>
                  </a:glow>
                </a:effectLst>
              </a:rPr>
              <a:t>or life after death</a:t>
            </a:r>
            <a:r>
              <a:rPr lang="en-US" sz="2000" dirty="0">
                <a:solidFill>
                  <a:schemeClr val="bg1"/>
                </a:solidFill>
              </a:rPr>
              <a:t>. In Ancient Egyptian religion, when the body died, </a:t>
            </a:r>
            <a:r>
              <a:rPr lang="en-US" sz="2000" dirty="0" smtClean="0">
                <a:solidFill>
                  <a:schemeClr val="bg1"/>
                </a:solidFill>
              </a:rPr>
              <a:t>part </a:t>
            </a:r>
            <a:r>
              <a:rPr lang="en-US" sz="2000" dirty="0">
                <a:solidFill>
                  <a:schemeClr val="bg1"/>
                </a:solidFill>
              </a:rPr>
              <a:t>of its soul known as </a:t>
            </a:r>
            <a:r>
              <a:rPr lang="en-US" sz="2000" b="1" dirty="0">
                <a:solidFill>
                  <a:schemeClr val="bg1"/>
                </a:solidFill>
              </a:rPr>
              <a:t>ka</a:t>
            </a:r>
            <a:r>
              <a:rPr lang="en-US" sz="2000" dirty="0">
                <a:solidFill>
                  <a:schemeClr val="bg1"/>
                </a:solidFill>
              </a:rPr>
              <a:t> </a:t>
            </a:r>
            <a:r>
              <a:rPr lang="en-US" sz="2000" dirty="0" smtClean="0">
                <a:solidFill>
                  <a:schemeClr val="bg1"/>
                </a:solidFill>
              </a:rPr>
              <a:t>would </a:t>
            </a:r>
            <a:r>
              <a:rPr lang="en-US" sz="2000" dirty="0">
                <a:solidFill>
                  <a:schemeClr val="bg1"/>
                </a:solidFill>
              </a:rPr>
              <a:t>go to the </a:t>
            </a:r>
            <a:r>
              <a:rPr lang="en-US" sz="2000" dirty="0" smtClean="0">
                <a:solidFill>
                  <a:schemeClr val="bg1"/>
                </a:solidFill>
              </a:rPr>
              <a:t>afterlife. Egyptians believed that </a:t>
            </a:r>
            <a:r>
              <a:rPr lang="en-US" sz="2000" dirty="0">
                <a:solidFill>
                  <a:schemeClr val="bg1"/>
                </a:solidFill>
              </a:rPr>
              <a:t>after you </a:t>
            </a:r>
            <a:r>
              <a:rPr lang="en-US" sz="2000" dirty="0" smtClean="0">
                <a:solidFill>
                  <a:schemeClr val="bg1"/>
                </a:solidFill>
              </a:rPr>
              <a:t>died you would go to a heavenly place called the </a:t>
            </a:r>
            <a:r>
              <a:rPr lang="en-US" sz="2000" b="1" dirty="0">
                <a:solidFill>
                  <a:schemeClr val="bg1"/>
                </a:solidFill>
              </a:rPr>
              <a:t>Land of Two </a:t>
            </a:r>
            <a:r>
              <a:rPr lang="en-US" sz="2000" b="1" dirty="0" smtClean="0">
                <a:solidFill>
                  <a:schemeClr val="bg1"/>
                </a:solidFill>
              </a:rPr>
              <a:t>Fields</a:t>
            </a:r>
            <a:r>
              <a:rPr lang="en-US" sz="2000" dirty="0" smtClean="0">
                <a:solidFill>
                  <a:schemeClr val="bg1"/>
                </a:solidFill>
              </a:rPr>
              <a:t>. One </a:t>
            </a:r>
            <a:r>
              <a:rPr lang="en-US" sz="2000" dirty="0">
                <a:solidFill>
                  <a:schemeClr val="bg1"/>
                </a:solidFill>
              </a:rPr>
              <a:t>of the </a:t>
            </a:r>
            <a:r>
              <a:rPr lang="en-US" sz="2000" dirty="0" smtClean="0">
                <a:solidFill>
                  <a:schemeClr val="bg1"/>
                </a:solidFill>
              </a:rPr>
              <a:t>reasons </a:t>
            </a:r>
            <a:r>
              <a:rPr lang="en-US" sz="2000" dirty="0">
                <a:solidFill>
                  <a:schemeClr val="bg1"/>
                </a:solidFill>
              </a:rPr>
              <a:t>the god Osiris was so honored </a:t>
            </a:r>
            <a:r>
              <a:rPr lang="en-US" sz="2000" dirty="0" smtClean="0">
                <a:solidFill>
                  <a:schemeClr val="bg1"/>
                </a:solidFill>
              </a:rPr>
              <a:t>in </a:t>
            </a:r>
            <a:r>
              <a:rPr lang="en-US" sz="2000" dirty="0">
                <a:solidFill>
                  <a:schemeClr val="bg1"/>
                </a:solidFill>
              </a:rPr>
              <a:t>ancient Egypt is because it was Osiris who opened the door to the afterlife for </a:t>
            </a:r>
            <a:r>
              <a:rPr lang="en-US" sz="2000" dirty="0" smtClean="0">
                <a:solidFill>
                  <a:schemeClr val="bg1"/>
                </a:solidFill>
              </a:rPr>
              <a:t>everyone</a:t>
            </a:r>
            <a:r>
              <a:rPr lang="en-US" sz="2000" dirty="0">
                <a:solidFill>
                  <a:schemeClr val="bg1"/>
                </a:solidFill>
              </a:rPr>
              <a:t>. </a:t>
            </a:r>
            <a:endParaRPr lang="en-US" sz="2000" b="1" dirty="0">
              <a:solidFill>
                <a:schemeClr val="bg1"/>
              </a:solidFill>
            </a:endParaRPr>
          </a:p>
        </p:txBody>
      </p:sp>
      <p:pic>
        <p:nvPicPr>
          <p:cNvPr id="6146" name="Picture 2" descr="Image result for Egyptian religion afterlife"/>
          <p:cNvPicPr>
            <a:picLocks noChangeAspect="1" noChangeArrowheads="1"/>
          </p:cNvPicPr>
          <p:nvPr/>
        </p:nvPicPr>
        <p:blipFill>
          <a:blip r:embed="rId2" cstate="print"/>
          <a:srcRect/>
          <a:stretch>
            <a:fillRect/>
          </a:stretch>
        </p:blipFill>
        <p:spPr bwMode="auto">
          <a:xfrm>
            <a:off x="5029200" y="1962150"/>
            <a:ext cx="3752850" cy="2025258"/>
          </a:xfrm>
          <a:prstGeom prst="rect">
            <a:avLst/>
          </a:prstGeom>
          <a:noFill/>
        </p:spPr>
      </p:pic>
    </p:spTree>
    <p:extLst>
      <p:ext uri="{BB962C8B-B14F-4D97-AF65-F5344CB8AC3E}">
        <p14:creationId xmlns="" xmlns:p14="http://schemas.microsoft.com/office/powerpoint/2010/main" val="3318864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Burial Practices</a:t>
            </a:r>
          </a:p>
        </p:txBody>
      </p:sp>
      <p:sp>
        <p:nvSpPr>
          <p:cNvPr id="3" name="Rectangle 2"/>
          <p:cNvSpPr/>
          <p:nvPr/>
        </p:nvSpPr>
        <p:spPr>
          <a:xfrm>
            <a:off x="402849" y="1504950"/>
            <a:ext cx="3711952" cy="3170099"/>
          </a:xfrm>
          <a:prstGeom prst="rect">
            <a:avLst/>
          </a:prstGeom>
        </p:spPr>
        <p:txBody>
          <a:bodyPr wrap="square">
            <a:spAutoFit/>
          </a:bodyPr>
          <a:lstStyle/>
          <a:p>
            <a:r>
              <a:rPr lang="en-US" sz="2000" dirty="0" smtClean="0">
                <a:solidFill>
                  <a:schemeClr val="bg1"/>
                </a:solidFill>
              </a:rPr>
              <a:t>Ideas about the afterlife had an impact on the burial practices of the Egyptians. They believed that the body had to be prepared for the afterlife before burial. According to their beliefs, the body had to be kept from decaying because it would cause a catastrophic separation between body and </a:t>
            </a:r>
            <a:r>
              <a:rPr lang="en-US" sz="2000" dirty="0" err="1" smtClean="0">
                <a:solidFill>
                  <a:schemeClr val="bg1"/>
                </a:solidFill>
              </a:rPr>
              <a:t>ka</a:t>
            </a:r>
            <a:r>
              <a:rPr lang="en-US" sz="2000" dirty="0" smtClean="0">
                <a:solidFill>
                  <a:schemeClr val="bg1"/>
                </a:solidFill>
              </a:rPr>
              <a:t>.</a:t>
            </a:r>
            <a:endParaRPr lang="en-US" sz="2000" dirty="0">
              <a:solidFill>
                <a:schemeClr val="bg1"/>
              </a:solidFill>
            </a:endParaRP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350" t="12351" r="16497" b="11069"/>
          <a:stretch/>
        </p:blipFill>
        <p:spPr bwMode="auto">
          <a:xfrm>
            <a:off x="4191000" y="1809750"/>
            <a:ext cx="4513008"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22458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895350"/>
            <a:ext cx="4952999" cy="3785652"/>
          </a:xfrm>
          <a:prstGeom prst="rect">
            <a:avLst/>
          </a:prstGeom>
        </p:spPr>
        <p:txBody>
          <a:bodyPr wrap="square">
            <a:spAutoFit/>
          </a:bodyPr>
          <a:lstStyle/>
          <a:p>
            <a:r>
              <a:rPr lang="en-US" sz="2000" dirty="0" smtClean="0">
                <a:solidFill>
                  <a:schemeClr val="bg1"/>
                </a:solidFill>
              </a:rPr>
              <a:t>To ensure that the dead had a comfortable afterlife, various funerary practices, procedures and rituals were carried out, such as mummification. </a:t>
            </a:r>
            <a:r>
              <a:rPr lang="en-US" sz="2000" dirty="0" smtClean="0">
                <a:solidFill>
                  <a:schemeClr val="bg1"/>
                </a:solidFill>
                <a:effectLst>
                  <a:glow rad="101600">
                    <a:schemeClr val="accent6">
                      <a:satMod val="175000"/>
                      <a:alpha val="40000"/>
                    </a:schemeClr>
                  </a:glow>
                </a:effectLst>
              </a:rPr>
              <a:t>The methods of embalming, or treating the dead body, that the ancient Egyptians used is called </a:t>
            </a:r>
            <a:r>
              <a:rPr lang="en-US" sz="2000" b="1" dirty="0" smtClean="0">
                <a:solidFill>
                  <a:schemeClr val="bg1"/>
                </a:solidFill>
                <a:effectLst>
                  <a:glow rad="101600">
                    <a:schemeClr val="accent6">
                      <a:satMod val="175000"/>
                      <a:alpha val="40000"/>
                    </a:schemeClr>
                  </a:glow>
                </a:effectLst>
              </a:rPr>
              <a:t>mummification</a:t>
            </a:r>
            <a:r>
              <a:rPr lang="en-US" sz="2000" dirty="0" smtClean="0">
                <a:solidFill>
                  <a:schemeClr val="bg1"/>
                </a:solidFill>
              </a:rPr>
              <a:t>. Using special processes, the Egyptians removed all moisture from the body, leaving only a dried form that would not easily decay. Only the </a:t>
            </a:r>
            <a:r>
              <a:rPr lang="en-US" sz="2000" b="1" dirty="0" smtClean="0">
                <a:solidFill>
                  <a:schemeClr val="bg1"/>
                </a:solidFill>
                <a:effectLst>
                  <a:glow rad="101600">
                    <a:schemeClr val="accent6">
                      <a:satMod val="175000"/>
                      <a:alpha val="40000"/>
                    </a:schemeClr>
                  </a:glow>
                </a:effectLst>
              </a:rPr>
              <a:t>elite</a:t>
            </a:r>
            <a:r>
              <a:rPr lang="en-US" sz="2000" dirty="0" smtClean="0">
                <a:solidFill>
                  <a:schemeClr val="bg1"/>
                </a:solidFill>
                <a:effectLst>
                  <a:glow rad="101600">
                    <a:schemeClr val="accent6">
                      <a:satMod val="175000"/>
                      <a:alpha val="40000"/>
                    </a:schemeClr>
                  </a:glow>
                </a:effectLst>
              </a:rPr>
              <a:t>, or people of wealth and power </a:t>
            </a:r>
            <a:r>
              <a:rPr lang="en-US" sz="2000" dirty="0" smtClean="0">
                <a:solidFill>
                  <a:schemeClr val="bg1"/>
                </a:solidFill>
              </a:rPr>
              <a:t>could afford this.</a:t>
            </a:r>
            <a:endParaRPr lang="en-US" sz="2000" dirty="0">
              <a:solidFill>
                <a:schemeClr val="bg1"/>
              </a:solidFill>
            </a:endParaRPr>
          </a:p>
        </p:txBody>
      </p:sp>
      <p:pic>
        <p:nvPicPr>
          <p:cNvPr id="5122" name="Picture 2" descr="Related image">
            <a:hlinkClick r:id="rId2"/>
          </p:cNvPr>
          <p:cNvPicPr>
            <a:picLocks noChangeAspect="1" noChangeArrowheads="1"/>
          </p:cNvPicPr>
          <p:nvPr/>
        </p:nvPicPr>
        <p:blipFill>
          <a:blip r:embed="rId3" cstate="print">
            <a:lum bright="-2000" contrast="9000"/>
          </a:blip>
          <a:srcRect l="13333"/>
          <a:stretch>
            <a:fillRect/>
          </a:stretch>
        </p:blipFill>
        <p:spPr bwMode="auto">
          <a:xfrm>
            <a:off x="5524092" y="1581150"/>
            <a:ext cx="3124200" cy="2340219"/>
          </a:xfrm>
          <a:prstGeom prst="rect">
            <a:avLst/>
          </a:prstGeom>
          <a:noFill/>
        </p:spPr>
      </p:pic>
      <p:sp>
        <p:nvSpPr>
          <p:cNvPr id="4" name="Title 3"/>
          <p:cNvSpPr txBox="1">
            <a:spLocks/>
          </p:cNvSpPr>
          <p:nvPr/>
        </p:nvSpPr>
        <p:spPr>
          <a:xfrm rot="20490518">
            <a:off x="7733992" y="34629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133845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Pyramids</a:t>
            </a:r>
          </a:p>
        </p:txBody>
      </p:sp>
      <p:sp>
        <p:nvSpPr>
          <p:cNvPr id="3" name="Rectangle 2"/>
          <p:cNvSpPr/>
          <p:nvPr/>
        </p:nvSpPr>
        <p:spPr>
          <a:xfrm>
            <a:off x="457200" y="1428750"/>
            <a:ext cx="2971800" cy="2862322"/>
          </a:xfrm>
          <a:prstGeom prst="rect">
            <a:avLst/>
          </a:prstGeom>
        </p:spPr>
        <p:txBody>
          <a:bodyPr wrap="square">
            <a:spAutoFit/>
          </a:bodyPr>
          <a:lstStyle/>
          <a:p>
            <a:r>
              <a:rPr lang="en-US" sz="2000" dirty="0" smtClean="0">
                <a:solidFill>
                  <a:schemeClr val="bg1"/>
                </a:solidFill>
              </a:rPr>
              <a:t>A </a:t>
            </a:r>
            <a:r>
              <a:rPr lang="en-US" sz="2000" b="1" dirty="0" smtClean="0">
                <a:solidFill>
                  <a:schemeClr val="bg1"/>
                </a:solidFill>
                <a:effectLst>
                  <a:glow rad="101600">
                    <a:schemeClr val="accent6">
                      <a:satMod val="175000"/>
                      <a:alpha val="40000"/>
                    </a:schemeClr>
                  </a:glow>
                </a:effectLst>
              </a:rPr>
              <a:t>pyramid</a:t>
            </a:r>
            <a:r>
              <a:rPr lang="en-US" sz="2000" dirty="0" smtClean="0">
                <a:solidFill>
                  <a:schemeClr val="bg1"/>
                </a:solidFill>
                <a:effectLst>
                  <a:glow rad="101600">
                    <a:schemeClr val="accent6">
                      <a:satMod val="175000"/>
                      <a:alpha val="40000"/>
                    </a:schemeClr>
                  </a:glow>
                </a:effectLst>
              </a:rPr>
              <a:t> is a structure whose outer surfaces are triangular and converge to a single point at the top</a:t>
            </a:r>
            <a:r>
              <a:rPr lang="en-US" sz="2000" dirty="0" smtClean="0">
                <a:solidFill>
                  <a:schemeClr val="bg1"/>
                </a:solidFill>
              </a:rPr>
              <a:t>, making the shape roughly a pyramid in the geometric sense. They are considered marvels of engineering. </a:t>
            </a:r>
            <a:endParaRPr lang="en-US" sz="2000" dirty="0">
              <a:solidFill>
                <a:schemeClr val="bg1"/>
              </a:solidFill>
            </a:endParaRPr>
          </a:p>
        </p:txBody>
      </p:sp>
      <p:pic>
        <p:nvPicPr>
          <p:cNvPr id="2050" name="Picture 2" descr="C:\Users\Jim\Desktop\Picture7.png"/>
          <p:cNvPicPr>
            <a:picLocks noChangeAspect="1" noChangeArrowheads="1"/>
          </p:cNvPicPr>
          <p:nvPr/>
        </p:nvPicPr>
        <p:blipFill>
          <a:blip r:embed="rId2" cstate="print"/>
          <a:srcRect/>
          <a:stretch>
            <a:fillRect/>
          </a:stretch>
        </p:blipFill>
        <p:spPr bwMode="auto">
          <a:xfrm>
            <a:off x="3733800" y="1123950"/>
            <a:ext cx="4856898" cy="3277496"/>
          </a:xfrm>
          <a:prstGeom prst="rect">
            <a:avLst/>
          </a:prstGeom>
          <a:noFill/>
        </p:spPr>
      </p:pic>
    </p:spTree>
    <p:extLst>
      <p:ext uri="{BB962C8B-B14F-4D97-AF65-F5344CB8AC3E}">
        <p14:creationId xmlns="" xmlns:p14="http://schemas.microsoft.com/office/powerpoint/2010/main" val="6512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76350"/>
            <a:ext cx="4419600" cy="3477875"/>
          </a:xfrm>
          <a:prstGeom prst="rect">
            <a:avLst/>
          </a:prstGeom>
        </p:spPr>
        <p:txBody>
          <a:bodyPr wrap="square">
            <a:spAutoFit/>
          </a:bodyPr>
          <a:lstStyle/>
          <a:p>
            <a:r>
              <a:rPr lang="en-US" sz="2000" dirty="0" smtClean="0">
                <a:solidFill>
                  <a:schemeClr val="bg1"/>
                </a:solidFill>
              </a:rPr>
              <a:t>As of November 2008, sources cite 138 as the number of identified Egyptian pyramids. Most were built as tombs for the pharaohs and their consorts during the Old and Middle Kingdom periods.</a:t>
            </a:r>
          </a:p>
          <a:p>
            <a:r>
              <a:rPr lang="en-US" sz="2000" dirty="0" smtClean="0">
                <a:solidFill>
                  <a:schemeClr val="bg1"/>
                </a:solidFill>
              </a:rPr>
              <a:t>The earliest known Egyptian pyramids are found at </a:t>
            </a:r>
            <a:r>
              <a:rPr lang="en-US" sz="2000" b="1" dirty="0" smtClean="0">
                <a:solidFill>
                  <a:schemeClr val="bg1"/>
                </a:solidFill>
              </a:rPr>
              <a:t>Saqqara</a:t>
            </a:r>
            <a:r>
              <a:rPr lang="en-US" sz="2000" dirty="0" smtClean="0">
                <a:solidFill>
                  <a:schemeClr val="bg1"/>
                </a:solidFill>
              </a:rPr>
              <a:t>, near Memphis. The earliest among these is the Pyramid of </a:t>
            </a:r>
            <a:r>
              <a:rPr lang="en-US" sz="2000" b="1" dirty="0" smtClean="0">
                <a:solidFill>
                  <a:schemeClr val="bg1"/>
                </a:solidFill>
              </a:rPr>
              <a:t>Djoser</a:t>
            </a:r>
            <a:r>
              <a:rPr lang="en-US" sz="2000" dirty="0" smtClean="0">
                <a:solidFill>
                  <a:schemeClr val="bg1"/>
                </a:solidFill>
              </a:rPr>
              <a:t> (constructed 2630 BC–2611 BC) which was built during the 3</a:t>
            </a:r>
            <a:r>
              <a:rPr lang="en-US" sz="2000" baseline="30000" dirty="0" smtClean="0">
                <a:solidFill>
                  <a:schemeClr val="bg1"/>
                </a:solidFill>
              </a:rPr>
              <a:t>rd</a:t>
            </a:r>
            <a:r>
              <a:rPr lang="en-US" sz="2000" dirty="0" smtClean="0">
                <a:solidFill>
                  <a:schemeClr val="bg1"/>
                </a:solidFill>
              </a:rPr>
              <a:t> dynasty. </a:t>
            </a:r>
            <a:endParaRPr lang="en-US" sz="2000" dirty="0">
              <a:solidFill>
                <a:schemeClr val="bg1"/>
              </a:solidFill>
            </a:endParaRPr>
          </a:p>
        </p:txBody>
      </p:sp>
      <p:pic>
        <p:nvPicPr>
          <p:cNvPr id="4098" name="Picture 2" descr="Related image"/>
          <p:cNvPicPr>
            <a:picLocks noChangeAspect="1" noChangeArrowheads="1"/>
          </p:cNvPicPr>
          <p:nvPr/>
        </p:nvPicPr>
        <p:blipFill>
          <a:blip r:embed="rId2" cstate="print">
            <a:lum contrast="8000"/>
          </a:blip>
          <a:srcRect l="21440"/>
          <a:stretch>
            <a:fillRect/>
          </a:stretch>
        </p:blipFill>
        <p:spPr bwMode="auto">
          <a:xfrm>
            <a:off x="5029200" y="1428750"/>
            <a:ext cx="3581400" cy="3054402"/>
          </a:xfrm>
          <a:prstGeom prst="rect">
            <a:avLst/>
          </a:prstGeom>
          <a:noFill/>
        </p:spPr>
      </p:pic>
    </p:spTree>
    <p:extLst>
      <p:ext uri="{BB962C8B-B14F-4D97-AF65-F5344CB8AC3E}">
        <p14:creationId xmlns="" xmlns:p14="http://schemas.microsoft.com/office/powerpoint/2010/main" val="6512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71550"/>
            <a:ext cx="3657600" cy="3477875"/>
          </a:xfrm>
          <a:prstGeom prst="rect">
            <a:avLst/>
          </a:prstGeom>
        </p:spPr>
        <p:txBody>
          <a:bodyPr wrap="square">
            <a:spAutoFit/>
          </a:bodyPr>
          <a:lstStyle/>
          <a:p>
            <a:r>
              <a:rPr lang="en-US" sz="2000" dirty="0" smtClean="0">
                <a:solidFill>
                  <a:schemeClr val="bg1"/>
                </a:solidFill>
              </a:rPr>
              <a:t>Of all pyramid, the most famous one has to be the </a:t>
            </a:r>
            <a:r>
              <a:rPr lang="en-US" sz="2000" b="1" dirty="0">
                <a:solidFill>
                  <a:schemeClr val="bg1"/>
                </a:solidFill>
              </a:rPr>
              <a:t>Great Pyramid of Giza </a:t>
            </a:r>
            <a:r>
              <a:rPr lang="en-US" sz="2000" dirty="0">
                <a:solidFill>
                  <a:schemeClr val="bg1"/>
                </a:solidFill>
              </a:rPr>
              <a:t>was built for the Fourth Dynasty Pharaoh </a:t>
            </a:r>
            <a:r>
              <a:rPr lang="en-US" sz="2000" b="1" dirty="0">
                <a:solidFill>
                  <a:schemeClr val="bg1"/>
                </a:solidFill>
              </a:rPr>
              <a:t>Khufu</a:t>
            </a:r>
            <a:r>
              <a:rPr lang="en-US" sz="2000" dirty="0">
                <a:solidFill>
                  <a:schemeClr val="bg1"/>
                </a:solidFill>
              </a:rPr>
              <a:t> (or Cheops), and was completed around 2560 </a:t>
            </a:r>
            <a:r>
              <a:rPr lang="en-US" sz="2000" dirty="0" smtClean="0">
                <a:solidFill>
                  <a:schemeClr val="bg1"/>
                </a:solidFill>
              </a:rPr>
              <a:t>BC. </a:t>
            </a:r>
            <a:r>
              <a:rPr lang="en-US" sz="2000" dirty="0">
                <a:solidFill>
                  <a:schemeClr val="bg1"/>
                </a:solidFill>
              </a:rPr>
              <a:t>It is part of a complex of 3 large pyramids in the Giza Necropolis </a:t>
            </a:r>
            <a:r>
              <a:rPr lang="en-US" sz="2000" dirty="0" smtClean="0">
                <a:solidFill>
                  <a:schemeClr val="bg1"/>
                </a:solidFill>
              </a:rPr>
              <a:t>near modern </a:t>
            </a:r>
            <a:r>
              <a:rPr lang="en-US" sz="2000" dirty="0">
                <a:solidFill>
                  <a:schemeClr val="bg1"/>
                </a:solidFill>
              </a:rPr>
              <a:t>Cairo, Egypt. The </a:t>
            </a:r>
            <a:r>
              <a:rPr lang="en-US" sz="2000" dirty="0" smtClean="0">
                <a:solidFill>
                  <a:schemeClr val="bg1"/>
                </a:solidFill>
              </a:rPr>
              <a:t>Egyptians </a:t>
            </a:r>
            <a:r>
              <a:rPr lang="en-US" sz="2000" dirty="0">
                <a:solidFill>
                  <a:schemeClr val="bg1"/>
                </a:solidFill>
              </a:rPr>
              <a:t>built pyramids as tombs for the </a:t>
            </a:r>
            <a:r>
              <a:rPr lang="en-US" sz="2000" dirty="0" smtClean="0">
                <a:solidFill>
                  <a:schemeClr val="bg1"/>
                </a:solidFill>
              </a:rPr>
              <a:t>pharaohs </a:t>
            </a:r>
            <a:r>
              <a:rPr lang="en-US" sz="2000" dirty="0">
                <a:solidFill>
                  <a:schemeClr val="bg1"/>
                </a:solidFill>
              </a:rPr>
              <a:t>and their queens.</a:t>
            </a:r>
          </a:p>
        </p:txBody>
      </p:sp>
      <p:pic>
        <p:nvPicPr>
          <p:cNvPr id="1026" name="Picture 2" descr="Related image">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877" r="6475" b="3691"/>
          <a:stretch/>
        </p:blipFill>
        <p:spPr bwMode="auto">
          <a:xfrm>
            <a:off x="4267200" y="1089686"/>
            <a:ext cx="4495800" cy="325870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txBox="1">
            <a:spLocks/>
          </p:cNvSpPr>
          <p:nvPr/>
        </p:nvSpPr>
        <p:spPr>
          <a:xfrm rot="20490518">
            <a:off x="7886393" y="3928207"/>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8182" b="9091"/>
          <a:stretch/>
        </p:blipFill>
        <p:spPr bwMode="auto">
          <a:xfrm>
            <a:off x="0" y="2585738"/>
            <a:ext cx="9144000" cy="255776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04800" y="1200150"/>
            <a:ext cx="8534400" cy="1015663"/>
          </a:xfrm>
          <a:prstGeom prst="rect">
            <a:avLst/>
          </a:prstGeom>
        </p:spPr>
        <p:txBody>
          <a:bodyPr wrap="square">
            <a:spAutoFit/>
          </a:bodyPr>
          <a:lstStyle/>
          <a:p>
            <a:pPr algn="ctr"/>
            <a:r>
              <a:rPr lang="en-US" sz="2000" dirty="0" smtClean="0">
                <a:solidFill>
                  <a:schemeClr val="bg1"/>
                </a:solidFill>
              </a:rPr>
              <a:t>To this day, these pyramids baffle modern day scientists with features that suggest a level of technological development far superior than what would be expected for the time.</a:t>
            </a:r>
            <a:endParaRPr lang="en-US" sz="2000" dirty="0">
              <a:solidFill>
                <a:schemeClr val="bg1"/>
              </a:solidFill>
            </a:endParaRPr>
          </a:p>
        </p:txBody>
      </p:sp>
      <p:sp>
        <p:nvSpPr>
          <p:cNvPr id="4" name="Title 3"/>
          <p:cNvSpPr txBox="1">
            <a:spLocks/>
          </p:cNvSpPr>
          <p:nvPr/>
        </p:nvSpPr>
        <p:spPr>
          <a:xfrm rot="20490518">
            <a:off x="8201991" y="29295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1575084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428750"/>
            <a:ext cx="5562600" cy="3048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Like the rivers of Mesopotamia, the narrow valley of the Nile River in Egypt also provided fertile land that drew people there. The culture that developed there was more stable and long-lasting than those of Mesopotamia.</a:t>
            </a:r>
          </a:p>
          <a:p>
            <a:pPr marL="0" indent="0">
              <a:buNone/>
            </a:pPr>
            <a:endParaRPr lang="en-US" sz="2000" dirty="0">
              <a:solidFill>
                <a:schemeClr val="bg1"/>
              </a:solidFill>
            </a:endParaRPr>
          </a:p>
          <a:p>
            <a:pPr marL="0" indent="0">
              <a:buNone/>
            </a:pPr>
            <a:r>
              <a:rPr lang="en-US" sz="2000" kern="0" dirty="0">
                <a:solidFill>
                  <a:schemeClr val="bg1"/>
                </a:solidFill>
              </a:rPr>
              <a:t>To learn more about this topic and others, read pages </a:t>
            </a:r>
            <a:r>
              <a:rPr lang="en-US" sz="2000" kern="0" dirty="0" smtClean="0">
                <a:solidFill>
                  <a:schemeClr val="bg1"/>
                </a:solidFill>
              </a:rPr>
              <a:t>86 </a:t>
            </a:r>
            <a:r>
              <a:rPr lang="en-US" sz="2000" kern="0" dirty="0">
                <a:solidFill>
                  <a:schemeClr val="bg1"/>
                </a:solidFill>
              </a:rPr>
              <a:t>thru </a:t>
            </a:r>
            <a:r>
              <a:rPr lang="en-US" sz="2000" kern="0" dirty="0" smtClean="0">
                <a:solidFill>
                  <a:schemeClr val="bg1"/>
                </a:solidFill>
              </a:rPr>
              <a:t>89 </a:t>
            </a:r>
            <a:r>
              <a:rPr lang="en-US" sz="2000" kern="0" dirty="0">
                <a:solidFill>
                  <a:schemeClr val="bg1"/>
                </a:solidFill>
              </a:rPr>
              <a:t>and 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1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r>
              <a:rPr lang="en-US" sz="2000" kern="0" dirty="0" smtClean="0">
                <a:solidFill>
                  <a:schemeClr val="bg1"/>
                </a:solidFill>
              </a:rPr>
              <a:t>.</a:t>
            </a:r>
            <a:endParaRPr lang="en-US" sz="2000" dirty="0">
              <a:solidFill>
                <a:schemeClr val="bg1"/>
              </a:solidFill>
            </a:endParaRPr>
          </a:p>
        </p:txBody>
      </p:sp>
      <p:pic>
        <p:nvPicPr>
          <p:cNvPr id="2050" name="Picture 2" descr="Image result for pharaoh vecto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9271" r="27392" b="1987"/>
          <a:stretch/>
        </p:blipFill>
        <p:spPr bwMode="auto">
          <a:xfrm>
            <a:off x="6138934" y="-19050"/>
            <a:ext cx="3005066" cy="51625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chemeClr val="bg1"/>
                </a:solidFill>
                <a:effectLst>
                  <a:glow rad="101600">
                    <a:schemeClr val="accent6">
                      <a:satMod val="175000"/>
                      <a:alpha val="40000"/>
                    </a:schemeClr>
                  </a:glow>
                </a:effectLst>
                <a:latin typeface="BIRTH OF A HERO" panose="02000000000000000000" pitchFamily="2" charset="0"/>
              </a:rPr>
              <a:t>Part I: Geography &amp; Early Egypt</a:t>
            </a:r>
          </a:p>
        </p:txBody>
      </p:sp>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During the Old Kingdom, new political and social orders Egypt.</a:t>
            </a:r>
          </a:p>
          <a:p>
            <a:pPr marL="457200" lvl="0" indent="-457200">
              <a:lnSpc>
                <a:spcPct val="150000"/>
              </a:lnSpc>
              <a:buFont typeface="+mj-lt"/>
              <a:buAutoNum type="arabicPeriod"/>
              <a:defRPr/>
            </a:pPr>
            <a:r>
              <a:rPr lang="en-US" sz="2000" kern="0" dirty="0" smtClean="0">
                <a:solidFill>
                  <a:schemeClr val="bg1"/>
                </a:solidFill>
              </a:rPr>
              <a:t>Religion was important and many pyramids were built for the pharaohs.</a:t>
            </a:r>
          </a:p>
        </p:txBody>
      </p:sp>
    </p:spTree>
    <p:extLst>
      <p:ext uri="{BB962C8B-B14F-4D97-AF65-F5344CB8AC3E}">
        <p14:creationId xmlns="" xmlns:p14="http://schemas.microsoft.com/office/powerpoint/2010/main" val="16732312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Gift of the Nile</a:t>
            </a:r>
          </a:p>
        </p:txBody>
      </p:sp>
      <p:sp>
        <p:nvSpPr>
          <p:cNvPr id="4" name="Rectangle 3"/>
          <p:cNvSpPr/>
          <p:nvPr/>
        </p:nvSpPr>
        <p:spPr>
          <a:xfrm>
            <a:off x="304800" y="1428750"/>
            <a:ext cx="8534400" cy="1015663"/>
          </a:xfrm>
          <a:prstGeom prst="rect">
            <a:avLst/>
          </a:prstGeom>
        </p:spPr>
        <p:txBody>
          <a:bodyPr wrap="square">
            <a:spAutoFit/>
          </a:bodyPr>
          <a:lstStyle/>
          <a:p>
            <a:pPr algn="ctr"/>
            <a:r>
              <a:rPr lang="en-US" sz="2000" dirty="0">
                <a:solidFill>
                  <a:schemeClr val="bg1"/>
                </a:solidFill>
              </a:rPr>
              <a:t>The world's longest river, located in Egypt, the Nile flows 4,132 miles </a:t>
            </a:r>
            <a:r>
              <a:rPr lang="en-US" sz="2000" dirty="0" smtClean="0">
                <a:solidFill>
                  <a:schemeClr val="bg1"/>
                </a:solidFill>
              </a:rPr>
              <a:t>northward </a:t>
            </a:r>
            <a:r>
              <a:rPr lang="en-US" sz="2000" dirty="0">
                <a:solidFill>
                  <a:schemeClr val="bg1"/>
                </a:solidFill>
              </a:rPr>
              <a:t>to the Mediterranean </a:t>
            </a:r>
            <a:r>
              <a:rPr lang="en-US" sz="2000" dirty="0" smtClean="0">
                <a:solidFill>
                  <a:schemeClr val="bg1"/>
                </a:solidFill>
              </a:rPr>
              <a:t>Sea. It </a:t>
            </a:r>
            <a:r>
              <a:rPr lang="en-US" sz="2000" dirty="0">
                <a:solidFill>
                  <a:schemeClr val="bg1"/>
                </a:solidFill>
              </a:rPr>
              <a:t>was considered the source of life by the ancient Egyptians and has played a vital role in the country's history.</a:t>
            </a:r>
          </a:p>
        </p:txBody>
      </p:sp>
      <p:pic>
        <p:nvPicPr>
          <p:cNvPr id="1026" name="Picture 2" descr="Image result for the nile river"/>
          <p:cNvPicPr>
            <a:picLocks noChangeAspect="1" noChangeArrowheads="1"/>
          </p:cNvPicPr>
          <p:nvPr/>
        </p:nvPicPr>
        <p:blipFill rotWithShape="1">
          <a:blip r:embed="rId2" cstate="print">
            <a:lum contrast="13000"/>
            <a:extLst>
              <a:ext uri="{28A0092B-C50C-407E-A947-70E740481C1C}">
                <a14:useLocalDpi xmlns="" xmlns:a14="http://schemas.microsoft.com/office/drawing/2010/main" val="0"/>
              </a:ext>
            </a:extLst>
          </a:blip>
          <a:srcRect t="6155" b="35670"/>
          <a:stretch/>
        </p:blipFill>
        <p:spPr bwMode="auto">
          <a:xfrm>
            <a:off x="1" y="2510351"/>
            <a:ext cx="9144000" cy="2633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0200" y="953926"/>
            <a:ext cx="3276600" cy="3477875"/>
          </a:xfrm>
          <a:prstGeom prst="rect">
            <a:avLst/>
          </a:prstGeom>
        </p:spPr>
        <p:txBody>
          <a:bodyPr wrap="square">
            <a:spAutoFit/>
          </a:bodyPr>
          <a:lstStyle/>
          <a:p>
            <a:pPr algn="r"/>
            <a:r>
              <a:rPr lang="en-US" sz="2000" dirty="0">
                <a:solidFill>
                  <a:schemeClr val="bg1"/>
                </a:solidFill>
              </a:rPr>
              <a:t>The waters of the </a:t>
            </a:r>
            <a:r>
              <a:rPr lang="en-US" sz="2000" dirty="0" smtClean="0">
                <a:solidFill>
                  <a:schemeClr val="bg1"/>
                </a:solidFill>
              </a:rPr>
              <a:t>Nile were </a:t>
            </a:r>
            <a:r>
              <a:rPr lang="en-US" sz="2000" dirty="0">
                <a:solidFill>
                  <a:schemeClr val="bg1"/>
                </a:solidFill>
              </a:rPr>
              <a:t>essential to the development of ancient Egypt. Every year the river gently flooded the valley, enriching the soil with silt and minerals</a:t>
            </a:r>
            <a:r>
              <a:rPr lang="en-US" sz="2000" dirty="0" smtClean="0">
                <a:solidFill>
                  <a:schemeClr val="bg1"/>
                </a:solidFill>
              </a:rPr>
              <a:t>. However, at either side of these fertile areas, as you can see, lay hundreds of miles of bleak desert sands. Lets learn more about the Nile in this video.</a:t>
            </a:r>
            <a:endParaRPr lang="en-US" sz="2000" dirty="0">
              <a:solidFill>
                <a:schemeClr val="bg1"/>
              </a:solidFill>
            </a:endParaRPr>
          </a:p>
        </p:txBody>
      </p:sp>
      <p:pic>
        <p:nvPicPr>
          <p:cNvPr id="1026" name="Picture 2" descr="Image result for the nile valley civilization">
            <a:hlinkClick r:id="rId2"/>
          </p:cNvPr>
          <p:cNvPicPr>
            <a:picLocks noChangeAspect="1" noChangeArrowheads="1"/>
          </p:cNvPicPr>
          <p:nvPr/>
        </p:nvPicPr>
        <p:blipFill>
          <a:blip r:embed="rId3" cstate="print">
            <a:lum contrast="12000"/>
            <a:extLst>
              <a:ext uri="{28A0092B-C50C-407E-A947-70E740481C1C}">
                <a14:useLocalDpi xmlns="" xmlns:a14="http://schemas.microsoft.com/office/drawing/2010/main" val="0"/>
              </a:ext>
            </a:extLst>
          </a:blip>
          <a:srcRect/>
          <a:stretch>
            <a:fillRect/>
          </a:stretch>
        </p:blipFill>
        <p:spPr bwMode="auto">
          <a:xfrm>
            <a:off x="533400" y="1114558"/>
            <a:ext cx="4648200" cy="310031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Oval 2"/>
          <p:cNvSpPr/>
          <p:nvPr/>
        </p:nvSpPr>
        <p:spPr>
          <a:xfrm>
            <a:off x="1615453" y="1504950"/>
            <a:ext cx="1295400" cy="1295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rot="20490518">
            <a:off x="442420" y="38861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4000"/>
                            </p:stCondLst>
                            <p:childTnLst>
                              <p:par>
                                <p:cTn id="9" presetID="26" presetClass="emph" presetSubtype="0" fill="hold" grpId="1" nodeType="afterEffect">
                                  <p:stCondLst>
                                    <p:cond delay="3000"/>
                                  </p:stCondLst>
                                  <p:childTnLst>
                                    <p:animEffect transition="out" filter="fade">
                                      <p:cBhvr>
                                        <p:cTn id="10" dur="1000" tmFilter="0, 0; .2, .5; .8, .5; 1, 0"/>
                                        <p:tgtEl>
                                          <p:spTgt spid="3"/>
                                        </p:tgtEl>
                                      </p:cBhvr>
                                    </p:animEffect>
                                    <p:animScale>
                                      <p:cBhvr>
                                        <p:cTn id="11"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819150"/>
            <a:ext cx="3886200" cy="3861852"/>
          </a:xfrm>
          <a:prstGeom prst="rect">
            <a:avLst/>
          </a:prstGeom>
        </p:spPr>
        <p:txBody>
          <a:bodyPr wrap="square">
            <a:spAutoFit/>
          </a:bodyPr>
          <a:lstStyle/>
          <a:p>
            <a:pPr algn="r"/>
            <a:r>
              <a:rPr lang="en-US" sz="2000" b="1" dirty="0" smtClean="0">
                <a:solidFill>
                  <a:schemeClr val="bg1"/>
                </a:solidFill>
              </a:rPr>
              <a:t>Upper Egypt</a:t>
            </a:r>
            <a:r>
              <a:rPr lang="en-US" sz="2000" dirty="0" smtClean="0">
                <a:solidFill>
                  <a:schemeClr val="bg1"/>
                </a:solidFill>
              </a:rPr>
              <a:t>, in the southern part of Egypt, is characterized by terrain with cataracts and stronger currents. Sailing here is difficult. </a:t>
            </a:r>
          </a:p>
          <a:p>
            <a:pPr algn="r"/>
            <a:endParaRPr lang="en-US" sz="2000" dirty="0">
              <a:solidFill>
                <a:schemeClr val="bg1"/>
              </a:solidFill>
            </a:endParaRPr>
          </a:p>
          <a:p>
            <a:pPr algn="r"/>
            <a:r>
              <a:rPr lang="en-US" sz="2000" b="1" dirty="0" smtClean="0">
                <a:solidFill>
                  <a:schemeClr val="bg1"/>
                </a:solidFill>
              </a:rPr>
              <a:t>Lower Egypt </a:t>
            </a:r>
            <a:r>
              <a:rPr lang="en-US" sz="2000" dirty="0" smtClean="0">
                <a:solidFill>
                  <a:schemeClr val="bg1"/>
                </a:solidFill>
              </a:rPr>
              <a:t>is where the Nile fans out into several branches that for a </a:t>
            </a:r>
            <a:r>
              <a:rPr lang="en-US" sz="2000" b="1" dirty="0" smtClean="0">
                <a:solidFill>
                  <a:schemeClr val="bg1"/>
                </a:solidFill>
                <a:effectLst>
                  <a:glow rad="101600">
                    <a:schemeClr val="accent6">
                      <a:satMod val="175000"/>
                      <a:alpha val="40000"/>
                    </a:schemeClr>
                  </a:glow>
                </a:effectLst>
              </a:rPr>
              <a:t>delta</a:t>
            </a:r>
            <a:r>
              <a:rPr lang="en-US" sz="2000" dirty="0" smtClean="0">
                <a:solidFill>
                  <a:schemeClr val="bg1"/>
                </a:solidFill>
              </a:rPr>
              <a:t>, </a:t>
            </a:r>
            <a:r>
              <a:rPr lang="en-US" sz="2000" dirty="0" smtClean="0">
                <a:solidFill>
                  <a:schemeClr val="bg1"/>
                </a:solidFill>
                <a:effectLst>
                  <a:glow rad="101600">
                    <a:schemeClr val="accent6">
                      <a:satMod val="175000"/>
                      <a:alpha val="40000"/>
                    </a:schemeClr>
                  </a:glow>
                </a:effectLst>
              </a:rPr>
              <a:t>a triangular shaped area of land made from soil deposited by the river</a:t>
            </a:r>
            <a:r>
              <a:rPr lang="en-US" sz="2000" dirty="0" smtClean="0">
                <a:solidFill>
                  <a:schemeClr val="bg1"/>
                </a:solidFill>
              </a:rPr>
              <a:t>. Two thirds of Egypt’s fertile farmland was located on the Nile Delta.</a:t>
            </a:r>
            <a:endParaRPr lang="en-US" sz="2000" dirty="0">
              <a:solidFill>
                <a:schemeClr val="bg1"/>
              </a:solidFill>
            </a:endParaRPr>
          </a:p>
        </p:txBody>
      </p:sp>
      <p:pic>
        <p:nvPicPr>
          <p:cNvPr id="5" name="Picture 2" descr="Related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419100"/>
            <a:ext cx="2743200"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the nile rive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9048"/>
          <a:stretch/>
        </p:blipFill>
        <p:spPr bwMode="auto">
          <a:xfrm>
            <a:off x="1676400" y="2571750"/>
            <a:ext cx="2699286" cy="216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9714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1733550"/>
            <a:ext cx="5486400" cy="2554545"/>
          </a:xfrm>
          <a:prstGeom prst="rect">
            <a:avLst/>
          </a:prstGeom>
        </p:spPr>
        <p:txBody>
          <a:bodyPr wrap="square">
            <a:spAutoFit/>
          </a:bodyPr>
          <a:lstStyle/>
          <a:p>
            <a:pPr algn="r"/>
            <a:r>
              <a:rPr lang="en-US" sz="2000" dirty="0" smtClean="0">
                <a:solidFill>
                  <a:schemeClr val="bg1"/>
                </a:solidFill>
              </a:rPr>
              <a:t>The Nile </a:t>
            </a:r>
            <a:r>
              <a:rPr lang="en-US" sz="2000" dirty="0">
                <a:solidFill>
                  <a:schemeClr val="bg1"/>
                </a:solidFill>
              </a:rPr>
              <a:t>flooded onto the desert land because of </a:t>
            </a:r>
            <a:r>
              <a:rPr lang="en-US" sz="2000" dirty="0" smtClean="0">
                <a:solidFill>
                  <a:schemeClr val="bg1"/>
                </a:solidFill>
              </a:rPr>
              <a:t>the </a:t>
            </a:r>
            <a:r>
              <a:rPr lang="en-US" sz="2000" dirty="0">
                <a:solidFill>
                  <a:schemeClr val="bg1"/>
                </a:solidFill>
              </a:rPr>
              <a:t>rain and melting snow causing a torrent of water to invade the river's </a:t>
            </a:r>
            <a:r>
              <a:rPr lang="en-US" sz="2000" dirty="0" smtClean="0">
                <a:solidFill>
                  <a:schemeClr val="bg1"/>
                </a:solidFill>
              </a:rPr>
              <a:t>banks from </a:t>
            </a:r>
            <a:r>
              <a:rPr lang="en-US" sz="2000" dirty="0">
                <a:solidFill>
                  <a:schemeClr val="bg1"/>
                </a:solidFill>
              </a:rPr>
              <a:t>the Ethiopian Mountains. </a:t>
            </a:r>
            <a:r>
              <a:rPr lang="en-US" sz="2000" dirty="0" smtClean="0">
                <a:solidFill>
                  <a:schemeClr val="bg1"/>
                </a:solidFill>
              </a:rPr>
              <a:t>The silt made the land a dark rich, color. That is why they used to call their country the “</a:t>
            </a:r>
            <a:r>
              <a:rPr lang="en-US" sz="2000" b="1" dirty="0" smtClean="0">
                <a:solidFill>
                  <a:schemeClr val="bg1"/>
                </a:solidFill>
              </a:rPr>
              <a:t>black land</a:t>
            </a:r>
            <a:r>
              <a:rPr lang="en-US" sz="2000" dirty="0" smtClean="0">
                <a:solidFill>
                  <a:schemeClr val="bg1"/>
                </a:solidFill>
              </a:rPr>
              <a:t>”. Now</a:t>
            </a:r>
            <a:r>
              <a:rPr lang="en-US" sz="2000" dirty="0">
                <a:solidFill>
                  <a:schemeClr val="bg1"/>
                </a:solidFill>
              </a:rPr>
              <a:t>, the Nile doesn't flood anymore because of the construction of the Aswan dam in the </a:t>
            </a:r>
            <a:r>
              <a:rPr lang="en-US" sz="2000" dirty="0" smtClean="0">
                <a:solidFill>
                  <a:schemeClr val="bg1"/>
                </a:solidFill>
              </a:rPr>
              <a:t>1960's.</a:t>
            </a:r>
            <a:endParaRPr lang="en-US" sz="2000" dirty="0">
              <a:solidFill>
                <a:schemeClr val="bg1"/>
              </a:solidFill>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Floods</a:t>
            </a:r>
          </a:p>
        </p:txBody>
      </p:sp>
      <p:pic>
        <p:nvPicPr>
          <p:cNvPr id="2050"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6073"/>
          <a:stretch/>
        </p:blipFill>
        <p:spPr bwMode="auto">
          <a:xfrm>
            <a:off x="457200" y="1295346"/>
            <a:ext cx="2514600" cy="34584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Increased Food Production</a:t>
            </a:r>
          </a:p>
        </p:txBody>
      </p:sp>
      <p:sp>
        <p:nvSpPr>
          <p:cNvPr id="3" name="Rectangle 2"/>
          <p:cNvSpPr/>
          <p:nvPr/>
        </p:nvSpPr>
        <p:spPr>
          <a:xfrm>
            <a:off x="453470" y="1352550"/>
            <a:ext cx="8229600" cy="1323439"/>
          </a:xfrm>
          <a:prstGeom prst="rect">
            <a:avLst/>
          </a:prstGeom>
        </p:spPr>
        <p:txBody>
          <a:bodyPr wrap="square">
            <a:spAutoFit/>
          </a:bodyPr>
          <a:lstStyle/>
          <a:p>
            <a:pPr algn="ctr"/>
            <a:r>
              <a:rPr lang="en-US" sz="2000" dirty="0" smtClean="0">
                <a:solidFill>
                  <a:schemeClr val="bg1"/>
                </a:solidFill>
              </a:rPr>
              <a:t>Hunter-gatherers first entered the Nile Valley 12,000 years ago because of the abundance of resources in the area. By 4500 BC, farmers grew wheat and barley in the area. Egyptian irrigation systems, contrary to Mesopotamian, only consisted of simple canals connected to the river.</a:t>
            </a:r>
            <a:endParaRPr lang="en-US" sz="2000" dirty="0">
              <a:solidFill>
                <a:schemeClr val="bg1"/>
              </a:solidFill>
            </a:endParaRPr>
          </a:p>
        </p:txBody>
      </p:sp>
      <p:pic>
        <p:nvPicPr>
          <p:cNvPr id="4" name="Picture 2" descr="C:\Users\Jim\Desktop\Picture10.png"/>
          <p:cNvPicPr>
            <a:picLocks noChangeAspect="1" noChangeArrowheads="1"/>
          </p:cNvPicPr>
          <p:nvPr/>
        </p:nvPicPr>
        <p:blipFill>
          <a:blip r:embed="rId2" cstate="print"/>
          <a:srcRect/>
          <a:stretch>
            <a:fillRect/>
          </a:stretch>
        </p:blipFill>
        <p:spPr bwMode="auto">
          <a:xfrm>
            <a:off x="0" y="2638045"/>
            <a:ext cx="9144000" cy="2505455"/>
          </a:xfrm>
          <a:prstGeom prst="rect">
            <a:avLst/>
          </a:prstGeom>
          <a:noFill/>
        </p:spPr>
      </p:pic>
    </p:spTree>
    <p:extLst>
      <p:ext uri="{BB962C8B-B14F-4D97-AF65-F5344CB8AC3E}">
        <p14:creationId xmlns="" xmlns:p14="http://schemas.microsoft.com/office/powerpoint/2010/main" val="2641185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504950"/>
            <a:ext cx="3352800" cy="2554545"/>
          </a:xfrm>
          <a:prstGeom prst="rect">
            <a:avLst/>
          </a:prstGeom>
        </p:spPr>
        <p:txBody>
          <a:bodyPr wrap="square">
            <a:spAutoFit/>
          </a:bodyPr>
          <a:lstStyle/>
          <a:p>
            <a:pPr algn="r"/>
            <a:r>
              <a:rPr lang="en-US" sz="2000" dirty="0" smtClean="0">
                <a:solidFill>
                  <a:schemeClr val="bg1"/>
                </a:solidFill>
              </a:rPr>
              <a:t>Ancient Egyptians grew wheat, barley, fruit and vegetables. They also raise cattle and sheep. The river provided a great variety of fish and hunters caught wild geese and ducks. They enjoyed a pretty varied diet.</a:t>
            </a:r>
            <a:endParaRPr lang="en-US" sz="2000" dirty="0">
              <a:solidFill>
                <a:schemeClr val="bg1"/>
              </a:solidFill>
            </a:endParaRPr>
          </a:p>
        </p:txBody>
      </p:sp>
      <p:pic>
        <p:nvPicPr>
          <p:cNvPr id="8194" name="Picture 2" descr="Related image"/>
          <p:cNvPicPr>
            <a:picLocks noChangeAspect="1" noChangeArrowheads="1"/>
          </p:cNvPicPr>
          <p:nvPr/>
        </p:nvPicPr>
        <p:blipFill>
          <a:blip r:embed="rId2" cstate="print"/>
          <a:srcRect l="7895" t="1169" r="3947" b="1977"/>
          <a:stretch>
            <a:fillRect/>
          </a:stretch>
        </p:blipFill>
        <p:spPr bwMode="auto">
          <a:xfrm>
            <a:off x="533400" y="1123950"/>
            <a:ext cx="4480249" cy="3276600"/>
          </a:xfrm>
          <a:prstGeom prst="rect">
            <a:avLst/>
          </a:prstGeom>
          <a:noFill/>
        </p:spPr>
      </p:pic>
    </p:spTree>
    <p:extLst>
      <p:ext uri="{BB962C8B-B14F-4D97-AF65-F5344CB8AC3E}">
        <p14:creationId xmlns="" xmlns:p14="http://schemas.microsoft.com/office/powerpoint/2010/main" val="2246918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2168</TotalTime>
  <Words>1696</Words>
  <Application>Microsoft Office PowerPoint</Application>
  <PresentationFormat>On-screen Show (16:9)</PresentationFormat>
  <Paragraphs>78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204</cp:revision>
  <dcterms:created xsi:type="dcterms:W3CDTF">2018-08-02T00:45:41Z</dcterms:created>
  <dcterms:modified xsi:type="dcterms:W3CDTF">2018-10-08T16:53:45Z</dcterms:modified>
</cp:coreProperties>
</file>