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0" r:id="rId5"/>
    <p:sldId id="264" r:id="rId6"/>
    <p:sldId id="267" r:id="rId7"/>
    <p:sldId id="265" r:id="rId8"/>
    <p:sldId id="263" r:id="rId9"/>
    <p:sldId id="259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B64"/>
    <a:srgbClr val="4A9C92"/>
    <a:srgbClr val="B3D34D"/>
    <a:srgbClr val="7A983E"/>
    <a:srgbClr val="5BB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2114550"/>
            <a:ext cx="5562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Using a Rubric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6858000" y="44005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ujdieta.hu/portal/images/2007-1/piackut.gif"/>
          <p:cNvPicPr>
            <a:picLocks noChangeAspect="1" noChangeArrowheads="1"/>
          </p:cNvPicPr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 rot="21204726">
            <a:off x="5860499" y="1514118"/>
            <a:ext cx="2933977" cy="284529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Rating Guide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482" name="Picture 2" descr="http://www.clker.com/cliparts/d/e/T/I/6/s/test-tube-red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833" y="2076450"/>
            <a:ext cx="466861" cy="990600"/>
          </a:xfrm>
          <a:prstGeom prst="rect">
            <a:avLst/>
          </a:prstGeom>
          <a:noFill/>
        </p:spPr>
      </p:pic>
      <p:pic>
        <p:nvPicPr>
          <p:cNvPr id="20484" name="Picture 4" descr="http://www.clker.com/cliparts/X/m/V/O/W/l/test-tube-yellow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331" y="2076450"/>
            <a:ext cx="473971" cy="990600"/>
          </a:xfrm>
          <a:prstGeom prst="rect">
            <a:avLst/>
          </a:prstGeom>
          <a:noFill/>
        </p:spPr>
      </p:pic>
      <p:pic>
        <p:nvPicPr>
          <p:cNvPr id="20490" name="Picture 10" descr="http://www.clker.com/cliparts/I/6/L/I/D/K/test-tube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4618" y="2085975"/>
            <a:ext cx="457884" cy="971550"/>
          </a:xfrm>
          <a:prstGeom prst="rect">
            <a:avLst/>
          </a:prstGeom>
          <a:noFill/>
        </p:spPr>
      </p:pic>
      <p:pic>
        <p:nvPicPr>
          <p:cNvPr id="20494" name="Picture 14" descr="http://www.ipharmd.net/images/laboratory_test_tube.png"/>
          <p:cNvPicPr>
            <a:picLocks noChangeAspect="1" noChangeArrowheads="1"/>
          </p:cNvPicPr>
          <p:nvPr/>
        </p:nvPicPr>
        <p:blipFill>
          <a:blip r:embed="rId5" cstate="print"/>
          <a:srcRect l="22857" r="25714"/>
          <a:stretch>
            <a:fillRect/>
          </a:stretch>
        </p:blipFill>
        <p:spPr bwMode="auto">
          <a:xfrm>
            <a:off x="2274633" y="2085975"/>
            <a:ext cx="499654" cy="971550"/>
          </a:xfrm>
          <a:prstGeom prst="rect">
            <a:avLst/>
          </a:prstGeom>
          <a:noFill/>
        </p:spPr>
      </p:pic>
      <p:pic>
        <p:nvPicPr>
          <p:cNvPr id="4100" name="Picture 4" descr="http://www.clker.com/cliparts/V/B/e/d/Z/i/empty-clear-test-tube-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29" y="2076450"/>
            <a:ext cx="471237" cy="990601"/>
          </a:xfrm>
          <a:prstGeom prst="rect">
            <a:avLst/>
          </a:prstGeom>
          <a:noFill/>
        </p:spPr>
      </p:pic>
      <p:pic>
        <p:nvPicPr>
          <p:cNvPr id="1029" name="Picture 5" descr="C:\Users\Froebel Bilingual\Desktop\Picture2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>
            <a:off x="6400025" y="2071979"/>
            <a:ext cx="472073" cy="999542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2667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 how to read a rubric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how to revise and edit a rubric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how to assess with a rubric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45-56</a:t>
            </a:r>
          </a:p>
          <a:p>
            <a:pPr algn="l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a Rubric?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505200" y="1733550"/>
            <a:ext cx="5181600" cy="25908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A rubric is a scoring guide that helps teachers evaluate student performance, based on a range of criteria. A rubric lists the criteria, or characteristics, that student work should exhibit and describes specific quality levels for those criteria.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miniclips.phillipmartin.info/money/kid_03_x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00150"/>
            <a:ext cx="2819127" cy="37528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2876550"/>
            <a:ext cx="11624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 Rubric</a:t>
            </a:r>
            <a:endParaRPr 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3333749"/>
          <a:ext cx="8382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400"/>
                <a:gridCol w="279400"/>
                <a:gridCol w="2794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What is a Rubric?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33550"/>
            <a:ext cx="5791200" cy="24384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Your book contains rubrics for four important kinds of writing: narrative, expository, persuasive, and responses to literature. Each rubric rates writing for the six traits: Ideas, Organization, Voice, Word Choice, Sentence, Fluency, and Conventions.</a:t>
            </a:r>
          </a:p>
          <a:p>
            <a:pPr algn="r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ujdieta.hu/portal/images/2007-1/piackut.gif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rot="21204726">
            <a:off x="427910" y="1794584"/>
            <a:ext cx="2352636" cy="22815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57200" y="1809750"/>
            <a:ext cx="8382000" cy="914400"/>
            <a:chOff x="762000" y="2800350"/>
            <a:chExt cx="8382000" cy="1066800"/>
          </a:xfrm>
        </p:grpSpPr>
        <p:sp>
          <p:nvSpPr>
            <p:cNvPr id="10" name="Rectangle 9"/>
            <p:cNvSpPr/>
            <p:nvPr/>
          </p:nvSpPr>
          <p:spPr>
            <a:xfrm>
              <a:off x="762000" y="2800350"/>
              <a:ext cx="8382000" cy="1066800"/>
            </a:xfrm>
            <a:prstGeom prst="rect">
              <a:avLst/>
            </a:prstGeom>
            <a:solidFill>
              <a:srgbClr val="B3D3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95400" y="2876550"/>
              <a:ext cx="83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6</a:t>
              </a:r>
            </a:p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Amazing</a:t>
              </a:r>
              <a:endParaRPr lang="en-US" sz="1600" b="1" spc="-15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2876550"/>
              <a:ext cx="83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5</a:t>
              </a:r>
            </a:p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Strong</a:t>
              </a:r>
              <a:endParaRPr lang="en-US" sz="1600" b="1" spc="-15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38600" y="287655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4</a:t>
              </a:r>
            </a:p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Good</a:t>
              </a:r>
              <a:endParaRPr lang="en-US" sz="1600" b="1" spc="-150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876550"/>
              <a:ext cx="83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3</a:t>
              </a:r>
            </a:p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Okay</a:t>
              </a:r>
              <a:endParaRPr lang="en-US" sz="1600" b="1" spc="-150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1800" y="287655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Poor</a:t>
              </a:r>
              <a:endParaRPr lang="en-US" sz="1600" b="1" spc="-150" dirty="0">
                <a:solidFill>
                  <a:srgbClr val="C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77200" y="287655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1</a:t>
              </a:r>
            </a:p>
            <a:p>
              <a:pPr algn="ctr"/>
              <a:r>
                <a:rPr lang="en-US" sz="1600" b="1" spc="-150" dirty="0" smtClean="0">
                  <a:solidFill>
                    <a:srgbClr val="C00000"/>
                  </a:solidFill>
                </a:rPr>
                <a:t>Incomplete</a:t>
              </a:r>
              <a:endParaRPr lang="en-US" sz="1600" b="1" spc="-150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Rating Guide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09600" y="1885950"/>
            <a:ext cx="7343335" cy="999542"/>
            <a:chOff x="900331" y="2071979"/>
            <a:chExt cx="7343335" cy="999542"/>
          </a:xfrm>
        </p:grpSpPr>
        <p:pic>
          <p:nvPicPr>
            <p:cNvPr id="20482" name="Picture 2" descr="http://www.clker.com/cliparts/d/e/T/I/6/s/test-tube-red-hi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32833" y="2076450"/>
              <a:ext cx="466861" cy="990600"/>
            </a:xfrm>
            <a:prstGeom prst="rect">
              <a:avLst/>
            </a:prstGeom>
            <a:noFill/>
          </p:spPr>
        </p:pic>
        <p:pic>
          <p:nvPicPr>
            <p:cNvPr id="20484" name="Picture 4" descr="http://www.clker.com/cliparts/X/m/V/O/W/l/test-tube-yellow-hi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00331" y="2076450"/>
              <a:ext cx="473971" cy="990600"/>
            </a:xfrm>
            <a:prstGeom prst="rect">
              <a:avLst/>
            </a:prstGeom>
            <a:noFill/>
          </p:spPr>
        </p:pic>
        <p:pic>
          <p:nvPicPr>
            <p:cNvPr id="20490" name="Picture 10" descr="http://www.clker.com/cliparts/I/6/L/I/D/K/test-tube-hi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74618" y="2085975"/>
              <a:ext cx="457884" cy="971550"/>
            </a:xfrm>
            <a:prstGeom prst="rect">
              <a:avLst/>
            </a:prstGeom>
            <a:noFill/>
          </p:spPr>
        </p:pic>
        <p:pic>
          <p:nvPicPr>
            <p:cNvPr id="20494" name="Picture 14" descr="http://www.ipharmd.net/images/laboratory_test_tube.png"/>
            <p:cNvPicPr>
              <a:picLocks noChangeAspect="1" noChangeArrowheads="1"/>
            </p:cNvPicPr>
            <p:nvPr/>
          </p:nvPicPr>
          <p:blipFill>
            <a:blip r:embed="rId5" cstate="print"/>
            <a:srcRect l="22857" r="25714"/>
            <a:stretch>
              <a:fillRect/>
            </a:stretch>
          </p:blipFill>
          <p:spPr bwMode="auto">
            <a:xfrm>
              <a:off x="2274633" y="2085975"/>
              <a:ext cx="499654" cy="971550"/>
            </a:xfrm>
            <a:prstGeom prst="rect">
              <a:avLst/>
            </a:prstGeom>
            <a:noFill/>
          </p:spPr>
        </p:pic>
        <p:pic>
          <p:nvPicPr>
            <p:cNvPr id="4100" name="Picture 4" descr="http://www.clker.com/cliparts/V/B/e/d/Z/i/empty-clear-test-tube-hi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72429" y="2076450"/>
              <a:ext cx="471237" cy="990601"/>
            </a:xfrm>
            <a:prstGeom prst="rect">
              <a:avLst/>
            </a:prstGeom>
            <a:noFill/>
          </p:spPr>
        </p:pic>
        <p:pic>
          <p:nvPicPr>
            <p:cNvPr id="1029" name="Picture 5" descr="C:\Users\Froebel Bilingual\Desktop\Picture2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20000"/>
            </a:blip>
            <a:srcRect/>
            <a:stretch>
              <a:fillRect/>
            </a:stretch>
          </p:blipFill>
          <p:spPr bwMode="auto">
            <a:xfrm>
              <a:off x="6400025" y="2071979"/>
              <a:ext cx="472073" cy="999542"/>
            </a:xfrm>
            <a:prstGeom prst="rect">
              <a:avLst/>
            </a:prstGeom>
            <a:noFill/>
            <a:effectLst>
              <a:softEdge rad="12700"/>
            </a:effectLst>
          </p:spPr>
        </p:pic>
      </p:grpSp>
      <p:sp>
        <p:nvSpPr>
          <p:cNvPr id="18" name="Subtitle 2"/>
          <p:cNvSpPr txBox="1">
            <a:spLocks/>
          </p:cNvSpPr>
          <p:nvPr/>
        </p:nvSpPr>
        <p:spPr>
          <a:xfrm>
            <a:off x="381000" y="2952750"/>
            <a:ext cx="84582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written works can be rated for each of the main traits of writing. For example,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one of your essays the ideas may be “strong”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but the organization be only “good”.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Rating Guide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43000" y="1200150"/>
            <a:ext cx="6934200" cy="3733800"/>
            <a:chOff x="1676400" y="1200150"/>
            <a:chExt cx="6934200" cy="3733800"/>
          </a:xfrm>
        </p:grpSpPr>
        <p:grpSp>
          <p:nvGrpSpPr>
            <p:cNvPr id="21" name="Group 20"/>
            <p:cNvGrpSpPr/>
            <p:nvPr/>
          </p:nvGrpSpPr>
          <p:grpSpPr>
            <a:xfrm>
              <a:off x="1676400" y="1200150"/>
              <a:ext cx="6934200" cy="3733800"/>
              <a:chOff x="1676400" y="1200150"/>
              <a:chExt cx="6934200" cy="373380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676400" y="1200150"/>
                <a:ext cx="6934200" cy="3733800"/>
                <a:chOff x="-1295400" y="1200150"/>
                <a:chExt cx="6934200" cy="373380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-1295400" y="1200150"/>
                  <a:ext cx="6934200" cy="3733800"/>
                </a:xfrm>
                <a:prstGeom prst="rect">
                  <a:avLst/>
                </a:prstGeom>
                <a:solidFill>
                  <a:srgbClr val="B3D34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219200" y="1276350"/>
                  <a:ext cx="441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A 6 means that the writing is truly </a:t>
                  </a:r>
                  <a:r>
                    <a:rPr lang="en-US" b="1" u="sng" dirty="0" smtClean="0">
                      <a:solidFill>
                        <a:srgbClr val="C00000"/>
                      </a:solidFill>
                    </a:rPr>
                    <a:t>Amazing</a:t>
                  </a:r>
                  <a:r>
                    <a:rPr lang="en-US" b="1" dirty="0" smtClean="0">
                      <a:solidFill>
                        <a:srgbClr val="C00000"/>
                      </a:solidFill>
                    </a:rPr>
                    <a:t>.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219200" y="1885950"/>
                  <a:ext cx="381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A 5 means that the writing is </a:t>
                  </a:r>
                  <a:r>
                    <a:rPr lang="en-US" b="1" u="sng" dirty="0" smtClean="0">
                      <a:solidFill>
                        <a:srgbClr val="C00000"/>
                      </a:solidFill>
                    </a:rPr>
                    <a:t>Strong</a:t>
                  </a:r>
                  <a:r>
                    <a:rPr lang="en-US" b="1" spc="-150" dirty="0" smtClean="0">
                      <a:solidFill>
                        <a:srgbClr val="C00000"/>
                      </a:solidFill>
                    </a:rPr>
                    <a:t>.</a:t>
                  </a:r>
                  <a:endParaRPr lang="en-US" b="1" spc="-15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219200" y="2495550"/>
                  <a:ext cx="3352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A  4  means you writing is </a:t>
                  </a:r>
                  <a:r>
                    <a:rPr lang="en-US" b="1" u="sng" dirty="0" smtClean="0">
                      <a:solidFill>
                        <a:srgbClr val="C00000"/>
                      </a:solidFill>
                    </a:rPr>
                    <a:t>Good</a:t>
                  </a:r>
                  <a:r>
                    <a:rPr lang="en-US" b="1" dirty="0" smtClean="0">
                      <a:solidFill>
                        <a:srgbClr val="C00000"/>
                      </a:solidFill>
                    </a:rPr>
                    <a:t>.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219200" y="3105150"/>
                  <a:ext cx="381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A 3 means your writing is </a:t>
                  </a:r>
                  <a:r>
                    <a:rPr lang="en-US" b="1" u="sng" dirty="0" smtClean="0">
                      <a:solidFill>
                        <a:srgbClr val="C00000"/>
                      </a:solidFill>
                    </a:rPr>
                    <a:t>Okay</a:t>
                  </a:r>
                  <a:r>
                    <a:rPr lang="en-US" b="1" dirty="0" smtClean="0">
                      <a:solidFill>
                        <a:srgbClr val="C00000"/>
                      </a:solidFill>
                    </a:rPr>
                    <a:t>.</a:t>
                  </a:r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219200" y="3714750"/>
                  <a:ext cx="3657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A 2 means your writing is </a:t>
                  </a:r>
                  <a:r>
                    <a:rPr lang="en-US" b="1" u="sng" dirty="0" smtClean="0">
                      <a:solidFill>
                        <a:srgbClr val="C00000"/>
                      </a:solidFill>
                    </a:rPr>
                    <a:t>Poor</a:t>
                  </a:r>
                  <a:r>
                    <a:rPr lang="en-US" b="1" spc="-150" dirty="0" smtClean="0">
                      <a:solidFill>
                        <a:srgbClr val="C00000"/>
                      </a:solidFill>
                    </a:rPr>
                    <a:t>.</a:t>
                  </a:r>
                  <a:endParaRPr lang="en-US" b="1" spc="-15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219200" y="4400550"/>
                  <a:ext cx="3886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C00000"/>
                      </a:solidFill>
                    </a:rPr>
                    <a:t>A 1 means your writing is </a:t>
                  </a:r>
                  <a:r>
                    <a:rPr lang="en-US" b="1" u="sng" dirty="0" smtClean="0">
                      <a:solidFill>
                        <a:srgbClr val="C00000"/>
                      </a:solidFill>
                    </a:rPr>
                    <a:t>Incomplete</a:t>
                  </a:r>
                  <a:r>
                    <a:rPr lang="en-US" b="1" spc="-150" dirty="0" smtClean="0">
                      <a:solidFill>
                        <a:srgbClr val="C00000"/>
                      </a:solidFill>
                    </a:rPr>
                    <a:t>.</a:t>
                  </a:r>
                  <a:endParaRPr lang="en-US" b="1" spc="-150" dirty="0">
                    <a:solidFill>
                      <a:srgbClr val="C00000"/>
                    </a:solidFill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3810000" y="1276350"/>
                <a:ext cx="273756" cy="3581400"/>
                <a:chOff x="838200" y="1428750"/>
                <a:chExt cx="273756" cy="3581400"/>
              </a:xfrm>
            </p:grpSpPr>
            <p:pic>
              <p:nvPicPr>
                <p:cNvPr id="20482" name="Picture 2" descr="http://www.clker.com/cliparts/d/e/T/I/6/s/test-tube-red-hi.pn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58462" y="3257550"/>
                  <a:ext cx="253494" cy="537871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484" name="Picture 4" descr="http://www.clker.com/cliparts/X/m/V/O/W/l/test-tube-yellow-hi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854602" y="1428750"/>
                  <a:ext cx="257354" cy="537871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490" name="Picture 10" descr="http://www.clker.com/cliparts/I/6/L/I/D/K/test-tube-hi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862951" y="2647950"/>
                  <a:ext cx="249005" cy="528346"/>
                </a:xfrm>
                <a:prstGeom prst="rect">
                  <a:avLst/>
                </a:prstGeom>
                <a:noFill/>
              </p:spPr>
            </p:pic>
            <p:pic>
              <p:nvPicPr>
                <p:cNvPr id="20494" name="Picture 14" descr="http://www.ipharmd.net/images/laboratory_test_tube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22857" r="25714"/>
                <a:stretch>
                  <a:fillRect/>
                </a:stretch>
              </p:blipFill>
              <p:spPr bwMode="auto">
                <a:xfrm>
                  <a:off x="838200" y="2038350"/>
                  <a:ext cx="273756" cy="5323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4100" name="Picture 4" descr="http://www.clker.com/cliparts/V/B/e/d/Z/i/empty-clear-test-tube-hi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858213" y="4476750"/>
                  <a:ext cx="253743" cy="5334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29" name="Picture 5" descr="C:\Users\Froebel Bilingual\Desktop\Picture2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20000" contrast="20000"/>
                </a:blip>
                <a:srcRect/>
                <a:stretch>
                  <a:fillRect/>
                </a:stretch>
              </p:blipFill>
              <p:spPr bwMode="auto">
                <a:xfrm>
                  <a:off x="860037" y="3867150"/>
                  <a:ext cx="251919" cy="533400"/>
                </a:xfrm>
                <a:prstGeom prst="rect">
                  <a:avLst/>
                </a:prstGeom>
                <a:noFill/>
                <a:effectLst>
                  <a:softEdge rad="12700"/>
                </a:effectLst>
              </p:spPr>
            </p:pic>
          </p:grpSp>
        </p:grpSp>
        <p:sp>
          <p:nvSpPr>
            <p:cNvPr id="18" name="Subtitle 2"/>
            <p:cNvSpPr txBox="1">
              <a:spLocks/>
            </p:cNvSpPr>
            <p:nvPr/>
          </p:nvSpPr>
          <p:spPr>
            <a:xfrm>
              <a:off x="1828800" y="1581150"/>
              <a:ext cx="1752600" cy="281940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6B64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This is what the rating scale means.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6B64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885950"/>
            <a:ext cx="42672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 more about rubrics by taking a few minutes to read pages 47 - 55.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the assessments at the bottom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pages 47,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50, 51, and 52.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:\PROFESIONAL\7TH WRITING SMART ROOM KIT 2015-2016\Phillip Martin Clip Art\circui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0836" y="1885950"/>
            <a:ext cx="3676340" cy="24452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752600" y="2952750"/>
            <a:ext cx="914400" cy="6096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Oh, My!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2266950"/>
            <a:ext cx="5333999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29-34. Here: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Semicolons and Colons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Punctuating Dialogue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Quotation Marks and Italics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Peer Responding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315</Words>
  <Application>Microsoft Office PowerPoint</Application>
  <PresentationFormat>On-screen Show (16:9)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108</cp:revision>
  <dcterms:created xsi:type="dcterms:W3CDTF">2014-07-21T19:21:28Z</dcterms:created>
  <dcterms:modified xsi:type="dcterms:W3CDTF">2015-09-30T12:31:29Z</dcterms:modified>
</cp:coreProperties>
</file>