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5" r:id="rId4"/>
    <p:sldId id="264" r:id="rId5"/>
    <p:sldId id="262" r:id="rId6"/>
    <p:sldId id="258" r:id="rId7"/>
    <p:sldId id="266" r:id="rId8"/>
    <p:sldId id="273" r:id="rId9"/>
    <p:sldId id="267" r:id="rId10"/>
    <p:sldId id="272" r:id="rId11"/>
    <p:sldId id="263" r:id="rId12"/>
    <p:sldId id="271" r:id="rId13"/>
    <p:sldId id="274" r:id="rId14"/>
    <p:sldId id="268" r:id="rId15"/>
    <p:sldId id="269" r:id="rId16"/>
    <p:sldId id="270"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60" autoAdjust="0"/>
  </p:normalViewPr>
  <p:slideViewPr>
    <p:cSldViewPr>
      <p:cViewPr varScale="1">
        <p:scale>
          <a:sx n="108" d="100"/>
          <a:sy n="108" d="100"/>
        </p:scale>
        <p:origin x="658" y="8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0B376F-5E29-4C9D-8148-AAEA469A11CA}" type="datetimeFigureOut">
              <a:rPr lang="en-US" smtClean="0"/>
              <a:pPr/>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01C5A-9415-4BB7-BC72-72DDADAC0EBF}"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0B376F-5E29-4C9D-8148-AAEA469A11CA}" type="datetimeFigureOut">
              <a:rPr lang="en-US" smtClean="0"/>
              <a:pPr/>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01C5A-9415-4BB7-BC72-72DDADAC0EBF}"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0B376F-5E29-4C9D-8148-AAEA469A11CA}" type="datetimeFigureOut">
              <a:rPr lang="en-US" smtClean="0"/>
              <a:pPr/>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01C5A-9415-4BB7-BC72-72DDADAC0EBF}"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0B376F-5E29-4C9D-8148-AAEA469A11CA}" type="datetimeFigureOut">
              <a:rPr lang="en-US" smtClean="0"/>
              <a:pPr/>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01C5A-9415-4BB7-BC72-72DDADAC0EBF}"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0B376F-5E29-4C9D-8148-AAEA469A11CA}" type="datetimeFigureOut">
              <a:rPr lang="en-US" smtClean="0"/>
              <a:pPr/>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01C5A-9415-4BB7-BC72-72DDADAC0EBF}"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0B376F-5E29-4C9D-8148-AAEA469A11CA}" type="datetimeFigureOut">
              <a:rPr lang="en-US" smtClean="0"/>
              <a:pPr/>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01C5A-9415-4BB7-BC72-72DDADAC0EBF}"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0B376F-5E29-4C9D-8148-AAEA469A11CA}" type="datetimeFigureOut">
              <a:rPr lang="en-US" smtClean="0"/>
              <a:pPr/>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01C5A-9415-4BB7-BC72-72DDADAC0EBF}"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0B376F-5E29-4C9D-8148-AAEA469A11CA}" type="datetimeFigureOut">
              <a:rPr lang="en-US" smtClean="0"/>
              <a:pPr/>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01C5A-9415-4BB7-BC72-72DDADAC0EBF}"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B376F-5E29-4C9D-8148-AAEA469A11CA}" type="datetimeFigureOut">
              <a:rPr lang="en-US" smtClean="0"/>
              <a:pPr/>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01C5A-9415-4BB7-BC72-72DDADAC0EBF}"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0B376F-5E29-4C9D-8148-AAEA469A11CA}" type="datetimeFigureOut">
              <a:rPr lang="en-US" smtClean="0"/>
              <a:pPr/>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01C5A-9415-4BB7-BC72-72DDADAC0EBF}"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0B376F-5E29-4C9D-8148-AAEA469A11CA}" type="datetimeFigureOut">
              <a:rPr lang="en-US" smtClean="0"/>
              <a:pPr/>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01C5A-9415-4BB7-BC72-72DDADAC0EBF}"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schemeClr>
            </a:gs>
            <a:gs pos="100000">
              <a:schemeClr val="bg1">
                <a:lumMod val="95000"/>
                <a:lumOff val="5000"/>
              </a:schemeClr>
            </a:gs>
            <a:gs pos="100000">
              <a:schemeClr val="bg1">
                <a:lumMod val="85000"/>
                <a:lumOff val="15000"/>
              </a:schemeClr>
            </a:gs>
            <a:gs pos="100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0B376F-5E29-4C9D-8148-AAEA469A11CA}" type="datetimeFigureOut">
              <a:rPr lang="en-US" smtClean="0"/>
              <a:pPr/>
              <a:t>3/14/2022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901C5A-9415-4BB7-BC72-72DDADAC0EB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source=images&amp;cd=&amp;cad=rja&amp;docid=YB1ZCYuFAWyy_M&amp;tbnid=J2BW12rfy3XRHM:&amp;ved=0CAUQjRw&amp;url=http://www.brandsoftheworld.com/logo/microsoft-powerpoint-2013?original=1&amp;ei=KFazUfOFK_C70AG17oDYDA&amp;bvm=bv.47534661,d.dmQ&amp;psig=AFQjCNHNK22Oa_yWRO3gz35HlWVuY5BP9g&amp;ust=1370792879592607"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fG1LTVgszRc"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liceo.edu/cine.php" TargetMode="External"/><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hyperlink" Target="http://www.ccatpr.com/" TargetMode="External"/><Relationship Id="rId1" Type="http://schemas.openxmlformats.org/officeDocument/2006/relationships/slideLayout" Target="../slideLayouts/slideLayout7.xml"/><Relationship Id="rId6" Type="http://schemas.openxmlformats.org/officeDocument/2006/relationships/hyperlink" Target="http://www.columbiacentral.edu/web2015/escuela-de-artes-aplicadas/d-in/caguas/" TargetMode="External"/><Relationship Id="rId11" Type="http://schemas.openxmlformats.org/officeDocument/2006/relationships/image" Target="../media/image18.png"/><Relationship Id="rId5" Type="http://schemas.openxmlformats.org/officeDocument/2006/relationships/image" Target="../media/image15.jpeg"/><Relationship Id="rId10" Type="http://schemas.openxmlformats.org/officeDocument/2006/relationships/hyperlink" Target="https://www.youtube.com/watch?v=hgodpbRw1dk" TargetMode="External"/><Relationship Id="rId4" Type="http://schemas.openxmlformats.org/officeDocument/2006/relationships/hyperlink" Target="http://www.atlanticu.edu/" TargetMode="External"/><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4Rp-pJxXj6Y"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ub.ac.uk/wp-content/uploads/Discover-Film-Making-2-1024x913.jpg"/>
          <p:cNvPicPr>
            <a:picLocks noChangeAspect="1" noChangeArrowheads="1"/>
          </p:cNvPicPr>
          <p:nvPr/>
        </p:nvPicPr>
        <p:blipFill>
          <a:blip r:embed="rId2" cstate="print"/>
          <a:srcRect t="13370" b="21474"/>
          <a:stretch>
            <a:fillRect/>
          </a:stretch>
        </p:blipFill>
        <p:spPr bwMode="auto">
          <a:xfrm>
            <a:off x="-2" y="0"/>
            <a:ext cx="9144001" cy="5143500"/>
          </a:xfrm>
          <a:prstGeom prst="rect">
            <a:avLst/>
          </a:prstGeom>
          <a:noFill/>
        </p:spPr>
      </p:pic>
      <p:sp>
        <p:nvSpPr>
          <p:cNvPr id="2" name="Title 1"/>
          <p:cNvSpPr>
            <a:spLocks noGrp="1"/>
          </p:cNvSpPr>
          <p:nvPr>
            <p:ph type="ctrTitle"/>
          </p:nvPr>
        </p:nvSpPr>
        <p:spPr>
          <a:xfrm>
            <a:off x="152400" y="3105150"/>
            <a:ext cx="7696200" cy="1828800"/>
          </a:xfrm>
        </p:spPr>
        <p:txBody>
          <a:bodyPr>
            <a:normAutofit/>
          </a:bodyPr>
          <a:lstStyle/>
          <a:p>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howtime" pitchFamily="2" charset="0"/>
                <a:cs typeface="Estrangelo Edessa" pitchFamily="66" charset="0"/>
              </a:rPr>
              <a:t>CAREERS IN FILMMAKING</a:t>
            </a:r>
          </a:p>
        </p:txBody>
      </p:sp>
      <p:pic>
        <p:nvPicPr>
          <p:cNvPr id="6" name="Picture 2" descr="http://www.brandsoftheworld.com/sites/default/files/styles/logo-original-577x577/public/042013/logo_microsoft_powerpoint_2013.png">
            <a:hlinkClick r:id="rId3"/>
          </p:cNvPr>
          <p:cNvPicPr>
            <a:picLocks noChangeAspect="1" noChangeArrowheads="1"/>
          </p:cNvPicPr>
          <p:nvPr/>
        </p:nvPicPr>
        <p:blipFill>
          <a:blip r:embed="rId4" cstate="print">
            <a:clrChange>
              <a:clrFrom>
                <a:srgbClr val="FFFFFF"/>
              </a:clrFrom>
              <a:clrTo>
                <a:srgbClr val="FFFFFF">
                  <a:alpha val="0"/>
                </a:srgbClr>
              </a:clrTo>
            </a:clrChange>
            <a:duotone>
              <a:schemeClr val="bg2">
                <a:shade val="45000"/>
                <a:satMod val="135000"/>
              </a:schemeClr>
              <a:prstClr val="white"/>
            </a:duotone>
            <a:lum bright="20000"/>
          </a:blip>
          <a:srcRect/>
          <a:stretch>
            <a:fillRect/>
          </a:stretch>
        </p:blipFill>
        <p:spPr bwMode="auto">
          <a:xfrm>
            <a:off x="152400" y="209550"/>
            <a:ext cx="990599" cy="990600"/>
          </a:xfrm>
          <a:prstGeom prst="rect">
            <a:avLst/>
          </a:prstGeom>
          <a:noFill/>
        </p:spPr>
      </p:pic>
      <p:sp>
        <p:nvSpPr>
          <p:cNvPr id="9" name="Subtitle 2"/>
          <p:cNvSpPr>
            <a:spLocks noGrp="1"/>
          </p:cNvSpPr>
          <p:nvPr>
            <p:ph type="subTitle" idx="1"/>
          </p:nvPr>
        </p:nvSpPr>
        <p:spPr>
          <a:xfrm>
            <a:off x="228600" y="1047750"/>
            <a:ext cx="5029200" cy="609600"/>
          </a:xfrm>
        </p:spPr>
        <p:txBody>
          <a:bodyPr>
            <a:normAutofit/>
          </a:bodyPr>
          <a:lstStyle/>
          <a:p>
            <a:r>
              <a:rPr lang="en-US" sz="2400" dirty="0">
                <a:solidFill>
                  <a:schemeClr val="bg1"/>
                </a:solidFill>
              </a:rPr>
              <a:t>A PowerPoint lesson by Jim Soto</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42950"/>
            <a:ext cx="8229600" cy="2800767"/>
          </a:xfrm>
          <a:prstGeom prst="rect">
            <a:avLst/>
          </a:prstGeom>
        </p:spPr>
        <p:txBody>
          <a:bodyPr wrap="square">
            <a:spAutoFit/>
          </a:bodyPr>
          <a:lstStyle/>
          <a:p>
            <a:r>
              <a:rPr lang="en-US" sz="1600" b="1" dirty="0" err="1"/>
              <a:t>Aokiji</a:t>
            </a:r>
            <a:r>
              <a:rPr lang="en-US" sz="1600" dirty="0"/>
              <a:t>  •A) I went to film school. B) I lived in that s#!?hole. And C) I've made a movie.</a:t>
            </a:r>
            <a:br>
              <a:rPr lang="en-US" sz="1600" dirty="0"/>
            </a:br>
            <a:r>
              <a:rPr lang="en-US" sz="1600" dirty="0"/>
              <a:t>I agree that the practical is more informative than the class and book. I've practiced it and preached the good word and THANK GOD I'm not George Lucas. Yes getting a background in the classics is always going to help you, and an intimate knowledge of film will never hurt you. I dare say go out, buy yourself a good DSLR, and shoot and see what... You'll find you are capable of much with very little, but let's not forget there is more to a film than just "shooting one". Write a compelling story, shoot it with a flair you don't see in every modern movie, and learn to edit. Then there is grading, sound mastery…</a:t>
            </a:r>
            <a:br>
              <a:rPr lang="en-US" sz="1600" dirty="0"/>
            </a:br>
            <a:r>
              <a:rPr lang="en-US" sz="1600" dirty="0"/>
              <a:t>Go back to commercials, after all David Fincher and many others started there and music videos, and most people think Alien 3 is a </a:t>
            </a:r>
            <a:r>
              <a:rPr lang="en-US" sz="1600" dirty="0" err="1"/>
              <a:t>P.o.S</a:t>
            </a:r>
            <a:r>
              <a:rPr lang="en-US" sz="1600" dirty="0"/>
              <a:t>. and there is a director I've always admired … Be creative, have fun.</a:t>
            </a:r>
          </a:p>
        </p:txBody>
      </p:sp>
      <p:pic>
        <p:nvPicPr>
          <p:cNvPr id="2050" name="Picture 2" descr="C:\Users\Jim\Desktop\nope-red-stamp-isolated-white-background-nope-red-stamp-98301151.jpg"/>
          <p:cNvPicPr>
            <a:picLocks noChangeAspect="1" noChangeArrowheads="1"/>
          </p:cNvPicPr>
          <p:nvPr/>
        </p:nvPicPr>
        <p:blipFill>
          <a:blip r:embed="rId2" cstate="print">
            <a:clrChange>
              <a:clrFrom>
                <a:srgbClr val="FFFFFF"/>
              </a:clrFrom>
              <a:clrTo>
                <a:srgbClr val="FFFFFF">
                  <a:alpha val="0"/>
                </a:srgbClr>
              </a:clrTo>
            </a:clrChange>
            <a:lum bright="70000" contrast="-70000"/>
          </a:blip>
          <a:srcRect t="9524" b="9524"/>
          <a:stretch>
            <a:fillRect/>
          </a:stretch>
        </p:blipFill>
        <p:spPr bwMode="auto">
          <a:xfrm>
            <a:off x="2743201" y="3486149"/>
            <a:ext cx="3590988" cy="1464851"/>
          </a:xfrm>
          <a:prstGeom prst="rect">
            <a:avLst/>
          </a:prstGeom>
          <a:noFill/>
          <a:effectLst>
            <a:softEdge rad="12700"/>
          </a:effectLst>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ttps://fbcdn-sphotos-f-a.akamaihd.net/hphotos-ak-frc3/t1.0-9/s403x403/10174856_10152408646843417_7040111855215196020_n.jpg">
            <a:hlinkClick r:id="rId2"/>
          </p:cNvPr>
          <p:cNvPicPr>
            <a:picLocks noChangeAspect="1" noChangeArrowheads="1"/>
          </p:cNvPicPr>
          <p:nvPr/>
        </p:nvPicPr>
        <p:blipFill>
          <a:blip r:embed="rId3" cstate="print"/>
          <a:srcRect/>
          <a:stretch>
            <a:fillRect/>
          </a:stretch>
        </p:blipFill>
        <p:spPr bwMode="auto">
          <a:xfrm>
            <a:off x="4800600" y="1809750"/>
            <a:ext cx="3925157" cy="2590800"/>
          </a:xfrm>
          <a:prstGeom prst="rect">
            <a:avLst/>
          </a:prstGeom>
          <a:noFill/>
        </p:spPr>
      </p:pic>
      <p:sp>
        <p:nvSpPr>
          <p:cNvPr id="3073" name="Rectangle 1"/>
          <p:cNvSpPr>
            <a:spLocks noChangeArrowheads="1"/>
          </p:cNvSpPr>
          <p:nvPr/>
        </p:nvSpPr>
        <p:spPr bwMode="auto">
          <a:xfrm>
            <a:off x="381000" y="1657350"/>
            <a:ext cx="4191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15888" indent="-115888" fontAlgn="base">
              <a:spcBef>
                <a:spcPct val="0"/>
              </a:spcBef>
              <a:spcAft>
                <a:spcPct val="0"/>
              </a:spcAft>
            </a:pPr>
            <a:r>
              <a:rPr kumimoji="0" lang="en-US" altLang="zh-CN" b="0" i="0" u="none" strike="noStrike" cap="none" normalizeH="0" baseline="0" dirty="0">
                <a:ln>
                  <a:noFill/>
                </a:ln>
                <a:solidFill>
                  <a:schemeClr val="tx1"/>
                </a:solidFill>
                <a:effectLst/>
                <a:ea typeface="Times New Roman" pitchFamily="18" charset="0"/>
                <a:cs typeface="Tahoma" pitchFamily="34" charset="0"/>
              </a:rPr>
              <a:t> </a:t>
            </a:r>
            <a:r>
              <a:rPr kumimoji="0" lang="en-US" altLang="zh-CN" b="0" i="0" u="none" strike="noStrike" cap="none" normalizeH="0" dirty="0">
                <a:ln>
                  <a:noFill/>
                </a:ln>
                <a:solidFill>
                  <a:schemeClr val="tx1"/>
                </a:solidFill>
                <a:effectLst/>
                <a:ea typeface="Times New Roman" pitchFamily="18" charset="0"/>
                <a:cs typeface="Tahoma" pitchFamily="34" charset="0"/>
              </a:rPr>
              <a:t> </a:t>
            </a:r>
            <a:r>
              <a:rPr kumimoji="0" lang="en-US" altLang="zh-CN" b="0" i="0" u="none" strike="noStrike" cap="none" normalizeH="0" baseline="0" dirty="0">
                <a:ln>
                  <a:noFill/>
                </a:ln>
                <a:solidFill>
                  <a:schemeClr val="tx1"/>
                </a:solidFill>
                <a:effectLst/>
                <a:ea typeface="Times New Roman" pitchFamily="18" charset="0"/>
                <a:cs typeface="Tahoma" pitchFamily="34" charset="0"/>
              </a:rPr>
              <a:t>Puerto Rico that offers degrees in key film</a:t>
            </a:r>
            <a:r>
              <a:rPr kumimoji="0" lang="en-US" altLang="zh-CN" b="0" i="0" u="none" strike="noStrike" cap="none" normalizeH="0" dirty="0">
                <a:ln>
                  <a:noFill/>
                </a:ln>
                <a:solidFill>
                  <a:schemeClr val="tx1"/>
                </a:solidFill>
                <a:effectLst/>
                <a:ea typeface="Times New Roman" pitchFamily="18" charset="0"/>
                <a:cs typeface="Tahoma" pitchFamily="34" charset="0"/>
              </a:rPr>
              <a:t> </a:t>
            </a:r>
            <a:r>
              <a:rPr kumimoji="0" lang="en-US" altLang="zh-CN" b="0" i="0" u="none" strike="noStrike" cap="none" normalizeH="0" baseline="0" dirty="0">
                <a:ln>
                  <a:noFill/>
                </a:ln>
                <a:solidFill>
                  <a:schemeClr val="tx1"/>
                </a:solidFill>
                <a:effectLst/>
                <a:ea typeface="Times New Roman" pitchFamily="18" charset="0"/>
                <a:cs typeface="Tahoma" pitchFamily="34" charset="0"/>
              </a:rPr>
              <a:t>production positions (cast or crew) and choose a film career in which they would major and find employment.</a:t>
            </a:r>
          </a:p>
          <a:p>
            <a:pPr marL="115888" indent="-115888" fontAlgn="base">
              <a:spcBef>
                <a:spcPct val="0"/>
              </a:spcBef>
              <a:spcAft>
                <a:spcPct val="0"/>
              </a:spcAft>
            </a:pPr>
            <a:endParaRPr kumimoji="0" lang="en-US" altLang="zh-CN" b="0" i="0" u="none" strike="noStrike" cap="none" normalizeH="0" baseline="0" dirty="0">
              <a:ln>
                <a:noFill/>
              </a:ln>
              <a:solidFill>
                <a:schemeClr val="tx1"/>
              </a:solidFill>
              <a:effectLst/>
              <a:cs typeface="Arial" pitchFamily="34" charset="0"/>
            </a:endParaRPr>
          </a:p>
          <a:p>
            <a:pPr marL="115888" lvl="1" indent="-115888" eaLnBrk="0" fontAlgn="base" hangingPunct="0">
              <a:spcBef>
                <a:spcPct val="0"/>
              </a:spcBef>
              <a:spcAft>
                <a:spcPct val="0"/>
              </a:spcAft>
              <a:buFont typeface="Wingdings" pitchFamily="2" charset="2"/>
              <a:buChar char="§"/>
            </a:pPr>
            <a:r>
              <a:rPr kumimoji="0" lang="es-ES" altLang="zh-CN" b="0" i="0" u="none" strike="noStrike" cap="none" normalizeH="0" baseline="0" dirty="0">
                <a:ln>
                  <a:noFill/>
                </a:ln>
                <a:solidFill>
                  <a:schemeClr val="tx1"/>
                </a:solidFill>
                <a:effectLst/>
                <a:ea typeface="Times New Roman" pitchFamily="18" charset="0"/>
                <a:cs typeface="Tahoma" pitchFamily="34" charset="0"/>
              </a:rPr>
              <a:t>Colegio de Cinematografía, Artes y Televisión (CCAT)</a:t>
            </a:r>
            <a:endParaRPr kumimoji="0" lang="es-ES" altLang="zh-CN" b="0" i="0" u="none" strike="noStrike" cap="none" normalizeH="0" baseline="0" dirty="0">
              <a:ln>
                <a:noFill/>
              </a:ln>
              <a:solidFill>
                <a:schemeClr val="tx1"/>
              </a:solidFill>
              <a:effectLst/>
              <a:cs typeface="Arial" pitchFamily="34" charset="0"/>
            </a:endParaRPr>
          </a:p>
          <a:p>
            <a:pPr marL="115888" lvl="1" indent="-115888" eaLnBrk="0" fontAlgn="base" hangingPunct="0">
              <a:spcBef>
                <a:spcPct val="0"/>
              </a:spcBef>
              <a:spcAft>
                <a:spcPct val="0"/>
              </a:spcAft>
              <a:buFont typeface="Wingdings" pitchFamily="2" charset="2"/>
              <a:buChar char="§"/>
            </a:pPr>
            <a:r>
              <a:rPr kumimoji="0" lang="es-ES" altLang="zh-CN" b="0" i="0" u="none" strike="noStrike" cap="none" normalizeH="0" baseline="0" dirty="0" err="1">
                <a:ln>
                  <a:noFill/>
                </a:ln>
                <a:solidFill>
                  <a:schemeClr val="tx1"/>
                </a:solidFill>
                <a:effectLst/>
                <a:ea typeface="Times New Roman" pitchFamily="18" charset="0"/>
                <a:cs typeface="Tahoma" pitchFamily="34" charset="0"/>
              </a:rPr>
              <a:t>Atlantic</a:t>
            </a:r>
            <a:r>
              <a:rPr kumimoji="0" lang="es-ES" altLang="zh-CN" b="0" i="0" u="none" strike="noStrike" cap="none" normalizeH="0" baseline="0" dirty="0">
                <a:ln>
                  <a:noFill/>
                </a:ln>
                <a:solidFill>
                  <a:schemeClr val="tx1"/>
                </a:solidFill>
                <a:effectLst/>
                <a:ea typeface="Times New Roman" pitchFamily="18" charset="0"/>
                <a:cs typeface="Tahoma" pitchFamily="34" charset="0"/>
              </a:rPr>
              <a:t> </a:t>
            </a:r>
            <a:r>
              <a:rPr kumimoji="0" lang="es-ES" altLang="zh-CN" b="0" i="0" u="none" strike="noStrike" cap="none" normalizeH="0" baseline="0" dirty="0" err="1">
                <a:ln>
                  <a:noFill/>
                </a:ln>
                <a:solidFill>
                  <a:schemeClr val="tx1"/>
                </a:solidFill>
                <a:effectLst/>
                <a:ea typeface="Times New Roman" pitchFamily="18" charset="0"/>
                <a:cs typeface="Tahoma" pitchFamily="34" charset="0"/>
              </a:rPr>
              <a:t>University</a:t>
            </a:r>
            <a:r>
              <a:rPr kumimoji="0" lang="es-ES" altLang="zh-CN" b="0" i="0" u="none" strike="noStrike" cap="none" normalizeH="0" baseline="0" dirty="0">
                <a:ln>
                  <a:noFill/>
                </a:ln>
                <a:solidFill>
                  <a:schemeClr val="tx1"/>
                </a:solidFill>
                <a:effectLst/>
                <a:ea typeface="Times New Roman" pitchFamily="18" charset="0"/>
                <a:cs typeface="Tahoma" pitchFamily="34" charset="0"/>
              </a:rPr>
              <a:t> </a:t>
            </a:r>
            <a:r>
              <a:rPr kumimoji="0" lang="es-ES" altLang="zh-CN" b="0" i="0" u="none" strike="noStrike" cap="none" normalizeH="0" baseline="0" dirty="0" err="1">
                <a:ln>
                  <a:noFill/>
                </a:ln>
                <a:solidFill>
                  <a:schemeClr val="tx1"/>
                </a:solidFill>
                <a:effectLst/>
                <a:ea typeface="Times New Roman" pitchFamily="18" charset="0"/>
                <a:cs typeface="Tahoma" pitchFamily="34" charset="0"/>
              </a:rPr>
              <a:t>College</a:t>
            </a:r>
            <a:r>
              <a:rPr kumimoji="0" lang="es-ES" altLang="zh-CN" b="0" i="0" u="none" strike="noStrike" cap="none" normalizeH="0" baseline="0" dirty="0">
                <a:ln>
                  <a:noFill/>
                </a:ln>
                <a:solidFill>
                  <a:schemeClr val="tx1"/>
                </a:solidFill>
                <a:effectLst/>
                <a:ea typeface="Times New Roman" pitchFamily="18" charset="0"/>
                <a:cs typeface="Tahoma" pitchFamily="34" charset="0"/>
              </a:rPr>
              <a:t> </a:t>
            </a:r>
            <a:endParaRPr kumimoji="0" lang="es-ES" altLang="zh-CN" b="0" i="0" u="none" strike="noStrike" cap="none" normalizeH="0" baseline="0" dirty="0">
              <a:ln>
                <a:noFill/>
              </a:ln>
              <a:solidFill>
                <a:schemeClr val="tx1"/>
              </a:solidFill>
              <a:effectLst/>
              <a:cs typeface="Arial" pitchFamily="34" charset="0"/>
            </a:endParaRPr>
          </a:p>
          <a:p>
            <a:pPr marL="115888" lvl="1" indent="-115888" eaLnBrk="0" fontAlgn="base" hangingPunct="0">
              <a:spcBef>
                <a:spcPct val="0"/>
              </a:spcBef>
              <a:spcAft>
                <a:spcPct val="0"/>
              </a:spcAft>
              <a:buFont typeface="Wingdings" pitchFamily="2" charset="2"/>
              <a:buChar char="§"/>
            </a:pPr>
            <a:r>
              <a:rPr kumimoji="0" lang="es-ES" altLang="zh-CN" b="0" i="0" u="none" strike="noStrike" cap="none" normalizeH="0" baseline="0" dirty="0">
                <a:ln>
                  <a:noFill/>
                </a:ln>
                <a:solidFill>
                  <a:schemeClr val="tx1"/>
                </a:solidFill>
                <a:effectLst/>
                <a:ea typeface="Times New Roman" pitchFamily="18" charset="0"/>
                <a:cs typeface="Tahoma" pitchFamily="34" charset="0"/>
              </a:rPr>
              <a:t>Columbia Centro Universitario</a:t>
            </a:r>
            <a:endParaRPr kumimoji="0" lang="es-ES" altLang="zh-CN" b="0" i="0" u="none" strike="noStrike" cap="none" normalizeH="0" baseline="0" dirty="0">
              <a:ln>
                <a:noFill/>
              </a:ln>
              <a:solidFill>
                <a:schemeClr val="tx1"/>
              </a:solidFill>
              <a:effectLst/>
              <a:cs typeface="Arial" pitchFamily="34" charset="0"/>
            </a:endParaRPr>
          </a:p>
          <a:p>
            <a:pPr marL="115888" lvl="1" indent="-115888" eaLnBrk="0" fontAlgn="base" hangingPunct="0">
              <a:spcBef>
                <a:spcPct val="0"/>
              </a:spcBef>
              <a:spcAft>
                <a:spcPct val="0"/>
              </a:spcAft>
              <a:buFont typeface="Wingdings" pitchFamily="2" charset="2"/>
              <a:buChar char="§"/>
            </a:pPr>
            <a:r>
              <a:rPr kumimoji="0" lang="es-ES" altLang="zh-CN" b="0" i="0" u="none" strike="noStrike" cap="none" normalizeH="0" baseline="0" dirty="0">
                <a:ln>
                  <a:noFill/>
                </a:ln>
                <a:solidFill>
                  <a:schemeClr val="tx1"/>
                </a:solidFill>
                <a:effectLst/>
                <a:ea typeface="Times New Roman" pitchFamily="18" charset="0"/>
                <a:cs typeface="Tahoma" pitchFamily="34" charset="0"/>
              </a:rPr>
              <a:t>Liceo de Arte y Tecnología</a:t>
            </a:r>
            <a:endParaRPr kumimoji="0" lang="es-ES" altLang="zh-CN" b="0" i="0" u="none" strike="noStrike" cap="none" normalizeH="0" baseline="0" dirty="0">
              <a:ln>
                <a:noFill/>
              </a:ln>
              <a:solidFill>
                <a:schemeClr val="tx1"/>
              </a:solidFill>
              <a:effectLst/>
              <a:cs typeface="Arial" pitchFamily="34" charset="0"/>
            </a:endParaRPr>
          </a:p>
        </p:txBody>
      </p:sp>
      <p:sp>
        <p:nvSpPr>
          <p:cNvPr id="4" name="Title 1"/>
          <p:cNvSpPr txBox="1">
            <a:spLocks/>
          </p:cNvSpPr>
          <p:nvPr/>
        </p:nvSpPr>
        <p:spPr>
          <a:xfrm>
            <a:off x="304800" y="285750"/>
            <a:ext cx="5943600" cy="685800"/>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Showtime" pitchFamily="2" charset="0"/>
                <a:ea typeface="+mj-ea"/>
                <a:cs typeface="Estrangelo Edessa" pitchFamily="66" charset="0"/>
              </a:rPr>
              <a:t>What about </a:t>
            </a:r>
            <a:r>
              <a:rPr kumimoji="0" lang="en-US" sz="4000" b="0" i="0" u="none" strike="noStrike" kern="1200" cap="none" spc="0" normalizeH="0" baseline="0" noProof="0" dirty="0" err="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Showtime" pitchFamily="2" charset="0"/>
                <a:ea typeface="+mj-ea"/>
                <a:cs typeface="Estrangelo Edessa" pitchFamily="66" charset="0"/>
              </a:rPr>
              <a:t>puerto</a:t>
            </a:r>
            <a:r>
              <a:rPr kumimoji="0" lang="en-US"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Showtime" pitchFamily="2" charset="0"/>
                <a:ea typeface="+mj-ea"/>
                <a:cs typeface="Estrangelo Edessa" pitchFamily="66" charset="0"/>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Showtime" pitchFamily="2" charset="0"/>
                <a:ea typeface="+mj-ea"/>
                <a:cs typeface="Estrangelo Edessa" pitchFamily="66" charset="0"/>
              </a:rPr>
              <a:t>rico</a:t>
            </a:r>
            <a:endParaRPr kumimoji="0" lang="en-US"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Showtime" pitchFamily="2" charset="0"/>
              <a:ea typeface="+mj-ea"/>
              <a:cs typeface="Estrangelo Edessa" pitchFamily="66" charset="0"/>
            </a:endParaRPr>
          </a:p>
        </p:txBody>
      </p:sp>
      <p:sp>
        <p:nvSpPr>
          <p:cNvPr id="5" name="TextBox 4"/>
          <p:cNvSpPr txBox="1"/>
          <p:nvPr/>
        </p:nvSpPr>
        <p:spPr>
          <a:xfrm rot="21014717">
            <a:off x="4894108" y="4013516"/>
            <a:ext cx="851903" cy="276999"/>
          </a:xfrm>
          <a:prstGeom prst="rect">
            <a:avLst/>
          </a:prstGeom>
          <a:noFill/>
        </p:spPr>
        <p:txBody>
          <a:bodyPr wrap="square" rtlCol="0">
            <a:spAutoFit/>
          </a:bodyPr>
          <a:lstStyle/>
          <a:p>
            <a:r>
              <a:rPr lang="en-US" sz="1200" b="1" dirty="0">
                <a:latin typeface="[z] Arista" panose="02000500000000020004" pitchFamily="2" charset="0"/>
              </a:rPr>
              <a:t>Click Here</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dirigetufuturo.com/images/logo2.jpg">
            <a:hlinkClick r:id="rId2"/>
          </p:cNvPr>
          <p:cNvPicPr>
            <a:picLocks noChangeAspect="1" noChangeArrowheads="1"/>
          </p:cNvPicPr>
          <p:nvPr/>
        </p:nvPicPr>
        <p:blipFill>
          <a:blip r:embed="rId3" cstate="print"/>
          <a:srcRect/>
          <a:stretch>
            <a:fillRect/>
          </a:stretch>
        </p:blipFill>
        <p:spPr bwMode="auto">
          <a:xfrm>
            <a:off x="2514600" y="438150"/>
            <a:ext cx="4191000" cy="1234017"/>
          </a:xfrm>
          <a:prstGeom prst="rect">
            <a:avLst/>
          </a:prstGeom>
          <a:noFill/>
        </p:spPr>
      </p:pic>
      <p:sp>
        <p:nvSpPr>
          <p:cNvPr id="5" name="TextBox 4"/>
          <p:cNvSpPr txBox="1"/>
          <p:nvPr/>
        </p:nvSpPr>
        <p:spPr>
          <a:xfrm rot="658947">
            <a:off x="6039835" y="1324762"/>
            <a:ext cx="533400" cy="261610"/>
          </a:xfrm>
          <a:prstGeom prst="rect">
            <a:avLst/>
          </a:prstGeom>
          <a:noFill/>
        </p:spPr>
        <p:txBody>
          <a:bodyPr wrap="square" rtlCol="0">
            <a:spAutoFit/>
          </a:bodyPr>
          <a:lstStyle/>
          <a:p>
            <a:pPr algn="ctr"/>
            <a:r>
              <a:rPr lang="en-US" sz="1100" b="1" dirty="0">
                <a:solidFill>
                  <a:srgbClr val="FF0000"/>
                </a:solidFill>
              </a:rPr>
              <a:t>CLICK</a:t>
            </a:r>
          </a:p>
        </p:txBody>
      </p:sp>
      <p:pic>
        <p:nvPicPr>
          <p:cNvPr id="4100" name="Picture 4" descr="http://avfaonline.com/wp-content/uploads/2011/08/Nuevo_Logo_Atlantic_University_Facebook.jpg">
            <a:hlinkClick r:id="rId4"/>
          </p:cNvPr>
          <p:cNvPicPr>
            <a:picLocks noChangeAspect="1" noChangeArrowheads="1"/>
          </p:cNvPicPr>
          <p:nvPr/>
        </p:nvPicPr>
        <p:blipFill>
          <a:blip r:embed="rId5" cstate="print"/>
          <a:srcRect/>
          <a:stretch>
            <a:fillRect/>
          </a:stretch>
        </p:blipFill>
        <p:spPr bwMode="auto">
          <a:xfrm>
            <a:off x="457200" y="514350"/>
            <a:ext cx="1760219" cy="1676400"/>
          </a:xfrm>
          <a:prstGeom prst="rect">
            <a:avLst/>
          </a:prstGeom>
          <a:noFill/>
        </p:spPr>
      </p:pic>
      <p:pic>
        <p:nvPicPr>
          <p:cNvPr id="4102" name="Picture 6" descr="http://www.produccionpr.com/wp-content/themes/dt-nimble/timthumb.php?src=/wp-content/uploads/2013/02/timthumb.php_.png&amp;zc=0&amp;w=247&amp;h=54&amp;r_src=/wp-content/uploads/2013/02/timthumb.php_1.png">
            <a:hlinkClick r:id="rId6"/>
          </p:cNvPr>
          <p:cNvPicPr>
            <a:picLocks noChangeAspect="1" noChangeArrowheads="1"/>
          </p:cNvPicPr>
          <p:nvPr/>
        </p:nvPicPr>
        <p:blipFill>
          <a:blip r:embed="rId7" cstate="print"/>
          <a:srcRect/>
          <a:stretch>
            <a:fillRect/>
          </a:stretch>
        </p:blipFill>
        <p:spPr bwMode="auto">
          <a:xfrm>
            <a:off x="2819400" y="1809750"/>
            <a:ext cx="3463219" cy="740483"/>
          </a:xfrm>
          <a:prstGeom prst="rect">
            <a:avLst/>
          </a:prstGeom>
          <a:noFill/>
        </p:spPr>
      </p:pic>
      <p:sp>
        <p:nvSpPr>
          <p:cNvPr id="9" name="TextBox 8"/>
          <p:cNvSpPr txBox="1"/>
          <p:nvPr/>
        </p:nvSpPr>
        <p:spPr>
          <a:xfrm rot="20712456">
            <a:off x="5663359" y="1949708"/>
            <a:ext cx="533400" cy="261610"/>
          </a:xfrm>
          <a:prstGeom prst="rect">
            <a:avLst/>
          </a:prstGeom>
          <a:noFill/>
        </p:spPr>
        <p:txBody>
          <a:bodyPr wrap="square" rtlCol="0">
            <a:spAutoFit/>
          </a:bodyPr>
          <a:lstStyle/>
          <a:p>
            <a:pPr algn="ctr"/>
            <a:r>
              <a:rPr lang="en-US" sz="1100" b="1" dirty="0">
                <a:solidFill>
                  <a:srgbClr val="FF0000"/>
                </a:solidFill>
              </a:rPr>
              <a:t>CLICK</a:t>
            </a:r>
          </a:p>
        </p:txBody>
      </p:sp>
      <p:sp>
        <p:nvSpPr>
          <p:cNvPr id="15" name="TextBox 14"/>
          <p:cNvSpPr txBox="1"/>
          <p:nvPr/>
        </p:nvSpPr>
        <p:spPr>
          <a:xfrm rot="20712456">
            <a:off x="557957" y="730508"/>
            <a:ext cx="533400" cy="261610"/>
          </a:xfrm>
          <a:prstGeom prst="rect">
            <a:avLst/>
          </a:prstGeom>
          <a:noFill/>
        </p:spPr>
        <p:txBody>
          <a:bodyPr wrap="square" rtlCol="0">
            <a:spAutoFit/>
          </a:bodyPr>
          <a:lstStyle/>
          <a:p>
            <a:pPr algn="ctr"/>
            <a:r>
              <a:rPr lang="en-US" sz="1100" b="1" dirty="0">
                <a:solidFill>
                  <a:srgbClr val="FF0000"/>
                </a:solidFill>
              </a:rPr>
              <a:t>CLICK</a:t>
            </a:r>
          </a:p>
        </p:txBody>
      </p:sp>
      <p:pic>
        <p:nvPicPr>
          <p:cNvPr id="3" name="Picture 2" descr="C:\Users\Jim\Desktop\4448_6793b239-b9d2-49bf-af8d-ed979bbcd722liceo.jpg">
            <a:hlinkClick r:id="rId8"/>
          </p:cNvPr>
          <p:cNvPicPr>
            <a:picLocks noChangeAspect="1" noChangeArrowheads="1"/>
          </p:cNvPicPr>
          <p:nvPr/>
        </p:nvPicPr>
        <p:blipFill>
          <a:blip r:embed="rId9" cstate="print"/>
          <a:srcRect/>
          <a:stretch>
            <a:fillRect/>
          </a:stretch>
        </p:blipFill>
        <p:spPr bwMode="auto">
          <a:xfrm>
            <a:off x="7010400" y="514350"/>
            <a:ext cx="1676400" cy="1676400"/>
          </a:xfrm>
          <a:prstGeom prst="rect">
            <a:avLst/>
          </a:prstGeom>
          <a:noFill/>
        </p:spPr>
      </p:pic>
      <p:sp>
        <p:nvSpPr>
          <p:cNvPr id="7" name="TextBox 6"/>
          <p:cNvSpPr txBox="1"/>
          <p:nvPr/>
        </p:nvSpPr>
        <p:spPr>
          <a:xfrm rot="658947">
            <a:off x="8097235" y="715162"/>
            <a:ext cx="533400" cy="261610"/>
          </a:xfrm>
          <a:prstGeom prst="rect">
            <a:avLst/>
          </a:prstGeom>
          <a:noFill/>
        </p:spPr>
        <p:txBody>
          <a:bodyPr wrap="square" rtlCol="0">
            <a:spAutoFit/>
          </a:bodyPr>
          <a:lstStyle/>
          <a:p>
            <a:pPr algn="ctr"/>
            <a:r>
              <a:rPr lang="en-US" sz="1100" b="1" dirty="0">
                <a:solidFill>
                  <a:srgbClr val="FF0000"/>
                </a:solidFill>
              </a:rPr>
              <a:t>CLICK</a:t>
            </a:r>
          </a:p>
        </p:txBody>
      </p:sp>
      <p:sp>
        <p:nvSpPr>
          <p:cNvPr id="13" name="Rectangle 12"/>
          <p:cNvSpPr/>
          <p:nvPr/>
        </p:nvSpPr>
        <p:spPr>
          <a:xfrm>
            <a:off x="2438400" y="2952750"/>
            <a:ext cx="4343400" cy="1477328"/>
          </a:xfrm>
          <a:prstGeom prst="rect">
            <a:avLst/>
          </a:prstGeom>
        </p:spPr>
        <p:txBody>
          <a:bodyPr wrap="square">
            <a:spAutoFit/>
          </a:bodyPr>
          <a:lstStyle/>
          <a:p>
            <a:pPr algn="ctr"/>
            <a:r>
              <a:rPr lang="en-US" dirty="0"/>
              <a:t>Click on the links and explore what these local film schools have to offer to anyone looking for a degrees in several filmmaking fields. The information gathered there will be used for  an important project later on.</a:t>
            </a:r>
          </a:p>
        </p:txBody>
      </p:sp>
      <p:pic>
        <p:nvPicPr>
          <p:cNvPr id="1026" name="Picture 2" descr="C:\Users\Jim\Desktop\GLADIADOR_Mascota_de_Atlantic_University_College.png">
            <a:hlinkClick r:id="rId10"/>
          </p:cNvPr>
          <p:cNvPicPr>
            <a:picLocks noChangeAspect="1" noChangeArrowheads="1"/>
          </p:cNvPicPr>
          <p:nvPr/>
        </p:nvPicPr>
        <p:blipFill>
          <a:blip r:embed="rId11" cstate="print">
            <a:lum contrast="19000"/>
          </a:blip>
          <a:srcRect/>
          <a:stretch>
            <a:fillRect/>
          </a:stretch>
        </p:blipFill>
        <p:spPr bwMode="auto">
          <a:xfrm flipH="1">
            <a:off x="685800" y="2495550"/>
            <a:ext cx="1066800" cy="2403507"/>
          </a:xfrm>
          <a:prstGeom prst="rect">
            <a:avLst/>
          </a:prstGeom>
          <a:noFill/>
        </p:spPr>
      </p:pic>
      <p:sp>
        <p:nvSpPr>
          <p:cNvPr id="12" name="TextBox 11"/>
          <p:cNvSpPr txBox="1"/>
          <p:nvPr/>
        </p:nvSpPr>
        <p:spPr>
          <a:xfrm rot="21014717">
            <a:off x="855508" y="4165917"/>
            <a:ext cx="851903" cy="276999"/>
          </a:xfrm>
          <a:prstGeom prst="rect">
            <a:avLst/>
          </a:prstGeom>
          <a:noFill/>
        </p:spPr>
        <p:txBody>
          <a:bodyPr wrap="square" rtlCol="0">
            <a:spAutoFit/>
          </a:bodyPr>
          <a:lstStyle/>
          <a:p>
            <a:r>
              <a:rPr lang="en-US" sz="1200" b="1" dirty="0">
                <a:latin typeface="[z] Arista" panose="02000500000000020004" pitchFamily="2" charset="0"/>
              </a:rPr>
              <a:t>Click Here</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14350"/>
            <a:ext cx="8229600" cy="4234493"/>
          </a:xfrm>
          <a:prstGeom prst="rect">
            <a:avLst/>
          </a:prstGeom>
        </p:spPr>
        <p:txBody>
          <a:bodyPr wrap="square">
            <a:spAutoFit/>
          </a:bodyPr>
          <a:lstStyle/>
          <a:p>
            <a:pPr algn="just">
              <a:lnSpc>
                <a:spcPts val="1900"/>
              </a:lnSpc>
              <a:buFont typeface="Wingdings" pitchFamily="2" charset="2"/>
              <a:buChar char="§"/>
            </a:pPr>
            <a:r>
              <a:rPr lang="en-US" b="1" dirty="0" err="1"/>
              <a:t>Liceo</a:t>
            </a:r>
            <a:r>
              <a:rPr lang="en-US" b="1" dirty="0"/>
              <a:t> de Arte y </a:t>
            </a:r>
            <a:r>
              <a:rPr lang="en-US" b="1" dirty="0" err="1"/>
              <a:t>Tecnologia</a:t>
            </a:r>
            <a:r>
              <a:rPr lang="en-US" b="1" dirty="0"/>
              <a:t> </a:t>
            </a:r>
            <a:r>
              <a:rPr lang="en-US" dirty="0"/>
              <a:t>offers 1 Cinematography And Film/video Production Degree program. In 2015, 29 students graduated in the study area of Cinematography And Film/video Production with students earning 29 Certificates degrees.</a:t>
            </a:r>
          </a:p>
          <a:p>
            <a:pPr algn="just">
              <a:lnSpc>
                <a:spcPts val="1900"/>
              </a:lnSpc>
            </a:pPr>
            <a:endParaRPr lang="en-US" dirty="0"/>
          </a:p>
          <a:p>
            <a:pPr algn="just">
              <a:lnSpc>
                <a:spcPts val="1900"/>
              </a:lnSpc>
              <a:buFont typeface="Wingdings" pitchFamily="2" charset="2"/>
              <a:buChar char="§"/>
            </a:pPr>
            <a:r>
              <a:rPr lang="en-US" b="1" dirty="0" err="1"/>
              <a:t>Colegio</a:t>
            </a:r>
            <a:r>
              <a:rPr lang="en-US" b="1" dirty="0"/>
              <a:t> de </a:t>
            </a:r>
            <a:r>
              <a:rPr lang="en-US" b="1" dirty="0" err="1"/>
              <a:t>Cinematografía</a:t>
            </a:r>
            <a:r>
              <a:rPr lang="en-US" b="1" dirty="0"/>
              <a:t> </a:t>
            </a:r>
            <a:r>
              <a:rPr lang="en-US" b="1" dirty="0" err="1"/>
              <a:t>Artes</a:t>
            </a:r>
            <a:r>
              <a:rPr lang="en-US" b="1" dirty="0"/>
              <a:t> y Television </a:t>
            </a:r>
            <a:r>
              <a:rPr lang="en-US" dirty="0"/>
              <a:t>offers 1 Cinematography And Film/video Production Degree program. In 2015, 31 students graduated in the study area of Cinematography And Film/video Production with students earning 31 Associate's degrees.</a:t>
            </a:r>
          </a:p>
          <a:p>
            <a:pPr algn="just">
              <a:lnSpc>
                <a:spcPts val="1900"/>
              </a:lnSpc>
            </a:pPr>
            <a:endParaRPr lang="en-US" dirty="0"/>
          </a:p>
          <a:p>
            <a:pPr algn="just">
              <a:lnSpc>
                <a:spcPts val="1900"/>
              </a:lnSpc>
              <a:buFont typeface="Wingdings" pitchFamily="2" charset="2"/>
              <a:buChar char="§"/>
            </a:pPr>
            <a:r>
              <a:rPr lang="en-US" b="1" dirty="0"/>
              <a:t>Columbia Central University/Caguas </a:t>
            </a:r>
            <a:r>
              <a:rPr lang="en-US" dirty="0"/>
              <a:t>offers 2 Cinematography and Film/video Production Degree programs. In 2015, 7 students graduated in the study area of Cinematography and Film/video Production with students earning 5 Associate's degrees, and 2 Certificates degrees.</a:t>
            </a:r>
          </a:p>
          <a:p>
            <a:pPr algn="just">
              <a:lnSpc>
                <a:spcPts val="1900"/>
              </a:lnSpc>
            </a:pPr>
            <a:endParaRPr lang="en-US" dirty="0"/>
          </a:p>
          <a:p>
            <a:pPr algn="just">
              <a:lnSpc>
                <a:spcPts val="1900"/>
              </a:lnSpc>
              <a:buFont typeface="Wingdings" pitchFamily="2" charset="2"/>
              <a:buChar char="§"/>
            </a:pPr>
            <a:r>
              <a:rPr lang="en-US" b="1" dirty="0"/>
              <a:t>Atlantic University College </a:t>
            </a:r>
            <a:r>
              <a:rPr lang="en-US" dirty="0"/>
              <a:t>offers 2 Cinematography and Film/video Production Degree programs. In 2015, 8 students graduated in the study area of Cinematography and Film/video Production with students earning 8 Bachelor's degrees.</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285750"/>
            <a:ext cx="5257800" cy="685800"/>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howtime" pitchFamily="2" charset="0"/>
                <a:ea typeface="+mj-ea"/>
                <a:cs typeface="Estrangelo Edessa" pitchFamily="66" charset="0"/>
              </a:rPr>
              <a:t>FOR YOUR PORTFOLIO</a:t>
            </a:r>
            <a:endParaRPr kumimoji="0" lang="en-US"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Showtime" pitchFamily="2" charset="0"/>
              <a:ea typeface="+mj-ea"/>
              <a:cs typeface="Estrangelo Edessa" pitchFamily="66" charset="0"/>
            </a:endParaRPr>
          </a:p>
        </p:txBody>
      </p:sp>
      <p:sp>
        <p:nvSpPr>
          <p:cNvPr id="3" name="Rectangle 2"/>
          <p:cNvSpPr/>
          <p:nvPr/>
        </p:nvSpPr>
        <p:spPr>
          <a:xfrm>
            <a:off x="457200" y="1428750"/>
            <a:ext cx="8229600" cy="2031325"/>
          </a:xfrm>
          <a:prstGeom prst="rect">
            <a:avLst/>
          </a:prstGeom>
        </p:spPr>
        <p:txBody>
          <a:bodyPr wrap="square">
            <a:spAutoFit/>
          </a:bodyPr>
          <a:lstStyle/>
          <a:p>
            <a:pPr algn="just">
              <a:buFont typeface="Wingdings" pitchFamily="2" charset="2"/>
              <a:buChar char="Ø"/>
            </a:pPr>
            <a:r>
              <a:rPr lang="en-US" dirty="0"/>
              <a:t> Having done some research, imagine that you decided to pursue a career in the film industry and had to choose from several institutions of higher learning, </a:t>
            </a:r>
            <a:r>
              <a:rPr lang="en-US" b="1" dirty="0"/>
              <a:t>what</a:t>
            </a:r>
            <a:r>
              <a:rPr lang="en-US" dirty="0"/>
              <a:t> would you study and </a:t>
            </a:r>
            <a:r>
              <a:rPr lang="en-US" b="1" dirty="0"/>
              <a:t>where</a:t>
            </a:r>
            <a:r>
              <a:rPr lang="en-US" dirty="0"/>
              <a:t>? Write a </a:t>
            </a:r>
            <a:r>
              <a:rPr lang="en-US" b="1" dirty="0"/>
              <a:t>300 word </a:t>
            </a:r>
            <a:r>
              <a:rPr lang="en-US" dirty="0"/>
              <a:t>(minimum) </a:t>
            </a:r>
            <a:r>
              <a:rPr lang="en-US" b="1" dirty="0"/>
              <a:t>essay</a:t>
            </a:r>
            <a:r>
              <a:rPr lang="en-US" dirty="0"/>
              <a:t> identifying an institution in Puerto Rico that offers degrees in key film production positions (cast or crew) and choose a film career in which you would major and find employment. Essay should be typed in Word or Docs, Calibri font, size 11. Correct grammar and formatting. Turn it in in two days. Value is 50 points. </a:t>
            </a:r>
          </a:p>
        </p:txBody>
      </p:sp>
      <p:pic>
        <p:nvPicPr>
          <p:cNvPr id="4" name="Picture 2" descr="C:\Users\Jim\Desktop\CCPR_Logo.jpg"/>
          <p:cNvPicPr>
            <a:picLocks noChangeAspect="1" noChangeArrowheads="1"/>
          </p:cNvPicPr>
          <p:nvPr/>
        </p:nvPicPr>
        <p:blipFill>
          <a:blip r:embed="rId2" cstate="print">
            <a:clrChange>
              <a:clrFrom>
                <a:srgbClr val="FFFFFF"/>
              </a:clrFrom>
              <a:clrTo>
                <a:srgbClr val="FFFFFF">
                  <a:alpha val="0"/>
                </a:srgbClr>
              </a:clrTo>
            </a:clrChange>
            <a:lum contrast="16000"/>
          </a:blip>
          <a:srcRect/>
          <a:stretch>
            <a:fillRect/>
          </a:stretch>
        </p:blipFill>
        <p:spPr bwMode="auto">
          <a:xfrm>
            <a:off x="3124200" y="3638550"/>
            <a:ext cx="3200400" cy="1239794"/>
          </a:xfrm>
          <a:prstGeom prst="rect">
            <a:avLst/>
          </a:prstGeom>
          <a:noFill/>
          <a:effectLst>
            <a:softEdge rad="12700"/>
          </a:effectLst>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00600" y="819150"/>
            <a:ext cx="3886200" cy="3693319"/>
          </a:xfrm>
          <a:prstGeom prst="rect">
            <a:avLst/>
          </a:prstGeom>
        </p:spPr>
        <p:txBody>
          <a:bodyPr wrap="square">
            <a:spAutoFit/>
          </a:bodyPr>
          <a:lstStyle/>
          <a:p>
            <a:pPr algn="r">
              <a:buFont typeface="Wingdings" pitchFamily="2" charset="2"/>
              <a:buChar char="Ø"/>
            </a:pPr>
            <a:r>
              <a:rPr lang="en-US" dirty="0"/>
              <a:t> Well, this is it. I hope you found this course interesting and informative. By now, you must have acquired several skills that should allow you, not only to be able to better express yourselves using visual literacy but most importantly, understanding visual communications  in ways you couldn’t before you began this course. Many of my ex-students have informed me that is the case. It has been my joy and honor to have been your teacher and wish you success in all your endeavors. </a:t>
            </a:r>
          </a:p>
        </p:txBody>
      </p:sp>
      <p:pic>
        <p:nvPicPr>
          <p:cNvPr id="1026" name="Picture 2" descr="C:\Users\Froebles\Desktop\Cinema at Downtown 2014\photo3.jpg"/>
          <p:cNvPicPr>
            <a:picLocks noChangeAspect="1" noChangeArrowheads="1"/>
          </p:cNvPicPr>
          <p:nvPr/>
        </p:nvPicPr>
        <p:blipFill>
          <a:blip r:embed="rId2" cstate="print">
            <a:lum contrast="10000"/>
          </a:blip>
          <a:srcRect t="5556"/>
          <a:stretch>
            <a:fillRect/>
          </a:stretch>
        </p:blipFill>
        <p:spPr bwMode="auto">
          <a:xfrm>
            <a:off x="533400" y="742950"/>
            <a:ext cx="4038600" cy="3814233"/>
          </a:xfrm>
          <a:prstGeom prst="rect">
            <a:avLst/>
          </a:prstGeom>
          <a:noFill/>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im\Desktop\thats+all+folks.gif"/>
          <p:cNvPicPr>
            <a:picLocks noChangeAspect="1" noChangeArrowheads="1" noCrop="1"/>
          </p:cNvPicPr>
          <p:nvPr/>
        </p:nvPicPr>
        <p:blipFill>
          <a:blip r:embed="rId2" cstate="print">
            <a:grayscl/>
            <a:lum bright="7000" contrast="5000"/>
          </a:blip>
          <a:srcRect/>
          <a:stretch>
            <a:fillRect/>
          </a:stretch>
        </p:blipFill>
        <p:spPr bwMode="auto">
          <a:xfrm>
            <a:off x="1143000" y="57150"/>
            <a:ext cx="6781800" cy="5029200"/>
          </a:xfrm>
          <a:prstGeom prst="rect">
            <a:avLst/>
          </a:prstGeom>
          <a:noFill/>
        </p:spPr>
      </p:pic>
      <p:sp>
        <p:nvSpPr>
          <p:cNvPr id="4" name="Text Box 12"/>
          <p:cNvSpPr txBox="1">
            <a:spLocks noChangeArrowheads="1"/>
          </p:cNvSpPr>
          <p:nvPr/>
        </p:nvSpPr>
        <p:spPr bwMode="auto">
          <a:xfrm>
            <a:off x="6324600" y="4629150"/>
            <a:ext cx="1600200" cy="338554"/>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sz="1600" b="1" dirty="0"/>
              <a:t>Jim Soto </a:t>
            </a:r>
            <a:r>
              <a:rPr lang="en-US" sz="1600" b="1" dirty="0">
                <a:cs typeface="Times New Roman" pitchFamily="18" charset="0"/>
              </a:rPr>
              <a:t>© 2022</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19150"/>
            <a:ext cx="7315200" cy="1200329"/>
          </a:xfrm>
          <a:prstGeom prst="rect">
            <a:avLst/>
          </a:prstGeom>
        </p:spPr>
        <p:txBody>
          <a:bodyPr wrap="square">
            <a:spAutoFit/>
          </a:bodyPr>
          <a:lstStyle/>
          <a:p>
            <a:pPr algn="ctr"/>
            <a:r>
              <a:rPr lang="en-US" dirty="0"/>
              <a:t>Film Industry talent as diverse as Martin Scorsese, George Lucas and Joss Whedon got their start at a film school, some of which are named and ranked here on this list taken from </a:t>
            </a:r>
            <a:r>
              <a:rPr lang="en-US" i="1" dirty="0"/>
              <a:t>The Hollywood Reporter's inaugural list </a:t>
            </a:r>
            <a:r>
              <a:rPr lang="en-US" dirty="0"/>
              <a:t>(comprised with help from industry insiders) of the world's best. </a:t>
            </a:r>
          </a:p>
        </p:txBody>
      </p:sp>
      <p:pic>
        <p:nvPicPr>
          <p:cNvPr id="13314" name="Picture 2" descr="http://i.huffpost.com/gen/1137036/thumbs/r-GEORGE-LUCAS-BIRTHDAY-large570.jpg?6"/>
          <p:cNvPicPr>
            <a:picLocks noChangeAspect="1" noChangeArrowheads="1"/>
          </p:cNvPicPr>
          <p:nvPr/>
        </p:nvPicPr>
        <p:blipFill>
          <a:blip r:embed="rId2" cstate="print"/>
          <a:srcRect l="5614" r="8772"/>
          <a:stretch>
            <a:fillRect/>
          </a:stretch>
        </p:blipFill>
        <p:spPr bwMode="auto">
          <a:xfrm>
            <a:off x="2590800" y="2419351"/>
            <a:ext cx="3810000" cy="1858157"/>
          </a:xfrm>
          <a:prstGeom prst="rect">
            <a:avLst/>
          </a:prstGeom>
          <a:noFill/>
        </p:spPr>
      </p:pic>
      <p:pic>
        <p:nvPicPr>
          <p:cNvPr id="13316" name="Picture 4" descr="http://4.bp.blogspot.com/-2QtTKcjUzgs/Tvy_jMtCgcI/AAAAAAAACpE/OVzjdlEJaMY/s1600/Martin_Scorsese.jpg"/>
          <p:cNvPicPr>
            <a:picLocks noChangeAspect="1" noChangeArrowheads="1"/>
          </p:cNvPicPr>
          <p:nvPr/>
        </p:nvPicPr>
        <p:blipFill>
          <a:blip r:embed="rId3" cstate="print"/>
          <a:srcRect l="11737" r="11974" b="11538"/>
          <a:stretch>
            <a:fillRect/>
          </a:stretch>
        </p:blipFill>
        <p:spPr bwMode="auto">
          <a:xfrm rot="21036355">
            <a:off x="427066" y="2255842"/>
            <a:ext cx="1866944" cy="1651528"/>
          </a:xfrm>
          <a:prstGeom prst="rect">
            <a:avLst/>
          </a:prstGeom>
          <a:noFill/>
        </p:spPr>
      </p:pic>
      <p:pic>
        <p:nvPicPr>
          <p:cNvPr id="13318" name="Picture 6" descr="https://encrypted-tbn3.gstatic.com/images?q=tbn:ANd9GcTtJv_mtkH93GX6CVq2HCYMzx1rgEXLX-bzoqlZWPoA_39ltxQIFA"/>
          <p:cNvPicPr>
            <a:picLocks noChangeAspect="1" noChangeArrowheads="1"/>
          </p:cNvPicPr>
          <p:nvPr/>
        </p:nvPicPr>
        <p:blipFill>
          <a:blip r:embed="rId4" cstate="print"/>
          <a:srcRect l="10000" r="13333"/>
          <a:stretch>
            <a:fillRect/>
          </a:stretch>
        </p:blipFill>
        <p:spPr bwMode="auto">
          <a:xfrm rot="510973" flipH="1">
            <a:off x="6709788" y="2308176"/>
            <a:ext cx="2015291" cy="1679410"/>
          </a:xfrm>
          <a:prstGeom prst="rect">
            <a:avLst/>
          </a:prstGeom>
          <a:noFill/>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tatic.rogerebert.com/redactor_assets/pictures/far-flung-correspondents/the-afi-class-of-92/_20_20_20_20_20_20_20AFI2010-08-09_WarnerPano1_smaller-thumb-260x329-31997.jpg"/>
          <p:cNvPicPr>
            <a:picLocks noChangeAspect="1" noChangeArrowheads="1"/>
          </p:cNvPicPr>
          <p:nvPr/>
        </p:nvPicPr>
        <p:blipFill>
          <a:blip r:embed="rId2" cstate="print"/>
          <a:srcRect/>
          <a:stretch>
            <a:fillRect/>
          </a:stretch>
        </p:blipFill>
        <p:spPr bwMode="auto">
          <a:xfrm>
            <a:off x="6172200" y="1560555"/>
            <a:ext cx="2543175" cy="3230521"/>
          </a:xfrm>
          <a:prstGeom prst="rect">
            <a:avLst/>
          </a:prstGeom>
          <a:noFill/>
        </p:spPr>
      </p:pic>
      <p:sp>
        <p:nvSpPr>
          <p:cNvPr id="2" name="Rectangle 1"/>
          <p:cNvSpPr/>
          <p:nvPr/>
        </p:nvSpPr>
        <p:spPr>
          <a:xfrm>
            <a:off x="457200" y="1200150"/>
            <a:ext cx="5638800" cy="3693319"/>
          </a:xfrm>
          <a:prstGeom prst="rect">
            <a:avLst/>
          </a:prstGeom>
        </p:spPr>
        <p:txBody>
          <a:bodyPr wrap="square">
            <a:spAutoFit/>
          </a:bodyPr>
          <a:lstStyle/>
          <a:p>
            <a:r>
              <a:rPr lang="en-US" b="1" dirty="0"/>
              <a:t>1. American Film Institute</a:t>
            </a:r>
            <a:endParaRPr lang="en-US" dirty="0"/>
          </a:p>
          <a:p>
            <a:r>
              <a:rPr lang="en-US" dirty="0"/>
              <a:t>Among the most selective film schools, AFI's Center for Advanced Film and Television Studies in Los Angeles offers a two-year conservatory program specializing in directing, producing and writing, often coming to the institute after working in the industry or having attended other schools. AFI benefits from speakers and teachers drawn from the highest levels of the industry. Students are guaranteed the freedom to make a thesis film and are given access to SAG members for their casts and $13,500 in financing. </a:t>
            </a:r>
          </a:p>
          <a:p>
            <a:r>
              <a:rPr lang="en-US" b="1" dirty="0"/>
              <a:t>DEGREES</a:t>
            </a:r>
            <a:r>
              <a:rPr lang="en-US" dirty="0"/>
              <a:t> MFA, certificate of completion</a:t>
            </a:r>
          </a:p>
          <a:p>
            <a:r>
              <a:rPr lang="en-US" b="1" dirty="0"/>
              <a:t>NOTABLE ALUMNI</a:t>
            </a:r>
            <a:r>
              <a:rPr lang="en-US" dirty="0"/>
              <a:t> David Lynch (</a:t>
            </a:r>
            <a:r>
              <a:rPr lang="en-US" i="1" dirty="0"/>
              <a:t>Blue Velvet</a:t>
            </a:r>
            <a:r>
              <a:rPr lang="en-US" dirty="0"/>
              <a:t>), Darren Aronofsky (</a:t>
            </a:r>
            <a:r>
              <a:rPr lang="en-US" i="1" dirty="0"/>
              <a:t>Black Swan</a:t>
            </a:r>
            <a:r>
              <a:rPr lang="en-US" dirty="0"/>
              <a:t>)</a:t>
            </a:r>
          </a:p>
        </p:txBody>
      </p:sp>
      <p:sp>
        <p:nvSpPr>
          <p:cNvPr id="3" name="Title 1"/>
          <p:cNvSpPr txBox="1">
            <a:spLocks/>
          </p:cNvSpPr>
          <p:nvPr/>
        </p:nvSpPr>
        <p:spPr>
          <a:xfrm>
            <a:off x="304800" y="285750"/>
            <a:ext cx="8153400" cy="685800"/>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Showtime" pitchFamily="2" charset="0"/>
                <a:ea typeface="+mj-ea"/>
                <a:cs typeface="Estrangelo Edessa" pitchFamily="66" charset="0"/>
              </a:rPr>
              <a:t>THE WORLD’S TOP FIVE FILM SHOOLS</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590550"/>
            <a:ext cx="5943600" cy="3970318"/>
          </a:xfrm>
          <a:prstGeom prst="rect">
            <a:avLst/>
          </a:prstGeom>
        </p:spPr>
        <p:txBody>
          <a:bodyPr wrap="square">
            <a:spAutoFit/>
          </a:bodyPr>
          <a:lstStyle/>
          <a:p>
            <a:pPr algn="r"/>
            <a:r>
              <a:rPr lang="en-US" b="1" dirty="0"/>
              <a:t>2. University of Southern California</a:t>
            </a:r>
            <a:endParaRPr lang="en-US" dirty="0"/>
          </a:p>
          <a:p>
            <a:pPr algn="r"/>
            <a:r>
              <a:rPr lang="en-US" dirty="0"/>
              <a:t>The richest film school on earth, USC has more graduates inside the industry than any other school.  It has the greatest support from the industry itself, with 10,000-plus alums who donate millions for state-of-the-art facilities . Says Dean Elizabeth Daley: "One of the hardest things to understand is the culture of filmmaking. You're not getting that from a book. Come here and you'll understand."  Thanks to unrivaled facilities, an emphasis on film history and technique and its ties with Hollywood -- USC is a vast dream factory. </a:t>
            </a:r>
          </a:p>
          <a:p>
            <a:pPr algn="r"/>
            <a:r>
              <a:rPr lang="en-US" b="1" dirty="0"/>
              <a:t>DEGREES</a:t>
            </a:r>
            <a:r>
              <a:rPr lang="en-US" dirty="0"/>
              <a:t> Critical studies, B.A., M.A., MFA and Ph.D. programs in everything from film and TV to animation and digital arts</a:t>
            </a:r>
          </a:p>
          <a:p>
            <a:pPr algn="r"/>
            <a:r>
              <a:rPr lang="en-US" b="1" dirty="0"/>
              <a:t>NOTABLE ALUMNI</a:t>
            </a:r>
            <a:r>
              <a:rPr lang="en-US" dirty="0"/>
              <a:t> George Lucas (</a:t>
            </a:r>
            <a:r>
              <a:rPr lang="en-US" i="1" dirty="0"/>
              <a:t>Star Wars</a:t>
            </a:r>
            <a:r>
              <a:rPr lang="en-US" dirty="0"/>
              <a:t>), Ron Howard (</a:t>
            </a:r>
            <a:r>
              <a:rPr lang="en-US" i="1" dirty="0"/>
              <a:t>A Beautiful Mind</a:t>
            </a:r>
            <a:r>
              <a:rPr lang="en-US" dirty="0"/>
              <a:t>)</a:t>
            </a:r>
          </a:p>
        </p:txBody>
      </p:sp>
      <p:pic>
        <p:nvPicPr>
          <p:cNvPr id="1026" name="Picture 2" descr="C:\Users\Jim\Desktop\George+Lucas+Steven+Spielberg+Unveiling+USC+GPPTH26OPQ8l.jpg"/>
          <p:cNvPicPr>
            <a:picLocks noChangeAspect="1" noChangeArrowheads="1"/>
          </p:cNvPicPr>
          <p:nvPr/>
        </p:nvPicPr>
        <p:blipFill>
          <a:blip r:embed="rId2" cstate="print">
            <a:lum contrast="9000"/>
          </a:blip>
          <a:srcRect l="25263" r="15789"/>
          <a:stretch>
            <a:fillRect/>
          </a:stretch>
        </p:blipFill>
        <p:spPr bwMode="auto">
          <a:xfrm>
            <a:off x="533400" y="1200150"/>
            <a:ext cx="2116912" cy="2895600"/>
          </a:xfrm>
          <a:prstGeom prst="rect">
            <a:avLst/>
          </a:prstGeom>
          <a:noFill/>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griffith.edu.au/__data/assets/image/0007/338839/Studios1.jpg"/>
          <p:cNvPicPr>
            <a:picLocks noChangeAspect="1" noChangeArrowheads="1"/>
          </p:cNvPicPr>
          <p:nvPr/>
        </p:nvPicPr>
        <p:blipFill>
          <a:blip r:embed="rId2" cstate="print">
            <a:lum contrast="9000"/>
          </a:blip>
          <a:srcRect l="7726" r="7289"/>
          <a:stretch>
            <a:fillRect/>
          </a:stretch>
        </p:blipFill>
        <p:spPr bwMode="auto">
          <a:xfrm>
            <a:off x="5029200" y="2190750"/>
            <a:ext cx="3581400" cy="2646219"/>
          </a:xfrm>
          <a:prstGeom prst="rect">
            <a:avLst/>
          </a:prstGeom>
          <a:noFill/>
        </p:spPr>
      </p:pic>
      <p:sp>
        <p:nvSpPr>
          <p:cNvPr id="2" name="Rectangle 1"/>
          <p:cNvSpPr/>
          <p:nvPr/>
        </p:nvSpPr>
        <p:spPr>
          <a:xfrm>
            <a:off x="457200" y="361950"/>
            <a:ext cx="8153400" cy="1754326"/>
          </a:xfrm>
          <a:prstGeom prst="rect">
            <a:avLst/>
          </a:prstGeom>
        </p:spPr>
        <p:txBody>
          <a:bodyPr wrap="square">
            <a:spAutoFit/>
          </a:bodyPr>
          <a:lstStyle/>
          <a:p>
            <a:r>
              <a:rPr lang="en-US" b="1" dirty="0"/>
              <a:t>3. Beijing Film Academy</a:t>
            </a:r>
            <a:endParaRPr lang="en-US" dirty="0"/>
          </a:p>
          <a:p>
            <a:r>
              <a:rPr lang="en-US" dirty="0"/>
              <a:t>It is China's most elite school for film direction, production and writing. Each year, it accepts about 500 applicants -- primarily from China -- out of 100,000. It's the place where such directors as Zhang </a:t>
            </a:r>
            <a:r>
              <a:rPr lang="en-US" dirty="0" err="1"/>
              <a:t>Yimou</a:t>
            </a:r>
            <a:r>
              <a:rPr lang="en-US" dirty="0"/>
              <a:t> and Chen </a:t>
            </a:r>
            <a:r>
              <a:rPr lang="en-US" dirty="0" err="1"/>
              <a:t>Kaige</a:t>
            </a:r>
            <a:r>
              <a:rPr lang="en-US" dirty="0"/>
              <a:t> -- the ones who created arguably the most distinct new wave of filmmaking since America in the early 1970s -- cut their teeth. </a:t>
            </a:r>
          </a:p>
        </p:txBody>
      </p:sp>
      <p:sp>
        <p:nvSpPr>
          <p:cNvPr id="4" name="Rectangle 3"/>
          <p:cNvSpPr/>
          <p:nvPr/>
        </p:nvSpPr>
        <p:spPr>
          <a:xfrm>
            <a:off x="457200" y="2114550"/>
            <a:ext cx="4572000" cy="2862322"/>
          </a:xfrm>
          <a:prstGeom prst="rect">
            <a:avLst/>
          </a:prstGeom>
        </p:spPr>
        <p:txBody>
          <a:bodyPr wrap="square">
            <a:spAutoFit/>
          </a:bodyPr>
          <a:lstStyle/>
          <a:p>
            <a:r>
              <a:rPr lang="en-US" b="1" dirty="0"/>
              <a:t>DEGREES</a:t>
            </a:r>
            <a:r>
              <a:rPr lang="en-US" dirty="0"/>
              <a:t> B.A., M.A. and Ph.D. programs in everything from performance and direction to cinematography and animation. All degree programs are conducted in Chinese, though international students may take some courses in English or study Chinese at the Film Academy.</a:t>
            </a:r>
          </a:p>
          <a:p>
            <a:r>
              <a:rPr lang="en-US" b="1" dirty="0"/>
              <a:t>NOTABLE ALUMNI</a:t>
            </a:r>
            <a:r>
              <a:rPr lang="en-US" dirty="0"/>
              <a:t> Zhang </a:t>
            </a:r>
            <a:r>
              <a:rPr lang="en-US" dirty="0" err="1"/>
              <a:t>Yimou</a:t>
            </a:r>
            <a:r>
              <a:rPr lang="en-US" dirty="0"/>
              <a:t> (</a:t>
            </a:r>
            <a:r>
              <a:rPr lang="en-US" i="1" dirty="0"/>
              <a:t>House of Flying Daggers</a:t>
            </a:r>
            <a:r>
              <a:rPr lang="en-US" dirty="0"/>
              <a:t>), Chen </a:t>
            </a:r>
            <a:r>
              <a:rPr lang="en-US" dirty="0" err="1"/>
              <a:t>Kaige</a:t>
            </a:r>
            <a:r>
              <a:rPr lang="en-US" dirty="0"/>
              <a:t> (</a:t>
            </a:r>
            <a:r>
              <a:rPr lang="en-US" i="1" dirty="0"/>
              <a:t>Farewell My Concubine</a:t>
            </a:r>
            <a:r>
              <a:rPr lang="en-US" dirty="0"/>
              <a:t>)</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14350"/>
            <a:ext cx="5486400" cy="4247317"/>
          </a:xfrm>
          <a:prstGeom prst="rect">
            <a:avLst/>
          </a:prstGeom>
        </p:spPr>
        <p:txBody>
          <a:bodyPr wrap="square">
            <a:spAutoFit/>
          </a:bodyPr>
          <a:lstStyle/>
          <a:p>
            <a:r>
              <a:rPr lang="en-US" b="1" dirty="0"/>
              <a:t>4. New York University Tisch School of the Arts</a:t>
            </a:r>
            <a:endParaRPr lang="en-US" dirty="0"/>
          </a:p>
          <a:p>
            <a:r>
              <a:rPr lang="en-US" dirty="0"/>
              <a:t>New York is a very different beast than Hollywood, but for gritty artists like Martin Scorsese, Oliver Stone and </a:t>
            </a:r>
            <a:r>
              <a:rPr lang="en-US" i="1" dirty="0"/>
              <a:t>Breaking Bad </a:t>
            </a:r>
            <a:r>
              <a:rPr lang="en-US" dirty="0"/>
              <a:t>creator Vince Gilligan, NYU has proved a direct route to the top. Where else can you sit in a class of 12 and hear alum James Franco teach you how to turn a poem into a movie? Graduates also vie for a $200,000 prize to complete a debut feature film -- a gift no other school offers. Summer programs include professional workshops and noncredit certificate courses.</a:t>
            </a:r>
          </a:p>
          <a:p>
            <a:r>
              <a:rPr lang="en-US" b="1" dirty="0"/>
              <a:t>DEGREES</a:t>
            </a:r>
            <a:r>
              <a:rPr lang="en-US" dirty="0"/>
              <a:t> B.A., BFA, MFA, MPS, M.A. and Ph.D. degrees in moving-image archiving and preservation as well as performance studies or cinema studies</a:t>
            </a:r>
          </a:p>
          <a:p>
            <a:r>
              <a:rPr lang="en-US" b="1" dirty="0"/>
              <a:t>NOTABLE ALUMNI</a:t>
            </a:r>
            <a:r>
              <a:rPr lang="en-US" dirty="0"/>
              <a:t> Todd Phillips (</a:t>
            </a:r>
            <a:r>
              <a:rPr lang="en-US" i="1" dirty="0"/>
              <a:t>The Hangover</a:t>
            </a:r>
            <a:r>
              <a:rPr lang="en-US" dirty="0"/>
              <a:t>), Joel Coen (</a:t>
            </a:r>
            <a:r>
              <a:rPr lang="en-US" i="1" dirty="0"/>
              <a:t>No Country for Old Men</a:t>
            </a:r>
            <a:r>
              <a:rPr lang="en-US" dirty="0"/>
              <a:t>)</a:t>
            </a:r>
          </a:p>
        </p:txBody>
      </p:sp>
      <p:pic>
        <p:nvPicPr>
          <p:cNvPr id="9218" name="Picture 2" descr="http://tischasiablog.com/wp-content/uploads/2010/10/arri-alexa-singapore-nyutischasia-1.jpg"/>
          <p:cNvPicPr>
            <a:picLocks noChangeAspect="1" noChangeArrowheads="1"/>
          </p:cNvPicPr>
          <p:nvPr/>
        </p:nvPicPr>
        <p:blipFill>
          <a:blip r:embed="rId2" cstate="print"/>
          <a:srcRect/>
          <a:stretch>
            <a:fillRect/>
          </a:stretch>
        </p:blipFill>
        <p:spPr bwMode="auto">
          <a:xfrm>
            <a:off x="6096000" y="819150"/>
            <a:ext cx="2505075" cy="3743325"/>
          </a:xfrm>
          <a:prstGeom prst="rect">
            <a:avLst/>
          </a:prstGeom>
          <a:noFill/>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38150"/>
            <a:ext cx="3962400" cy="4524315"/>
          </a:xfrm>
          <a:prstGeom prst="rect">
            <a:avLst/>
          </a:prstGeom>
        </p:spPr>
        <p:txBody>
          <a:bodyPr wrap="square">
            <a:spAutoFit/>
          </a:bodyPr>
          <a:lstStyle/>
          <a:p>
            <a:r>
              <a:rPr lang="en-US" b="1" dirty="0"/>
              <a:t>5. University of California Los Angeles</a:t>
            </a:r>
            <a:endParaRPr lang="en-US" dirty="0"/>
          </a:p>
          <a:p>
            <a:r>
              <a:rPr lang="en-US" dirty="0"/>
              <a:t>UCLA's School of Theater, Film and Television has a multicultural campus that ranks among the best in California. It has benefited from such prestigious graduates as Francis Ford Coppola and Alexander Payne; from teachers like producer Peter Guber; and from its connection with the respected UCLA Film &amp; Television Archive, whose collection is second only to the Library of Congress! </a:t>
            </a:r>
          </a:p>
          <a:p>
            <a:r>
              <a:rPr lang="en-US" b="1" dirty="0"/>
              <a:t>DEGREES</a:t>
            </a:r>
            <a:r>
              <a:rPr lang="en-US" dirty="0"/>
              <a:t> B.A., M.A., MFA and Ph.D.</a:t>
            </a:r>
          </a:p>
          <a:p>
            <a:r>
              <a:rPr lang="en-US" b="1" dirty="0"/>
              <a:t>NOTABLE ALUMNI</a:t>
            </a:r>
            <a:r>
              <a:rPr lang="en-US" dirty="0"/>
              <a:t> Francis Ford Coppola (</a:t>
            </a:r>
            <a:r>
              <a:rPr lang="en-US" i="1" dirty="0"/>
              <a:t>The Godfather</a:t>
            </a:r>
            <a:r>
              <a:rPr lang="en-US" dirty="0"/>
              <a:t>), Tim Robbins (</a:t>
            </a:r>
            <a:r>
              <a:rPr lang="en-US" i="1" dirty="0"/>
              <a:t>Dead Man Walking</a:t>
            </a:r>
            <a:r>
              <a:rPr lang="en-US" dirty="0"/>
              <a:t>)</a:t>
            </a:r>
          </a:p>
        </p:txBody>
      </p:sp>
      <p:pic>
        <p:nvPicPr>
          <p:cNvPr id="8194" name="Picture 2" descr="http://dailybruin.com/images/2013/10/6ac1c912-01de-4a31-8e9b-b3c774b814b4-640x423.jpg"/>
          <p:cNvPicPr>
            <a:picLocks noChangeAspect="1" noChangeArrowheads="1"/>
          </p:cNvPicPr>
          <p:nvPr/>
        </p:nvPicPr>
        <p:blipFill>
          <a:blip r:embed="rId2" cstate="print"/>
          <a:srcRect l="8421" r="5684"/>
          <a:stretch>
            <a:fillRect/>
          </a:stretch>
        </p:blipFill>
        <p:spPr bwMode="auto">
          <a:xfrm>
            <a:off x="4648200" y="1123950"/>
            <a:ext cx="3938312" cy="3108137"/>
          </a:xfrm>
          <a:prstGeom prst="rect">
            <a:avLst/>
          </a:prstGeom>
          <a:noFill/>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52550"/>
            <a:ext cx="5334000" cy="3416320"/>
          </a:xfrm>
          <a:prstGeom prst="rect">
            <a:avLst/>
          </a:prstGeom>
        </p:spPr>
        <p:txBody>
          <a:bodyPr wrap="square">
            <a:spAutoFit/>
          </a:bodyPr>
          <a:lstStyle/>
          <a:p>
            <a:r>
              <a:rPr lang="en-US" b="1" dirty="0"/>
              <a:t>Full Sail University</a:t>
            </a:r>
            <a:endParaRPr lang="en-US" dirty="0"/>
          </a:p>
          <a:p>
            <a:r>
              <a:rPr lang="en-US" dirty="0"/>
              <a:t> It was founded in 1979 in Dayton, Ohio as Full Sail Recording Workshop. Full Sail relocated to Winter Park, Florida in 1980, adding video production and film production courses and, with the move in 1989 to its current campus, expanded its curriculum to include other areas of study. Full Sail University offers campus and online degree programs that are designed for the world of entertainment, media, arts, and technology. Offering associate's, bachelor's, and master's degrees, </a:t>
            </a:r>
            <a:r>
              <a:rPr lang="en-US" b="1" dirty="0"/>
              <a:t>Full Sail's</a:t>
            </a:r>
            <a:r>
              <a:rPr lang="en-US" dirty="0"/>
              <a:t> approach is centered on real-world industry experience and creative problem solving.)</a:t>
            </a:r>
          </a:p>
        </p:txBody>
      </p:sp>
      <p:sp>
        <p:nvSpPr>
          <p:cNvPr id="4" name="Title 1"/>
          <p:cNvSpPr txBox="1">
            <a:spLocks/>
          </p:cNvSpPr>
          <p:nvPr/>
        </p:nvSpPr>
        <p:spPr>
          <a:xfrm>
            <a:off x="304800" y="285750"/>
            <a:ext cx="7239000" cy="685800"/>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Showtime" pitchFamily="2" charset="0"/>
                <a:ea typeface="+mj-ea"/>
                <a:cs typeface="Estrangelo Edessa" pitchFamily="66" charset="0"/>
              </a:rPr>
              <a:t>HONORABLE MENTION</a:t>
            </a:r>
          </a:p>
        </p:txBody>
      </p:sp>
      <p:pic>
        <p:nvPicPr>
          <p:cNvPr id="2050" name="Picture 2" descr="C:\Users\Jim\Desktop\467661_10151415670606286_633971985_o.jpg">
            <a:hlinkClick r:id="rId2"/>
          </p:cNvPr>
          <p:cNvPicPr>
            <a:picLocks noChangeAspect="1" noChangeArrowheads="1"/>
          </p:cNvPicPr>
          <p:nvPr/>
        </p:nvPicPr>
        <p:blipFill>
          <a:blip r:embed="rId3" cstate="print">
            <a:lum contrast="11000"/>
          </a:blip>
          <a:srcRect l="14356" r="28398"/>
          <a:stretch>
            <a:fillRect/>
          </a:stretch>
        </p:blipFill>
        <p:spPr bwMode="auto">
          <a:xfrm>
            <a:off x="5934864" y="1428750"/>
            <a:ext cx="2827568" cy="3276600"/>
          </a:xfrm>
          <a:prstGeom prst="rect">
            <a:avLst/>
          </a:prstGeom>
          <a:noFill/>
        </p:spPr>
      </p:pic>
      <p:sp>
        <p:nvSpPr>
          <p:cNvPr id="3" name="TextBox 2"/>
          <p:cNvSpPr txBox="1"/>
          <p:nvPr/>
        </p:nvSpPr>
        <p:spPr>
          <a:xfrm rot="21014717">
            <a:off x="6019948" y="1559568"/>
            <a:ext cx="851903" cy="276999"/>
          </a:xfrm>
          <a:prstGeom prst="rect">
            <a:avLst/>
          </a:prstGeom>
          <a:noFill/>
        </p:spPr>
        <p:txBody>
          <a:bodyPr wrap="square" rtlCol="0">
            <a:spAutoFit/>
          </a:bodyPr>
          <a:lstStyle/>
          <a:p>
            <a:r>
              <a:rPr lang="en-US" sz="1200" b="1" dirty="0">
                <a:latin typeface="[z] Arista" panose="02000500000000020004" pitchFamily="2" charset="0"/>
              </a:rPr>
              <a:t>Click Here</a:t>
            </a:r>
          </a:p>
        </p:txBody>
      </p:sp>
    </p:spTree>
    <p:extLst>
      <p:ext uri="{BB962C8B-B14F-4D97-AF65-F5344CB8AC3E}">
        <p14:creationId xmlns:p14="http://schemas.microsoft.com/office/powerpoint/2010/main" val="7790035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00150"/>
            <a:ext cx="8229600" cy="1569660"/>
          </a:xfrm>
          <a:prstGeom prst="rect">
            <a:avLst/>
          </a:prstGeom>
        </p:spPr>
        <p:txBody>
          <a:bodyPr wrap="square">
            <a:spAutoFit/>
          </a:bodyPr>
          <a:lstStyle/>
          <a:p>
            <a:r>
              <a:rPr lang="en-US" sz="1600" b="1" dirty="0"/>
              <a:t>Anonymous </a:t>
            </a:r>
            <a:r>
              <a:rPr lang="en-US" sz="1600" dirty="0"/>
              <a:t>• This list is laughable, just like film school. all you need in this industry is a good idea, hands on experience, and drive. Most of these graduates will go into serious debt after pouring money into their project which is ultimately an unmarketable product. They'll then spend the next 10-15 years of their life working on TV shows, films, and commercials as PA's or some below the line position instead of doing that after film school, just move to LA and do it, no debt required... </a:t>
            </a:r>
          </a:p>
        </p:txBody>
      </p:sp>
      <p:sp>
        <p:nvSpPr>
          <p:cNvPr id="5" name="Rectangle 4"/>
          <p:cNvSpPr/>
          <p:nvPr/>
        </p:nvSpPr>
        <p:spPr>
          <a:xfrm>
            <a:off x="457200" y="2952750"/>
            <a:ext cx="8229600" cy="1815882"/>
          </a:xfrm>
          <a:prstGeom prst="rect">
            <a:avLst/>
          </a:prstGeom>
        </p:spPr>
        <p:txBody>
          <a:bodyPr wrap="square">
            <a:spAutoFit/>
          </a:bodyPr>
          <a:lstStyle/>
          <a:p>
            <a:r>
              <a:rPr lang="en-US" sz="1600" b="1" dirty="0"/>
              <a:t>Savage</a:t>
            </a:r>
            <a:r>
              <a:rPr lang="en-US" sz="1600" dirty="0"/>
              <a:t>  • My guess is that:</a:t>
            </a:r>
          </a:p>
          <a:p>
            <a:pPr marL="228600" indent="-228600">
              <a:buAutoNum type="alphaLcParenR"/>
            </a:pPr>
            <a:r>
              <a:rPr lang="en-US" sz="1600" dirty="0"/>
              <a:t>You haven't been to Film School.</a:t>
            </a:r>
          </a:p>
          <a:p>
            <a:pPr marL="228600" indent="-228600">
              <a:buAutoNum type="alphaLcParenR"/>
            </a:pPr>
            <a:r>
              <a:rPr lang="en-US" sz="1600" dirty="0"/>
              <a:t>You've never lived in L.A. and </a:t>
            </a:r>
          </a:p>
          <a:p>
            <a:pPr marL="228600" indent="-228600">
              <a:buAutoNum type="alphaLcParenR"/>
            </a:pPr>
            <a:r>
              <a:rPr lang="en-US" sz="1600" dirty="0"/>
              <a:t>You've never had a movie made.</a:t>
            </a:r>
            <a:br>
              <a:rPr lang="en-US" sz="1600" dirty="0"/>
            </a:br>
            <a:r>
              <a:rPr lang="en-US" sz="1600" dirty="0"/>
              <a:t>With that said, try putting what you preach into practice so you don't sound ignorant. If filmmaking was as easy as you claim, everyone would be George Lucas.</a:t>
            </a:r>
            <a:br>
              <a:rPr lang="en-US" sz="1600" dirty="0"/>
            </a:br>
            <a:r>
              <a:rPr lang="en-US" sz="1600" dirty="0"/>
              <a:t>Go back to your car dealership commercials.</a:t>
            </a:r>
          </a:p>
        </p:txBody>
      </p:sp>
      <p:sp>
        <p:nvSpPr>
          <p:cNvPr id="7" name="Title 1"/>
          <p:cNvSpPr txBox="1">
            <a:spLocks/>
          </p:cNvSpPr>
          <p:nvPr/>
        </p:nvSpPr>
        <p:spPr>
          <a:xfrm>
            <a:off x="304800" y="285750"/>
            <a:ext cx="7239000" cy="685800"/>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Showtime" pitchFamily="2" charset="0"/>
                <a:ea typeface="+mj-ea"/>
                <a:cs typeface="Estrangelo Edessa" pitchFamily="66" charset="0"/>
              </a:rPr>
              <a:t>opinions</a:t>
            </a:r>
            <a:r>
              <a:rPr kumimoji="0" lang="en-US" sz="4000" b="0" i="0" u="none" strike="noStrike" kern="1200" cap="none" spc="0" normalizeH="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Showtime" pitchFamily="2" charset="0"/>
                <a:ea typeface="+mj-ea"/>
                <a:cs typeface="Estrangelo Edessa" pitchFamily="66" charset="0"/>
              </a:rPr>
              <a:t> about film school</a:t>
            </a:r>
            <a:endParaRPr kumimoji="0" lang="en-US"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Showtime" pitchFamily="2" charset="0"/>
              <a:ea typeface="+mj-ea"/>
              <a:cs typeface="Estrangelo Edessa" pitchFamily="66" charset="0"/>
            </a:endParaRP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TotalTime>
  <Words>1698</Words>
  <Application>Microsoft Office PowerPoint</Application>
  <PresentationFormat>On-screen Show (16:9)</PresentationFormat>
  <Paragraphs>60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[z] Arista</vt:lpstr>
      <vt:lpstr>Arial</vt:lpstr>
      <vt:lpstr>Calibri</vt:lpstr>
      <vt:lpstr>Showtime</vt:lpstr>
      <vt:lpstr>Wingdings</vt:lpstr>
      <vt:lpstr>Office Theme</vt:lpstr>
      <vt:lpstr>CAREERS IN FILMMAKING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 Soto</cp:lastModifiedBy>
  <cp:revision>101</cp:revision>
  <dcterms:created xsi:type="dcterms:W3CDTF">2013-06-28T03:06:26Z</dcterms:created>
  <dcterms:modified xsi:type="dcterms:W3CDTF">2022-03-15T01:33:19Z</dcterms:modified>
</cp:coreProperties>
</file>