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6" r:id="rId10"/>
    <p:sldId id="265" r:id="rId11"/>
    <p:sldId id="268" r:id="rId12"/>
    <p:sldId id="269" r:id="rId13"/>
    <p:sldId id="270" r:id="rId14"/>
    <p:sldId id="271" r:id="rId15"/>
    <p:sldId id="272" r:id="rId16"/>
    <p:sldId id="273" r:id="rId17"/>
    <p:sldId id="267" r:id="rId18"/>
    <p:sldId id="275" r:id="rId19"/>
    <p:sldId id="276" r:id="rId20"/>
    <p:sldId id="277" r:id="rId21"/>
    <p:sldId id="274" r:id="rId22"/>
    <p:sldId id="25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658"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1CE0B9-C54D-4F17-9508-C726BCC5FC02}"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E0B9-C54D-4F17-9508-C726BCC5FC02}"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E0B9-C54D-4F17-9508-C726BCC5FC02}"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E0B9-C54D-4F17-9508-C726BCC5FC02}"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CE0B9-C54D-4F17-9508-C726BCC5FC02}"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CE0B9-C54D-4F17-9508-C726BCC5FC02}"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CE0B9-C54D-4F17-9508-C726BCC5FC02}" type="datetimeFigureOut">
              <a:rPr lang="en-US" smtClean="0"/>
              <a:pPr/>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1CE0B9-C54D-4F17-9508-C726BCC5FC02}" type="datetimeFigureOut">
              <a:rPr lang="en-US" smtClean="0"/>
              <a:pPr/>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CE0B9-C54D-4F17-9508-C726BCC5FC02}" type="datetimeFigureOut">
              <a:rPr lang="en-US" smtClean="0"/>
              <a:pPr/>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CE0B9-C54D-4F17-9508-C726BCC5FC02}"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CE0B9-C54D-4F17-9508-C726BCC5FC02}"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E928E-3477-4CE3-8583-5F674594B2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1CE0B9-C54D-4F17-9508-C726BCC5FC02}" type="datetimeFigureOut">
              <a:rPr lang="en-US" smtClean="0"/>
              <a:pPr/>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4E928E-3477-4CE3-8583-5F674594B20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source=images&amp;cd=&amp;cad=rja&amp;docid=YB1ZCYuFAWyy_M&amp;tbnid=J2BW12rfy3XRHM:&amp;ved=0CAUQjRw&amp;url=http://www.brandsoftheworld.com/logo/microsoft-powerpoint-2013?original=1&amp;ei=KFazUfOFK_C70AG17oDYDA&amp;bvm=bv.47534661,d.dmQ&amp;psig=AFQjCNHNK22Oa_yWRO3gz35HlWVuY5BP9g&amp;ust=137079287959260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l="834"/>
          <a:stretch>
            <a:fillRect/>
          </a:stretch>
        </p:blipFill>
        <p:spPr bwMode="auto">
          <a:xfrm>
            <a:off x="0" y="0"/>
            <a:ext cx="9134628" cy="5143500"/>
          </a:xfrm>
          <a:prstGeom prst="rect">
            <a:avLst/>
          </a:prstGeom>
          <a:noFill/>
        </p:spPr>
      </p:pic>
      <p:sp>
        <p:nvSpPr>
          <p:cNvPr id="2" name="Title 1"/>
          <p:cNvSpPr>
            <a:spLocks noGrp="1"/>
          </p:cNvSpPr>
          <p:nvPr>
            <p:ph type="ctrTitle"/>
          </p:nvPr>
        </p:nvSpPr>
        <p:spPr>
          <a:xfrm>
            <a:off x="685800" y="2038350"/>
            <a:ext cx="7772400" cy="1676400"/>
          </a:xfrm>
        </p:spPr>
        <p:txBody>
          <a:bodyPr>
            <a:normAutofit/>
          </a:bodyPr>
          <a:lstStyle/>
          <a:p>
            <a:r>
              <a:rPr lang="en-US" sz="4800" b="1" dirty="0">
                <a:effectLst>
                  <a:glow rad="101600">
                    <a:schemeClr val="bg1">
                      <a:alpha val="60000"/>
                    </a:schemeClr>
                  </a:glow>
                  <a:outerShdw blurRad="38100" dist="38100" dir="2700000" algn="tl">
                    <a:srgbClr val="000000">
                      <a:alpha val="43137"/>
                    </a:srgbClr>
                  </a:outerShdw>
                </a:effectLst>
                <a:latin typeface="Arial Black" pitchFamily="34" charset="0"/>
              </a:rPr>
              <a:t>HOW TO REVIEW A MOVIE</a:t>
            </a:r>
          </a:p>
        </p:txBody>
      </p:sp>
      <p:sp>
        <p:nvSpPr>
          <p:cNvPr id="3" name="Subtitle 2"/>
          <p:cNvSpPr>
            <a:spLocks noGrp="1"/>
          </p:cNvSpPr>
          <p:nvPr>
            <p:ph type="subTitle" idx="1"/>
          </p:nvPr>
        </p:nvSpPr>
        <p:spPr>
          <a:xfrm>
            <a:off x="228600" y="3867150"/>
            <a:ext cx="6400800" cy="666750"/>
          </a:xfrm>
        </p:spPr>
        <p:txBody>
          <a:bodyPr>
            <a:normAutofit/>
          </a:bodyPr>
          <a:lstStyle/>
          <a:p>
            <a:r>
              <a:rPr lang="en-US" sz="2800" dirty="0"/>
              <a:t>A PowerPoint lesson by Jim Soto</a:t>
            </a:r>
          </a:p>
        </p:txBody>
      </p:sp>
      <p:pic>
        <p:nvPicPr>
          <p:cNvPr id="4" name="Picture 2" descr="http://www.brandsoftheworld.com/sites/default/files/styles/logo-original-577x577/public/042013/logo_microsoft_powerpoint_2013.png">
            <a:hlinkClick r:id="rId3"/>
          </p:cNvPr>
          <p:cNvPicPr>
            <a:picLocks noChangeAspect="1" noChangeArrowheads="1"/>
          </p:cNvPicPr>
          <p:nvPr/>
        </p:nvPicPr>
        <p:blipFill>
          <a:blip r:embed="rId4" cstate="print">
            <a:clrChange>
              <a:clrFrom>
                <a:srgbClr val="FFFFFF"/>
              </a:clrFrom>
              <a:clrTo>
                <a:srgbClr val="FFFFFF">
                  <a:alpha val="0"/>
                </a:srgbClr>
              </a:clrTo>
            </a:clrChange>
            <a:biLevel thresh="50000"/>
          </a:blip>
          <a:srcRect/>
          <a:stretch>
            <a:fillRect/>
          </a:stretch>
        </p:blipFill>
        <p:spPr bwMode="auto">
          <a:xfrm>
            <a:off x="152400" y="209550"/>
            <a:ext cx="990599" cy="990600"/>
          </a:xfrm>
          <a:prstGeom prst="rect">
            <a:avLst/>
          </a:prstGeom>
          <a:noFill/>
          <a:effectLst>
            <a:softEdge rad="127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Acting</a:t>
            </a:r>
            <a:endParaRPr lang="en-PR" sz="2000" dirty="0"/>
          </a:p>
        </p:txBody>
      </p:sp>
      <p:sp>
        <p:nvSpPr>
          <p:cNvPr id="3" name="Rectangle 2">
            <a:extLst>
              <a:ext uri="{FF2B5EF4-FFF2-40B4-BE49-F238E27FC236}">
                <a16:creationId xmlns:a16="http://schemas.microsoft.com/office/drawing/2014/main" id="{8051F251-27BC-46C1-92D5-D6C02134D918}"/>
              </a:ext>
            </a:extLst>
          </p:cNvPr>
          <p:cNvSpPr/>
          <p:nvPr/>
        </p:nvSpPr>
        <p:spPr>
          <a:xfrm>
            <a:off x="685800" y="1352550"/>
            <a:ext cx="7772400" cy="923330"/>
          </a:xfrm>
          <a:prstGeom prst="rect">
            <a:avLst/>
          </a:prstGeom>
        </p:spPr>
        <p:txBody>
          <a:bodyPr wrap="square">
            <a:spAutoFit/>
          </a:bodyPr>
          <a:lstStyle/>
          <a:p>
            <a:pPr algn="ctr"/>
            <a:r>
              <a:rPr lang="en-US" dirty="0"/>
              <a:t>Actors carry a lot of the responsibility in a film’s success or failure. Most movie lovers identify them like this: “That’s the new Henry Cavill flick!” or “It’s the latest Zendaya movie.” It’s only fair to write a movie review with the acting in mind.</a:t>
            </a:r>
          </a:p>
        </p:txBody>
      </p:sp>
      <p:pic>
        <p:nvPicPr>
          <p:cNvPr id="6" name="Picture 5">
            <a:extLst>
              <a:ext uri="{FF2B5EF4-FFF2-40B4-BE49-F238E27FC236}">
                <a16:creationId xmlns:a16="http://schemas.microsoft.com/office/drawing/2014/main" id="{9607AAAE-9CDA-44D9-B325-8D252DF81E69}"/>
              </a:ext>
            </a:extLst>
          </p:cNvPr>
          <p:cNvPicPr>
            <a:picLocks noChangeAspect="1"/>
          </p:cNvPicPr>
          <p:nvPr/>
        </p:nvPicPr>
        <p:blipFill rotWithShape="1">
          <a:blip r:embed="rId2">
            <a:extLst>
              <a:ext uri="{28A0092B-C50C-407E-A947-70E740481C1C}">
                <a14:useLocalDpi xmlns:a14="http://schemas.microsoft.com/office/drawing/2010/main" val="0"/>
              </a:ext>
            </a:extLst>
          </a:blip>
          <a:srcRect l="2100" r="1553"/>
          <a:stretch/>
        </p:blipFill>
        <p:spPr>
          <a:xfrm>
            <a:off x="0" y="2613308"/>
            <a:ext cx="9144000" cy="2562533"/>
          </a:xfrm>
          <a:prstGeom prst="rect">
            <a:avLst/>
          </a:prstGeom>
        </p:spPr>
      </p:pic>
    </p:spTree>
    <p:extLst>
      <p:ext uri="{BB962C8B-B14F-4D97-AF65-F5344CB8AC3E}">
        <p14:creationId xmlns:p14="http://schemas.microsoft.com/office/powerpoint/2010/main" val="270123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Directing</a:t>
            </a:r>
            <a:endParaRPr lang="en-PR" sz="2000" dirty="0"/>
          </a:p>
        </p:txBody>
      </p:sp>
      <p:sp>
        <p:nvSpPr>
          <p:cNvPr id="3" name="Rectangle 2">
            <a:extLst>
              <a:ext uri="{FF2B5EF4-FFF2-40B4-BE49-F238E27FC236}">
                <a16:creationId xmlns:a16="http://schemas.microsoft.com/office/drawing/2014/main" id="{714448F0-365C-4CE1-A3EE-45DB5694155C}"/>
              </a:ext>
            </a:extLst>
          </p:cNvPr>
          <p:cNvSpPr/>
          <p:nvPr/>
        </p:nvSpPr>
        <p:spPr>
          <a:xfrm>
            <a:off x="4572000" y="1352550"/>
            <a:ext cx="4114800" cy="3416320"/>
          </a:xfrm>
          <a:prstGeom prst="rect">
            <a:avLst/>
          </a:prstGeom>
        </p:spPr>
        <p:txBody>
          <a:bodyPr wrap="square">
            <a:spAutoFit/>
          </a:bodyPr>
          <a:lstStyle/>
          <a:p>
            <a:pPr algn="r"/>
            <a:r>
              <a:rPr lang="en-US" dirty="0"/>
              <a:t>Evaluating a director’s success on a film can be hard. Some directors, such as Spielberg and Scorsese, pretty much have free rein on their films.</a:t>
            </a:r>
          </a:p>
          <a:p>
            <a:pPr algn="r"/>
            <a:r>
              <a:rPr lang="en-US" dirty="0"/>
              <a:t>Others who are not so well established may be more at the mercy of their producers, studio executives—and even star actors! But for better or worse, the director is typically the “captain of the ship”, so if the film feels like a well-oiled machine or not, the praise or blame usually rests with him/her.</a:t>
            </a:r>
          </a:p>
        </p:txBody>
      </p:sp>
      <p:pic>
        <p:nvPicPr>
          <p:cNvPr id="1026" name="Picture 2" descr="Venice Film Festival 2021 awards winners include Jane Campion - GoldDerby">
            <a:extLst>
              <a:ext uri="{FF2B5EF4-FFF2-40B4-BE49-F238E27FC236}">
                <a16:creationId xmlns:a16="http://schemas.microsoft.com/office/drawing/2014/main" id="{052EF2FA-3D2F-4F15-A587-8B36F350F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98" r="25289"/>
          <a:stretch/>
        </p:blipFill>
        <p:spPr bwMode="auto">
          <a:xfrm>
            <a:off x="0" y="0"/>
            <a:ext cx="421767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4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Cinematography</a:t>
            </a:r>
            <a:endParaRPr lang="en-PR" sz="2000" dirty="0"/>
          </a:p>
        </p:txBody>
      </p:sp>
      <p:sp>
        <p:nvSpPr>
          <p:cNvPr id="3" name="Rectangle 2">
            <a:extLst>
              <a:ext uri="{FF2B5EF4-FFF2-40B4-BE49-F238E27FC236}">
                <a16:creationId xmlns:a16="http://schemas.microsoft.com/office/drawing/2014/main" id="{993279FD-3B7B-4A1C-86E4-05B048704915}"/>
              </a:ext>
            </a:extLst>
          </p:cNvPr>
          <p:cNvSpPr/>
          <p:nvPr/>
        </p:nvSpPr>
        <p:spPr>
          <a:xfrm>
            <a:off x="439479" y="1276350"/>
            <a:ext cx="8286307" cy="923330"/>
          </a:xfrm>
          <a:prstGeom prst="rect">
            <a:avLst/>
          </a:prstGeom>
        </p:spPr>
        <p:txBody>
          <a:bodyPr wrap="square">
            <a:spAutoFit/>
          </a:bodyPr>
          <a:lstStyle/>
          <a:p>
            <a:pPr algn="ctr"/>
            <a:r>
              <a:rPr lang="en-US" dirty="0"/>
              <a:t>Truth is most moviegoers don’t even think about the work that goes into making a good looking film. So when writing a movie review, it may take some practice to appreciate the choices such as the shots, angles, and focus made cinematographers.</a:t>
            </a:r>
          </a:p>
        </p:txBody>
      </p:sp>
      <p:pic>
        <p:nvPicPr>
          <p:cNvPr id="1026" name="Picture 2" descr="Dennis Hopper x 3 = 6 Things – those6things">
            <a:extLst>
              <a:ext uri="{FF2B5EF4-FFF2-40B4-BE49-F238E27FC236}">
                <a16:creationId xmlns:a16="http://schemas.microsoft.com/office/drawing/2014/main" id="{ED6DD7C3-CA87-47E0-B3D3-C833E38E6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39" b="26613"/>
          <a:stretch/>
        </p:blipFill>
        <p:spPr bwMode="auto">
          <a:xfrm>
            <a:off x="0" y="2343150"/>
            <a:ext cx="9144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41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Production Design</a:t>
            </a:r>
            <a:endParaRPr lang="en-PR" sz="2000" dirty="0"/>
          </a:p>
        </p:txBody>
      </p:sp>
      <p:pic>
        <p:nvPicPr>
          <p:cNvPr id="4" name="Picture 3">
            <a:extLst>
              <a:ext uri="{FF2B5EF4-FFF2-40B4-BE49-F238E27FC236}">
                <a16:creationId xmlns:a16="http://schemas.microsoft.com/office/drawing/2014/main" id="{D54A8126-A2DA-4D1D-BAAD-A751FC3D252C}"/>
              </a:ext>
            </a:extLst>
          </p:cNvPr>
          <p:cNvPicPr>
            <a:picLocks noChangeAspect="1"/>
          </p:cNvPicPr>
          <p:nvPr/>
        </p:nvPicPr>
        <p:blipFill rotWithShape="1">
          <a:blip r:embed="rId2">
            <a:extLst>
              <a:ext uri="{28A0092B-C50C-407E-A947-70E740481C1C}">
                <a14:useLocalDpi xmlns:a14="http://schemas.microsoft.com/office/drawing/2010/main" val="0"/>
              </a:ext>
            </a:extLst>
          </a:blip>
          <a:srcRect l="3159" r="2076"/>
          <a:stretch/>
        </p:blipFill>
        <p:spPr>
          <a:xfrm>
            <a:off x="-1" y="0"/>
            <a:ext cx="4572001" cy="5143500"/>
          </a:xfrm>
          <a:prstGeom prst="rect">
            <a:avLst/>
          </a:prstGeom>
        </p:spPr>
      </p:pic>
      <p:sp>
        <p:nvSpPr>
          <p:cNvPr id="5" name="Rectangle 4">
            <a:extLst>
              <a:ext uri="{FF2B5EF4-FFF2-40B4-BE49-F238E27FC236}">
                <a16:creationId xmlns:a16="http://schemas.microsoft.com/office/drawing/2014/main" id="{2B07A8A3-BAFB-479C-9278-B6B8FC17FEED}"/>
              </a:ext>
            </a:extLst>
          </p:cNvPr>
          <p:cNvSpPr/>
          <p:nvPr/>
        </p:nvSpPr>
        <p:spPr>
          <a:xfrm>
            <a:off x="4648200" y="1352550"/>
            <a:ext cx="4038600" cy="3416320"/>
          </a:xfrm>
          <a:prstGeom prst="rect">
            <a:avLst/>
          </a:prstGeom>
        </p:spPr>
        <p:txBody>
          <a:bodyPr wrap="square">
            <a:spAutoFit/>
          </a:bodyPr>
          <a:lstStyle/>
          <a:p>
            <a:pPr algn="r"/>
            <a:r>
              <a:rPr lang="en-US" dirty="0"/>
              <a:t>Production Designers are another frequently overlooked specialist on a film. Their job of making the world of the movie look realistic—whether that means the surface of Mars or Main Street, U.S.A.—is often done so well that the casual viewer doesn’t notice.</a:t>
            </a:r>
          </a:p>
          <a:p>
            <a:pPr algn="r"/>
            <a:r>
              <a:rPr lang="en-US" dirty="0"/>
              <a:t>While that typically signals a job well done, it’s up to the Film Critic to take into consideration just how expertly the production design is executed and if it enhances or detracts from a film.</a:t>
            </a:r>
          </a:p>
        </p:txBody>
      </p:sp>
    </p:spTree>
    <p:extLst>
      <p:ext uri="{BB962C8B-B14F-4D97-AF65-F5344CB8AC3E}">
        <p14:creationId xmlns:p14="http://schemas.microsoft.com/office/powerpoint/2010/main" val="389065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Screenwriting</a:t>
            </a:r>
            <a:endParaRPr lang="en-PR" sz="2000" dirty="0"/>
          </a:p>
        </p:txBody>
      </p:sp>
      <p:pic>
        <p:nvPicPr>
          <p:cNvPr id="1026" name="Picture 2">
            <a:extLst>
              <a:ext uri="{FF2B5EF4-FFF2-40B4-BE49-F238E27FC236}">
                <a16:creationId xmlns:a16="http://schemas.microsoft.com/office/drawing/2014/main" id="{0EB26972-498D-4D0C-A9C0-709F696934B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2000" contrast="9000"/>
                    </a14:imgEffect>
                  </a14:imgLayer>
                </a14:imgProps>
              </a:ext>
              <a:ext uri="{28A0092B-C50C-407E-A947-70E740481C1C}">
                <a14:useLocalDpi xmlns:a14="http://schemas.microsoft.com/office/drawing/2010/main" val="0"/>
              </a:ext>
            </a:extLst>
          </a:blip>
          <a:srcRect t="2941" b="28922"/>
          <a:stretch/>
        </p:blipFill>
        <p:spPr bwMode="auto">
          <a:xfrm>
            <a:off x="0" y="2533829"/>
            <a:ext cx="9144000" cy="2647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98F14A-BC5C-469A-96D1-1883F86A491D}"/>
              </a:ext>
            </a:extLst>
          </p:cNvPr>
          <p:cNvSpPr/>
          <p:nvPr/>
        </p:nvSpPr>
        <p:spPr>
          <a:xfrm>
            <a:off x="342900" y="1276350"/>
            <a:ext cx="8458200" cy="1200329"/>
          </a:xfrm>
          <a:prstGeom prst="rect">
            <a:avLst/>
          </a:prstGeom>
        </p:spPr>
        <p:txBody>
          <a:bodyPr wrap="square">
            <a:spAutoFit/>
          </a:bodyPr>
          <a:lstStyle/>
          <a:p>
            <a:pPr algn="ctr"/>
            <a:r>
              <a:rPr lang="en-US" dirty="0"/>
              <a:t>It’s said that a movie is made for the first time when it’s written. As a Film Critic, being able to discern whether the story flows well, offers surprises -and most importantly-keeps the viewer engaged, will in large part due to the success or failure of the screenplay.</a:t>
            </a:r>
          </a:p>
        </p:txBody>
      </p:sp>
    </p:spTree>
    <p:extLst>
      <p:ext uri="{BB962C8B-B14F-4D97-AF65-F5344CB8AC3E}">
        <p14:creationId xmlns:p14="http://schemas.microsoft.com/office/powerpoint/2010/main" val="22345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Theme</a:t>
            </a:r>
            <a:endParaRPr lang="en-PR" sz="2000" dirty="0"/>
          </a:p>
        </p:txBody>
      </p:sp>
      <p:pic>
        <p:nvPicPr>
          <p:cNvPr id="4" name="Picture 3">
            <a:extLst>
              <a:ext uri="{FF2B5EF4-FFF2-40B4-BE49-F238E27FC236}">
                <a16:creationId xmlns:a16="http://schemas.microsoft.com/office/drawing/2014/main" id="{B3E5C127-1A65-4594-8009-27DDD04FD7F3}"/>
              </a:ext>
            </a:extLst>
          </p:cNvPr>
          <p:cNvPicPr>
            <a:picLocks noChangeAspect="1"/>
          </p:cNvPicPr>
          <p:nvPr/>
        </p:nvPicPr>
        <p:blipFill rotWithShape="1">
          <a:blip r:embed="rId2">
            <a:extLst>
              <a:ext uri="{28A0092B-C50C-407E-A947-70E740481C1C}">
                <a14:useLocalDpi xmlns:a14="http://schemas.microsoft.com/office/drawing/2010/main" val="0"/>
              </a:ext>
            </a:extLst>
          </a:blip>
          <a:srcRect l="12332" r="7191"/>
          <a:stretch/>
        </p:blipFill>
        <p:spPr>
          <a:xfrm>
            <a:off x="1" y="0"/>
            <a:ext cx="3962399" cy="5143500"/>
          </a:xfrm>
          <a:prstGeom prst="rect">
            <a:avLst/>
          </a:prstGeom>
        </p:spPr>
      </p:pic>
      <p:sp>
        <p:nvSpPr>
          <p:cNvPr id="5" name="Rectangle 4">
            <a:extLst>
              <a:ext uri="{FF2B5EF4-FFF2-40B4-BE49-F238E27FC236}">
                <a16:creationId xmlns:a16="http://schemas.microsoft.com/office/drawing/2014/main" id="{00956505-61F2-429F-B980-6109019AAB64}"/>
              </a:ext>
            </a:extLst>
          </p:cNvPr>
          <p:cNvSpPr/>
          <p:nvPr/>
        </p:nvSpPr>
        <p:spPr>
          <a:xfrm>
            <a:off x="4114800" y="1123950"/>
            <a:ext cx="4572000" cy="3970318"/>
          </a:xfrm>
          <a:prstGeom prst="rect">
            <a:avLst/>
          </a:prstGeom>
        </p:spPr>
        <p:txBody>
          <a:bodyPr wrap="square">
            <a:spAutoFit/>
          </a:bodyPr>
          <a:lstStyle/>
          <a:p>
            <a:pPr algn="r"/>
            <a:r>
              <a:rPr lang="en-US" b="1" dirty="0"/>
              <a:t>The Godfather </a:t>
            </a:r>
            <a:r>
              <a:rPr lang="en-US" dirty="0"/>
              <a:t>is about a young man who takes over the illegal activities of his family. That’s the short version. It’s also about family loyalty. Morality versus that family loyalty. The attraction of power. And the ways in which power can warp people.</a:t>
            </a:r>
          </a:p>
          <a:p>
            <a:pPr algn="r"/>
            <a:r>
              <a:rPr lang="en-US" dirty="0"/>
              <a:t>These are a few of the themes of The Godfather, so when reviewing a film , a critic shouldn’t downplay the importance of theme. While some may initially be interested in a movie because of it’s stars or director, it’s the universal themes of love, revenge, grief and so on that will likely have the most lasting impression.</a:t>
            </a:r>
          </a:p>
        </p:txBody>
      </p:sp>
    </p:spTree>
    <p:extLst>
      <p:ext uri="{BB962C8B-B14F-4D97-AF65-F5344CB8AC3E}">
        <p14:creationId xmlns:p14="http://schemas.microsoft.com/office/powerpoint/2010/main" val="333616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BED1B-A0DA-412D-8A86-B464177F948E}"/>
              </a:ext>
            </a:extLst>
          </p:cNvPr>
          <p:cNvSpPr txBox="1"/>
          <p:nvPr/>
        </p:nvSpPr>
        <p:spPr>
          <a:xfrm>
            <a:off x="4572000" y="514350"/>
            <a:ext cx="4114800" cy="400110"/>
          </a:xfrm>
          <a:prstGeom prst="rect">
            <a:avLst/>
          </a:prstGeom>
          <a:noFill/>
        </p:spPr>
        <p:txBody>
          <a:bodyPr wrap="square">
            <a:spAutoFit/>
          </a:bodyPr>
          <a:lstStyle/>
          <a:p>
            <a:pPr algn="r"/>
            <a:r>
              <a:rPr lang="en-US" sz="2000" b="1" dirty="0">
                <a:effectLst>
                  <a:glow rad="101600">
                    <a:schemeClr val="bg1">
                      <a:alpha val="60000"/>
                    </a:schemeClr>
                  </a:glow>
                  <a:outerShdw blurRad="38100" dist="38100" dir="2700000" algn="tl">
                    <a:srgbClr val="000000">
                      <a:alpha val="43137"/>
                    </a:srgbClr>
                  </a:outerShdw>
                </a:effectLst>
                <a:latin typeface="Arial Black" pitchFamily="34" charset="0"/>
              </a:rPr>
              <a:t>Editing</a:t>
            </a:r>
            <a:endParaRPr lang="en-PR" sz="2000" dirty="0"/>
          </a:p>
        </p:txBody>
      </p:sp>
      <p:sp>
        <p:nvSpPr>
          <p:cNvPr id="3" name="Rectangle 2">
            <a:extLst>
              <a:ext uri="{FF2B5EF4-FFF2-40B4-BE49-F238E27FC236}">
                <a16:creationId xmlns:a16="http://schemas.microsoft.com/office/drawing/2014/main" id="{0CDE6E16-4B0C-43B2-9015-3445B1A9BC27}"/>
              </a:ext>
            </a:extLst>
          </p:cNvPr>
          <p:cNvSpPr/>
          <p:nvPr/>
        </p:nvSpPr>
        <p:spPr>
          <a:xfrm>
            <a:off x="428844" y="1123950"/>
            <a:ext cx="8286307" cy="923330"/>
          </a:xfrm>
          <a:prstGeom prst="rect">
            <a:avLst/>
          </a:prstGeom>
        </p:spPr>
        <p:txBody>
          <a:bodyPr wrap="square">
            <a:spAutoFit/>
          </a:bodyPr>
          <a:lstStyle/>
          <a:p>
            <a:pPr algn="ctr"/>
            <a:r>
              <a:rPr lang="en-US" dirty="0"/>
              <a:t>An editor can make or break a film, and part of a great film is one that moves at a clip appropriate to the material. What’s good for a comedy may not work for a superhero-laden action flick—and that’s okay! But it’s up to the reviewer to know the difference.</a:t>
            </a:r>
          </a:p>
        </p:txBody>
      </p:sp>
      <p:pic>
        <p:nvPicPr>
          <p:cNvPr id="5" name="Picture 4">
            <a:extLst>
              <a:ext uri="{FF2B5EF4-FFF2-40B4-BE49-F238E27FC236}">
                <a16:creationId xmlns:a16="http://schemas.microsoft.com/office/drawing/2014/main" id="{D88F3FBC-6098-40D8-A71D-64461C6251FF}"/>
              </a:ext>
            </a:extLst>
          </p:cNvPr>
          <p:cNvPicPr>
            <a:picLocks noChangeAspect="1"/>
          </p:cNvPicPr>
          <p:nvPr/>
        </p:nvPicPr>
        <p:blipFill rotWithShape="1">
          <a:blip r:embed="rId2">
            <a:extLst>
              <a:ext uri="{28A0092B-C50C-407E-A947-70E740481C1C}">
                <a14:useLocalDpi xmlns:a14="http://schemas.microsoft.com/office/drawing/2010/main" val="0"/>
              </a:ext>
            </a:extLst>
          </a:blip>
          <a:srcRect b="15211"/>
          <a:stretch/>
        </p:blipFill>
        <p:spPr>
          <a:xfrm>
            <a:off x="-2" y="2114551"/>
            <a:ext cx="9144001" cy="3028950"/>
          </a:xfrm>
          <a:prstGeom prst="rect">
            <a:avLst/>
          </a:prstGeom>
        </p:spPr>
      </p:pic>
    </p:spTree>
    <p:extLst>
      <p:ext uri="{BB962C8B-B14F-4D97-AF65-F5344CB8AC3E}">
        <p14:creationId xmlns:p14="http://schemas.microsoft.com/office/powerpoint/2010/main" val="258933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F5978-1D98-4B9C-B998-BF5E539583B8}"/>
              </a:ext>
            </a:extLst>
          </p:cNvPr>
          <p:cNvSpPr txBox="1"/>
          <p:nvPr/>
        </p:nvSpPr>
        <p:spPr>
          <a:xfrm>
            <a:off x="457200" y="514350"/>
            <a:ext cx="63246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4. Formulate a Supported Viewpoint</a:t>
            </a:r>
            <a:endParaRPr lang="en-PR" sz="2400" dirty="0"/>
          </a:p>
        </p:txBody>
      </p:sp>
      <p:sp>
        <p:nvSpPr>
          <p:cNvPr id="3" name="Rectangle 2">
            <a:extLst>
              <a:ext uri="{FF2B5EF4-FFF2-40B4-BE49-F238E27FC236}">
                <a16:creationId xmlns:a16="http://schemas.microsoft.com/office/drawing/2014/main" id="{8D562299-4398-4873-A934-F3D73AACCD9F}"/>
              </a:ext>
            </a:extLst>
          </p:cNvPr>
          <p:cNvSpPr/>
          <p:nvPr/>
        </p:nvSpPr>
        <p:spPr>
          <a:xfrm>
            <a:off x="457200" y="1504950"/>
            <a:ext cx="4267200" cy="3139321"/>
          </a:xfrm>
          <a:prstGeom prst="rect">
            <a:avLst/>
          </a:prstGeom>
        </p:spPr>
        <p:txBody>
          <a:bodyPr wrap="square">
            <a:spAutoFit/>
          </a:bodyPr>
          <a:lstStyle/>
          <a:p>
            <a:pPr algn="just"/>
            <a:r>
              <a:rPr lang="en-US" dirty="0"/>
              <a:t>A review offers an </a:t>
            </a:r>
            <a:r>
              <a:rPr lang="en-US" b="1" dirty="0"/>
              <a:t>valid opinion </a:t>
            </a:r>
            <a:r>
              <a:rPr lang="en-US" dirty="0"/>
              <a:t>about a film; otherwise, it would just be a synopsis. However, a good film critic should be mindful to offer a comprehensive viewpoint without spoiling the film, as that may ruin the experience for those seeing new releases. Viewpoints on films often clash, as any art form is subjective. If a critic can back up that opinion, though, they’ll gain the respect of their readers even if it differs from theirs.</a:t>
            </a:r>
            <a:endParaRPr lang="en-US" sz="1200" dirty="0"/>
          </a:p>
        </p:txBody>
      </p:sp>
      <p:pic>
        <p:nvPicPr>
          <p:cNvPr id="5" name="Picture 4">
            <a:extLst>
              <a:ext uri="{FF2B5EF4-FFF2-40B4-BE49-F238E27FC236}">
                <a16:creationId xmlns:a16="http://schemas.microsoft.com/office/drawing/2014/main" id="{ADC0BB6D-CEE8-4148-92BF-69324C1EA79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820055" y="1733550"/>
            <a:ext cx="4113702" cy="2438400"/>
          </a:xfrm>
          <a:prstGeom prst="rect">
            <a:avLst/>
          </a:prstGeom>
        </p:spPr>
      </p:pic>
    </p:spTree>
    <p:extLst>
      <p:ext uri="{BB962C8B-B14F-4D97-AF65-F5344CB8AC3E}">
        <p14:creationId xmlns:p14="http://schemas.microsoft.com/office/powerpoint/2010/main" val="385384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C0B72-8B5C-4EC7-A7B1-0BD5DF99E03C}"/>
              </a:ext>
            </a:extLst>
          </p:cNvPr>
          <p:cNvSpPr txBox="1"/>
          <p:nvPr/>
        </p:nvSpPr>
        <p:spPr>
          <a:xfrm>
            <a:off x="457200" y="514350"/>
            <a:ext cx="74676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5. Example of How to Write a Film Review</a:t>
            </a:r>
            <a:endParaRPr lang="en-PR" sz="2400" dirty="0"/>
          </a:p>
        </p:txBody>
      </p:sp>
      <p:sp>
        <p:nvSpPr>
          <p:cNvPr id="3" name="Rectangle 2">
            <a:extLst>
              <a:ext uri="{FF2B5EF4-FFF2-40B4-BE49-F238E27FC236}">
                <a16:creationId xmlns:a16="http://schemas.microsoft.com/office/drawing/2014/main" id="{5DE2BB49-1E0B-4A2E-8451-C65A1D682757}"/>
              </a:ext>
            </a:extLst>
          </p:cNvPr>
          <p:cNvSpPr/>
          <p:nvPr/>
        </p:nvSpPr>
        <p:spPr>
          <a:xfrm>
            <a:off x="342900" y="1276350"/>
            <a:ext cx="8458200" cy="369332"/>
          </a:xfrm>
          <a:prstGeom prst="rect">
            <a:avLst/>
          </a:prstGeom>
        </p:spPr>
        <p:txBody>
          <a:bodyPr wrap="square">
            <a:spAutoFit/>
          </a:bodyPr>
          <a:lstStyle/>
          <a:p>
            <a:pPr algn="ctr"/>
            <a:r>
              <a:rPr lang="en-US" dirty="0"/>
              <a:t>Once the viewing is over and notes compiled, write a draft with the following steps:</a:t>
            </a:r>
          </a:p>
        </p:txBody>
      </p:sp>
      <p:sp>
        <p:nvSpPr>
          <p:cNvPr id="4" name="Rectangle 3">
            <a:extLst>
              <a:ext uri="{FF2B5EF4-FFF2-40B4-BE49-F238E27FC236}">
                <a16:creationId xmlns:a16="http://schemas.microsoft.com/office/drawing/2014/main" id="{4E159B13-1350-4634-AA7C-D2B2C199B39A}"/>
              </a:ext>
            </a:extLst>
          </p:cNvPr>
          <p:cNvSpPr/>
          <p:nvPr/>
        </p:nvSpPr>
        <p:spPr>
          <a:xfrm>
            <a:off x="4114800" y="1733550"/>
            <a:ext cx="4495800" cy="3139321"/>
          </a:xfrm>
          <a:prstGeom prst="rect">
            <a:avLst/>
          </a:prstGeom>
        </p:spPr>
        <p:txBody>
          <a:bodyPr wrap="square">
            <a:spAutoFit/>
          </a:bodyPr>
          <a:lstStyle/>
          <a:p>
            <a:pPr algn="r"/>
            <a:r>
              <a:rPr lang="en-US" b="1" dirty="0"/>
              <a:t>1. Give an introduction.</a:t>
            </a:r>
          </a:p>
          <a:p>
            <a:pPr algn="r"/>
            <a:r>
              <a:rPr lang="en-US" dirty="0"/>
              <a:t>That means providing the reader with baseline information about the film, such as the title, the year of theatrical release, the major cast members, the Director, and the Writer.</a:t>
            </a:r>
          </a:p>
          <a:p>
            <a:pPr algn="r"/>
            <a:r>
              <a:rPr lang="en-US" dirty="0"/>
              <a:t>Here’s an example, the movie review should include: The Godfather; 1972; Marlon Brando, Al Pacino, James Caan, John </a:t>
            </a:r>
            <a:r>
              <a:rPr lang="en-US" dirty="0" err="1"/>
              <a:t>Cazale</a:t>
            </a:r>
            <a:r>
              <a:rPr lang="en-US" dirty="0"/>
              <a:t>, Diane Keaton and Talia Shire; Francis Ford Coppola; Mario </a:t>
            </a:r>
            <a:r>
              <a:rPr lang="en-US" dirty="0" err="1"/>
              <a:t>Puzo</a:t>
            </a:r>
            <a:r>
              <a:rPr lang="en-US" dirty="0"/>
              <a:t> and Francis Ford Coppola.</a:t>
            </a:r>
          </a:p>
        </p:txBody>
      </p:sp>
      <p:pic>
        <p:nvPicPr>
          <p:cNvPr id="6" name="Picture 5">
            <a:extLst>
              <a:ext uri="{FF2B5EF4-FFF2-40B4-BE49-F238E27FC236}">
                <a16:creationId xmlns:a16="http://schemas.microsoft.com/office/drawing/2014/main" id="{1E4C0B85-96B0-4467-A587-A28588F81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916334"/>
            <a:ext cx="3678621" cy="2895600"/>
          </a:xfrm>
          <a:prstGeom prst="rect">
            <a:avLst/>
          </a:prstGeom>
        </p:spPr>
      </p:pic>
    </p:spTree>
    <p:extLst>
      <p:ext uri="{BB962C8B-B14F-4D97-AF65-F5344CB8AC3E}">
        <p14:creationId xmlns:p14="http://schemas.microsoft.com/office/powerpoint/2010/main" val="28102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90A7B-25FC-46A0-993C-0046FF89A0E7}"/>
              </a:ext>
            </a:extLst>
          </p:cNvPr>
          <p:cNvSpPr/>
          <p:nvPr/>
        </p:nvSpPr>
        <p:spPr>
          <a:xfrm>
            <a:off x="457200" y="742950"/>
            <a:ext cx="8229600" cy="3693319"/>
          </a:xfrm>
          <a:prstGeom prst="rect">
            <a:avLst/>
          </a:prstGeom>
        </p:spPr>
        <p:txBody>
          <a:bodyPr wrap="square">
            <a:spAutoFit/>
          </a:bodyPr>
          <a:lstStyle/>
          <a:p>
            <a:pPr algn="just"/>
            <a:r>
              <a:rPr lang="en-US" b="1" dirty="0"/>
              <a:t>2. Include a synopsis.</a:t>
            </a:r>
          </a:p>
          <a:p>
            <a:pPr algn="just"/>
            <a:r>
              <a:rPr lang="en-US" dirty="0"/>
              <a:t>It’s a vital piece of information that essentially sets the stage for the review.</a:t>
            </a:r>
          </a:p>
          <a:p>
            <a:pPr algn="just"/>
            <a:r>
              <a:rPr lang="en-US" dirty="0"/>
              <a:t>That being said, while not as critical for a film that’s been around for many years, don’t forget that a movie synopsis should </a:t>
            </a:r>
            <a:r>
              <a:rPr lang="en-US" b="1" u="sng" dirty="0"/>
              <a:t>not reveal</a:t>
            </a:r>
            <a:r>
              <a:rPr lang="en-US" b="1" dirty="0"/>
              <a:t> </a:t>
            </a:r>
            <a:r>
              <a:rPr lang="en-US" dirty="0"/>
              <a:t>all major plot points.</a:t>
            </a:r>
          </a:p>
          <a:p>
            <a:pPr algn="just"/>
            <a:endParaRPr lang="en-US" dirty="0"/>
          </a:p>
          <a:p>
            <a:pPr algn="just"/>
            <a:r>
              <a:rPr lang="en-US" b="1" dirty="0"/>
              <a:t>3. Provide an analysis.</a:t>
            </a:r>
          </a:p>
          <a:p>
            <a:pPr algn="just"/>
            <a:r>
              <a:rPr lang="en-US" dirty="0"/>
              <a:t>This is the most critical part of how to write a movie review. As mentioned, it’s okay to have a viewpoint that may not line up with popular opinion.</a:t>
            </a:r>
          </a:p>
          <a:p>
            <a:pPr algn="just"/>
            <a:r>
              <a:rPr lang="en-US" dirty="0"/>
              <a:t>This is where the film reviewer states their opinions on those many film elements, including acting, directing, cinematography, production design, screenwriting, theme, and editing. Some potential topics may include arguing that X-Director should have won the Oscar or that X-Actor should have won it. Whatever opinions are put forth, back them up!</a:t>
            </a:r>
          </a:p>
        </p:txBody>
      </p:sp>
    </p:spTree>
    <p:extLst>
      <p:ext uri="{BB962C8B-B14F-4D97-AF65-F5344CB8AC3E}">
        <p14:creationId xmlns:p14="http://schemas.microsoft.com/office/powerpoint/2010/main" val="276068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EB3C-D040-4E66-B472-21365337FD4E}"/>
              </a:ext>
            </a:extLst>
          </p:cNvPr>
          <p:cNvSpPr txBox="1"/>
          <p:nvPr/>
        </p:nvSpPr>
        <p:spPr>
          <a:xfrm>
            <a:off x="1638300" y="3333750"/>
            <a:ext cx="5867400" cy="1200329"/>
          </a:xfrm>
          <a:prstGeom prst="rect">
            <a:avLst/>
          </a:prstGeom>
          <a:noFill/>
        </p:spPr>
        <p:txBody>
          <a:bodyPr wrap="square">
            <a:spAutoFit/>
          </a:bodyPr>
          <a:lstStyle/>
          <a:p>
            <a:pPr algn="just"/>
            <a:r>
              <a:rPr lang="en-US" b="0" i="1" dirty="0">
                <a:effectLst/>
              </a:rPr>
              <a:t>“You are not entitled to your opinion. You are entitled to your informed opinion. No one is entitled to be ignorant.”</a:t>
            </a:r>
            <a:br>
              <a:rPr lang="en-US" dirty="0"/>
            </a:br>
            <a:r>
              <a:rPr lang="en-US" b="0" i="0" dirty="0">
                <a:effectLst/>
              </a:rPr>
              <a:t>― </a:t>
            </a:r>
            <a:r>
              <a:rPr lang="en-US" b="1" i="0" dirty="0">
                <a:effectLst/>
              </a:rPr>
              <a:t>Harlan Ellison, writer of short stories, novellas, teleplays, essays, and criticism.</a:t>
            </a:r>
            <a:endParaRPr lang="en-PR" dirty="0"/>
          </a:p>
        </p:txBody>
      </p:sp>
      <p:pic>
        <p:nvPicPr>
          <p:cNvPr id="1026" name="Picture 2" descr="Harlan Ellison">
            <a:extLst>
              <a:ext uri="{FF2B5EF4-FFF2-40B4-BE49-F238E27FC236}">
                <a16:creationId xmlns:a16="http://schemas.microsoft.com/office/drawing/2014/main" id="{CDBD9ECF-BB1B-4A4A-8E2F-236F5E3167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8000" y="666750"/>
            <a:ext cx="3048000"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90A7B-25FC-46A0-993C-0046FF89A0E7}"/>
              </a:ext>
            </a:extLst>
          </p:cNvPr>
          <p:cNvSpPr/>
          <p:nvPr/>
        </p:nvSpPr>
        <p:spPr>
          <a:xfrm>
            <a:off x="457200" y="1556087"/>
            <a:ext cx="3200400" cy="2031325"/>
          </a:xfrm>
          <a:prstGeom prst="rect">
            <a:avLst/>
          </a:prstGeom>
        </p:spPr>
        <p:txBody>
          <a:bodyPr wrap="square">
            <a:spAutoFit/>
          </a:bodyPr>
          <a:lstStyle/>
          <a:p>
            <a:pPr algn="just"/>
            <a:r>
              <a:rPr lang="en-US" b="1" dirty="0"/>
              <a:t>4. Offer a conclusion.</a:t>
            </a:r>
          </a:p>
          <a:p>
            <a:pPr algn="just"/>
            <a:r>
              <a:rPr lang="en-US" dirty="0"/>
              <a:t>Should people revisit this film? Or would those two hours of viewing time be better spent on another film? End the film review on a confident note with a definite opinion.</a:t>
            </a:r>
          </a:p>
        </p:txBody>
      </p:sp>
      <p:pic>
        <p:nvPicPr>
          <p:cNvPr id="4" name="Picture 3">
            <a:extLst>
              <a:ext uri="{FF2B5EF4-FFF2-40B4-BE49-F238E27FC236}">
                <a16:creationId xmlns:a16="http://schemas.microsoft.com/office/drawing/2014/main" id="{04937059-4EE9-428D-8CE8-3E8E6D7D788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1000"/>
                    </a14:imgEffect>
                  </a14:imgLayer>
                </a14:imgProps>
              </a:ext>
              <a:ext uri="{28A0092B-C50C-407E-A947-70E740481C1C}">
                <a14:useLocalDpi xmlns:a14="http://schemas.microsoft.com/office/drawing/2010/main" val="0"/>
              </a:ext>
            </a:extLst>
          </a:blip>
          <a:srcRect t="1112"/>
          <a:stretch/>
        </p:blipFill>
        <p:spPr>
          <a:xfrm>
            <a:off x="3908224" y="0"/>
            <a:ext cx="5225143" cy="5143499"/>
          </a:xfrm>
          <a:prstGeom prst="rect">
            <a:avLst/>
          </a:prstGeom>
        </p:spPr>
      </p:pic>
    </p:spTree>
    <p:extLst>
      <p:ext uri="{BB962C8B-B14F-4D97-AF65-F5344CB8AC3E}">
        <p14:creationId xmlns:p14="http://schemas.microsoft.com/office/powerpoint/2010/main" val="75206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17C283-134D-4AB4-8CE8-661F48846C8C}"/>
              </a:ext>
            </a:extLst>
          </p:cNvPr>
          <p:cNvSpPr txBox="1"/>
          <p:nvPr/>
        </p:nvSpPr>
        <p:spPr>
          <a:xfrm>
            <a:off x="457200" y="514350"/>
            <a:ext cx="63246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For Your Portfolio</a:t>
            </a:r>
            <a:endParaRPr lang="en-PR" sz="2400" dirty="0"/>
          </a:p>
        </p:txBody>
      </p:sp>
      <p:sp>
        <p:nvSpPr>
          <p:cNvPr id="4" name="Rectangle 3">
            <a:extLst>
              <a:ext uri="{FF2B5EF4-FFF2-40B4-BE49-F238E27FC236}">
                <a16:creationId xmlns:a16="http://schemas.microsoft.com/office/drawing/2014/main" id="{36169568-5D4F-4C52-9FC6-0AFC1420B5B8}"/>
              </a:ext>
            </a:extLst>
          </p:cNvPr>
          <p:cNvSpPr/>
          <p:nvPr/>
        </p:nvSpPr>
        <p:spPr>
          <a:xfrm>
            <a:off x="439479" y="1276350"/>
            <a:ext cx="8286307" cy="923330"/>
          </a:xfrm>
          <a:prstGeom prst="rect">
            <a:avLst/>
          </a:prstGeom>
        </p:spPr>
        <p:txBody>
          <a:bodyPr wrap="square">
            <a:spAutoFit/>
          </a:bodyPr>
          <a:lstStyle/>
          <a:p>
            <a:pPr algn="ctr"/>
            <a:r>
              <a:rPr lang="en-US" dirty="0"/>
              <a:t>For 30 points, watch any movie and write a full page film review with no less than 500 words. Use step #5 of this presentation as a guide. Print and turn in three days. Don’t forget to include your name, homeroom number and date on the top of the page. </a:t>
            </a:r>
          </a:p>
        </p:txBody>
      </p:sp>
      <p:pic>
        <p:nvPicPr>
          <p:cNvPr id="1026" name="Picture 2" descr="Jordan Peele&amp;#39;s &amp;#39;Nope&amp;#39; debuts first trailer | EW.com">
            <a:extLst>
              <a:ext uri="{FF2B5EF4-FFF2-40B4-BE49-F238E27FC236}">
                <a16:creationId xmlns:a16="http://schemas.microsoft.com/office/drawing/2014/main" id="{52EBFF36-603C-4790-9276-C100D95E6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66" b="44783"/>
          <a:stretch/>
        </p:blipFill>
        <p:spPr bwMode="auto">
          <a:xfrm>
            <a:off x="0" y="2466510"/>
            <a:ext cx="9144000" cy="267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7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85750"/>
            <a:ext cx="55626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w="18415" cmpd="sng">
                  <a:noFill/>
                  <a:prstDash val="solid"/>
                </a:ln>
                <a:solidFill>
                  <a:srgbClr val="FF0000"/>
                </a:solidFill>
                <a:effectLst>
                  <a:outerShdw blurRad="63500" dir="3600000" algn="tl" rotWithShape="0">
                    <a:srgbClr val="000000">
                      <a:alpha val="70000"/>
                    </a:srgbClr>
                  </a:outerShdw>
                </a:effectLst>
                <a:uLnTx/>
                <a:uFillTx/>
                <a:latin typeface="Broadway" pitchFamily="82" charset="0"/>
                <a:ea typeface="+mj-ea"/>
                <a:cs typeface="Estrangelo Edessa" pitchFamily="66" charset="0"/>
              </a:rPr>
              <a:t>Next:  </a:t>
            </a:r>
            <a:r>
              <a:rPr kumimoji="0" lang="en-US" sz="3600" b="0" i="0" u="none" strike="noStrike" kern="1200" cap="none" spc="0" normalizeH="0" baseline="0" noProof="0" dirty="0">
                <a:ln w="18415" cmpd="sng">
                  <a:noFill/>
                  <a:prstDash val="solid"/>
                </a:ln>
                <a:solidFill>
                  <a:srgbClr val="FFC000"/>
                </a:solidFill>
                <a:effectLst>
                  <a:glow rad="139700">
                    <a:schemeClr val="accent3">
                      <a:satMod val="175000"/>
                      <a:alpha val="40000"/>
                    </a:schemeClr>
                  </a:glow>
                  <a:outerShdw blurRad="63500" dir="3600000" algn="tl" rotWithShape="0">
                    <a:srgbClr val="000000">
                      <a:alpha val="70000"/>
                    </a:srgbClr>
                  </a:outerShdw>
                </a:effectLst>
                <a:uLnTx/>
                <a:uFillTx/>
                <a:latin typeface="Broadway" pitchFamily="82" charset="0"/>
                <a:ea typeface="+mj-ea"/>
                <a:cs typeface="Estrangelo Edessa" pitchFamily="66" charset="0"/>
              </a:rPr>
              <a:t>  </a:t>
            </a:r>
            <a:r>
              <a:rPr kumimoji="0" lang="en-US" sz="3600" b="0" i="0" u="none" strike="noStrike" kern="1200" cap="none" spc="600" normalizeH="0" baseline="0" noProof="0" dirty="0">
                <a:ln w="18415" cmpd="sng">
                  <a:noFill/>
                  <a:prstDash val="solid"/>
                </a:ln>
                <a:solidFill>
                  <a:srgbClr val="FFC000"/>
                </a:solidFill>
                <a:effectLst>
                  <a:glow rad="139700">
                    <a:schemeClr val="accent3">
                      <a:satMod val="175000"/>
                      <a:alpha val="40000"/>
                    </a:schemeClr>
                  </a:glow>
                  <a:outerShdw blurRad="63500" dir="3600000" algn="tl" rotWithShape="0">
                    <a:srgbClr val="000000">
                      <a:alpha val="70000"/>
                    </a:srgbClr>
                  </a:outerShdw>
                </a:effectLst>
                <a:uLnTx/>
                <a:uFillTx/>
                <a:latin typeface="Broadway" pitchFamily="82" charset="0"/>
                <a:ea typeface="+mj-ea"/>
                <a:cs typeface="Estrangelo Edessa" pitchFamily="66" charset="0"/>
              </a:rPr>
              <a:t>Get a Job</a:t>
            </a:r>
            <a:r>
              <a:rPr kumimoji="0" lang="en-US" sz="3600" b="0" i="0" u="none" strike="noStrike" kern="1200" cap="none" spc="0" normalizeH="0" baseline="0" noProof="0" dirty="0">
                <a:ln w="18415" cmpd="sng">
                  <a:noFill/>
                  <a:prstDash val="solid"/>
                </a:ln>
                <a:solidFill>
                  <a:srgbClr val="FFC000"/>
                </a:solidFill>
                <a:effectLst>
                  <a:glow rad="139700">
                    <a:schemeClr val="accent3">
                      <a:satMod val="175000"/>
                      <a:alpha val="40000"/>
                    </a:schemeClr>
                  </a:glow>
                  <a:outerShdw blurRad="63500" dir="3600000" algn="tl" rotWithShape="0">
                    <a:srgbClr val="000000">
                      <a:alpha val="70000"/>
                    </a:srgbClr>
                  </a:outerShdw>
                </a:effectLst>
                <a:uLnTx/>
                <a:uFillTx/>
                <a:latin typeface="Broadway" pitchFamily="82" charset="0"/>
                <a:ea typeface="+mj-ea"/>
                <a:cs typeface="Estrangelo Edessa" pitchFamily="66" charset="0"/>
              </a:rPr>
              <a:t>!</a:t>
            </a:r>
          </a:p>
        </p:txBody>
      </p:sp>
      <p:pic>
        <p:nvPicPr>
          <p:cNvPr id="3" name="Picture 2" descr="http://cdn2.theblackandblue.com/wp-content/uploads/2012/09/bestfilmjob.jpg"/>
          <p:cNvPicPr>
            <a:picLocks noChangeAspect="1" noChangeArrowheads="1"/>
          </p:cNvPicPr>
          <p:nvPr/>
        </p:nvPicPr>
        <p:blipFill>
          <a:blip r:embed="rId2" cstate="print">
            <a:lum contrast="10000"/>
          </a:blip>
          <a:srcRect t="2379" b="15892"/>
          <a:stretch>
            <a:fillRect/>
          </a:stretch>
        </p:blipFill>
        <p:spPr bwMode="auto">
          <a:xfrm>
            <a:off x="0" y="1053867"/>
            <a:ext cx="9144000" cy="4089633"/>
          </a:xfrm>
          <a:prstGeom prst="rect">
            <a:avLst/>
          </a:prstGeom>
          <a:noFill/>
        </p:spPr>
      </p:pic>
      <p:sp>
        <p:nvSpPr>
          <p:cNvPr id="4" name="Text Box 12"/>
          <p:cNvSpPr txBox="1">
            <a:spLocks noChangeArrowheads="1"/>
          </p:cNvSpPr>
          <p:nvPr/>
        </p:nvSpPr>
        <p:spPr bwMode="auto">
          <a:xfrm>
            <a:off x="6934200" y="4095750"/>
            <a:ext cx="1905000"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Jim Soto </a:t>
            </a:r>
            <a:r>
              <a:rPr kumimoji="0" lang="en-US" sz="1800" b="1" i="0" u="none" strike="noStrike" kern="1200" cap="none" spc="0" normalizeH="0" baseline="0" noProof="0" dirty="0">
                <a:ln>
                  <a:noFill/>
                </a:ln>
                <a:solidFill>
                  <a:sysClr val="window" lastClr="FFFFFF"/>
                </a:solidFill>
                <a:effectLst/>
                <a:uLnTx/>
                <a:uFillTx/>
                <a:latin typeface="Calibri"/>
                <a:ea typeface="+mn-ea"/>
                <a:cs typeface="Times New Roman" pitchFamily="18" charset="0"/>
              </a:rPr>
              <a:t>©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6200" y="1047750"/>
            <a:ext cx="4724400" cy="3139321"/>
          </a:xfrm>
          <a:prstGeom prst="rect">
            <a:avLst/>
          </a:prstGeom>
        </p:spPr>
        <p:txBody>
          <a:bodyPr wrap="square">
            <a:spAutoFit/>
          </a:bodyPr>
          <a:lstStyle/>
          <a:p>
            <a:pPr algn="r"/>
            <a:r>
              <a:rPr lang="en-US" dirty="0"/>
              <a:t>Anyone watching a movie will formulate an opinion about it.</a:t>
            </a:r>
          </a:p>
          <a:p>
            <a:pPr algn="r"/>
            <a:endParaRPr lang="en-US" dirty="0"/>
          </a:p>
          <a:p>
            <a:pPr algn="r"/>
            <a:r>
              <a:rPr lang="en-US" dirty="0"/>
              <a:t>Film critics specialize in analyzing films and producing reviews and articles for newspapers, magazines, radio, TV, social media channels and websites.</a:t>
            </a:r>
          </a:p>
          <a:p>
            <a:pPr algn="r"/>
            <a:endParaRPr lang="en-US" dirty="0"/>
          </a:p>
          <a:p>
            <a:pPr algn="r"/>
            <a:r>
              <a:rPr lang="en-US" dirty="0"/>
              <a:t>In other words, they share their opinions about movies. However, there are opinions and… there are </a:t>
            </a:r>
            <a:r>
              <a:rPr lang="en-US" sz="1600" dirty="0">
                <a:latin typeface="Arial Black" panose="020B0A04020102020204" pitchFamily="34" charset="0"/>
              </a:rPr>
              <a:t>opinions</a:t>
            </a:r>
            <a:r>
              <a:rPr lang="en-US" dirty="0"/>
              <a:t>. </a:t>
            </a:r>
            <a:r>
              <a:rPr lang="en-US" sz="1200" dirty="0"/>
              <a:t>  </a:t>
            </a:r>
          </a:p>
        </p:txBody>
      </p:sp>
      <p:pic>
        <p:nvPicPr>
          <p:cNvPr id="2050" name="Picture 2" descr="HOW TO BE A FILM CRITIC II: PREPERATION · The Studio Exec">
            <a:extLst>
              <a:ext uri="{FF2B5EF4-FFF2-40B4-BE49-F238E27FC236}">
                <a16:creationId xmlns:a16="http://schemas.microsoft.com/office/drawing/2014/main" id="{5ABE186C-D91A-454C-AFA7-5E56F2E9398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19355" r="32258"/>
          <a:stretch/>
        </p:blipFill>
        <p:spPr bwMode="auto">
          <a:xfrm>
            <a:off x="10633" y="0"/>
            <a:ext cx="3775046"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B1926D-1F57-4C93-B21A-16CFE9DA6CF6}"/>
              </a:ext>
            </a:extLst>
          </p:cNvPr>
          <p:cNvSpPr txBox="1"/>
          <p:nvPr/>
        </p:nvSpPr>
        <p:spPr>
          <a:xfrm>
            <a:off x="457200" y="3181350"/>
            <a:ext cx="8229600" cy="1477328"/>
          </a:xfrm>
          <a:prstGeom prst="rect">
            <a:avLst/>
          </a:prstGeom>
          <a:noFill/>
        </p:spPr>
        <p:txBody>
          <a:bodyPr wrap="square">
            <a:spAutoFit/>
          </a:bodyPr>
          <a:lstStyle/>
          <a:p>
            <a:pPr algn="ctr"/>
            <a:r>
              <a:rPr lang="en-US" b="0" i="0" dirty="0">
                <a:effectLst/>
              </a:rPr>
              <a:t>Can you offer a critique of a movie? Of course, assuming that you have something to say about movies—not just opinions, but opinions based on a broad knowledge of film, which means having watched a lot of them and having spent time seriously thinking and reading about and discussing them. But don’t expect to make a living at it, because very few critics do.</a:t>
            </a:r>
            <a:endParaRPr lang="en-PR" dirty="0"/>
          </a:p>
        </p:txBody>
      </p:sp>
      <p:pic>
        <p:nvPicPr>
          <p:cNvPr id="1026" name="Picture 2" descr="Best Movies of 2018 | The A&amp;amp;T Register">
            <a:extLst>
              <a:ext uri="{FF2B5EF4-FFF2-40B4-BE49-F238E27FC236}">
                <a16:creationId xmlns:a16="http://schemas.microsoft.com/office/drawing/2014/main" id="{86C2C012-24C6-4003-9651-8E6E6ECEB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555"/>
          <a:stretch/>
        </p:blipFill>
        <p:spPr bwMode="auto">
          <a:xfrm>
            <a:off x="0" y="-1"/>
            <a:ext cx="9144000" cy="2952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DA9E5-AB06-469F-8D46-D9300FFCC04F}"/>
              </a:ext>
            </a:extLst>
          </p:cNvPr>
          <p:cNvSpPr/>
          <p:nvPr/>
        </p:nvSpPr>
        <p:spPr>
          <a:xfrm>
            <a:off x="457200" y="1504950"/>
            <a:ext cx="3542414" cy="3139321"/>
          </a:xfrm>
          <a:prstGeom prst="rect">
            <a:avLst/>
          </a:prstGeom>
        </p:spPr>
        <p:txBody>
          <a:bodyPr wrap="square">
            <a:spAutoFit/>
          </a:bodyPr>
          <a:lstStyle/>
          <a:p>
            <a:pPr algn="just"/>
            <a:r>
              <a:rPr lang="en-US" dirty="0"/>
              <a:t>Writing movie reviews can become a lifelong profession in its own right with Critics such as Leonard Maltin, Pauline Kael, and Roger Ebert becoming household names. </a:t>
            </a:r>
          </a:p>
          <a:p>
            <a:pPr algn="just"/>
            <a:endParaRPr lang="en-US" dirty="0"/>
          </a:p>
          <a:p>
            <a:pPr algn="just"/>
            <a:r>
              <a:rPr lang="en-US" dirty="0"/>
              <a:t>The process of how to write a movie review entails much more, though than simply giving readers a recommendation to watch or avoid a film. Let’s find out why!</a:t>
            </a:r>
            <a:endParaRPr lang="en-US" sz="1200" dirty="0"/>
          </a:p>
        </p:txBody>
      </p:sp>
      <p:sp>
        <p:nvSpPr>
          <p:cNvPr id="4" name="TextBox 3">
            <a:extLst>
              <a:ext uri="{FF2B5EF4-FFF2-40B4-BE49-F238E27FC236}">
                <a16:creationId xmlns:a16="http://schemas.microsoft.com/office/drawing/2014/main" id="{31867E82-9D9E-4F54-901A-4C1797B0E55B}"/>
              </a:ext>
            </a:extLst>
          </p:cNvPr>
          <p:cNvSpPr txBox="1"/>
          <p:nvPr/>
        </p:nvSpPr>
        <p:spPr>
          <a:xfrm>
            <a:off x="457200" y="514350"/>
            <a:ext cx="8229600" cy="830997"/>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How to Write a Movie Review: Become a Movie Reviewer</a:t>
            </a:r>
            <a:endParaRPr lang="en-PR" sz="2400" dirty="0"/>
          </a:p>
        </p:txBody>
      </p:sp>
      <p:pic>
        <p:nvPicPr>
          <p:cNvPr id="6" name="Picture 5">
            <a:extLst>
              <a:ext uri="{FF2B5EF4-FFF2-40B4-BE49-F238E27FC236}">
                <a16:creationId xmlns:a16="http://schemas.microsoft.com/office/drawing/2014/main" id="{BF4C6546-B414-4E81-9556-3E3170343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5782">
            <a:off x="4330096" y="1428750"/>
            <a:ext cx="1517904" cy="1916545"/>
          </a:xfrm>
          <a:prstGeom prst="rect">
            <a:avLst/>
          </a:prstGeom>
        </p:spPr>
      </p:pic>
      <p:pic>
        <p:nvPicPr>
          <p:cNvPr id="8" name="Picture 7">
            <a:extLst>
              <a:ext uri="{FF2B5EF4-FFF2-40B4-BE49-F238E27FC236}">
                <a16:creationId xmlns:a16="http://schemas.microsoft.com/office/drawing/2014/main" id="{B35CE005-6D54-49BD-808B-0C208EFF1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623" y="2583064"/>
            <a:ext cx="1746807" cy="2218518"/>
          </a:xfrm>
          <a:prstGeom prst="rect">
            <a:avLst/>
          </a:prstGeom>
        </p:spPr>
      </p:pic>
      <p:pic>
        <p:nvPicPr>
          <p:cNvPr id="10" name="Picture 9">
            <a:extLst>
              <a:ext uri="{FF2B5EF4-FFF2-40B4-BE49-F238E27FC236}">
                <a16:creationId xmlns:a16="http://schemas.microsoft.com/office/drawing/2014/main" id="{B62C74D9-C157-41F5-B118-76F716F0C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1423">
            <a:off x="6988344" y="1159547"/>
            <a:ext cx="1660735" cy="1991288"/>
          </a:xfrm>
          <a:prstGeom prst="rect">
            <a:avLst/>
          </a:prstGeom>
        </p:spPr>
      </p:pic>
    </p:spTree>
    <p:extLst>
      <p:ext uri="{BB962C8B-B14F-4D97-AF65-F5344CB8AC3E}">
        <p14:creationId xmlns:p14="http://schemas.microsoft.com/office/powerpoint/2010/main" val="37605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F00FED-7156-44ED-8064-B0EC3974C192}"/>
              </a:ext>
            </a:extLst>
          </p:cNvPr>
          <p:cNvSpPr txBox="1"/>
          <p:nvPr/>
        </p:nvSpPr>
        <p:spPr>
          <a:xfrm>
            <a:off x="1371599" y="1881689"/>
            <a:ext cx="6400801" cy="1380121"/>
          </a:xfrm>
          <a:prstGeom prst="rect">
            <a:avLst/>
          </a:prstGeom>
          <a:noFill/>
        </p:spPr>
        <p:txBody>
          <a:bodyPr wrap="square">
            <a:spAutoFit/>
          </a:bodyPr>
          <a:lstStyle/>
          <a:p>
            <a:pPr marL="0" marR="0" algn="ctr">
              <a:lnSpc>
                <a:spcPct val="107000"/>
              </a:lnSpc>
              <a:spcBef>
                <a:spcPts val="200"/>
              </a:spcBef>
              <a:spcAft>
                <a:spcPts val="0"/>
              </a:spcAft>
            </a:pPr>
            <a:r>
              <a:rPr lang="en-PR" sz="4000" b="1" spc="15" dirty="0">
                <a:solidFill>
                  <a:srgbClr val="FFFFFF"/>
                </a:solidFill>
                <a:effectLst/>
                <a:latin typeface="Arial Black" panose="020B0A04020102020204" pitchFamily="34" charset="0"/>
                <a:ea typeface="Times New Roman" panose="02020603050405020304" pitchFamily="18" charset="0"/>
                <a:cs typeface="Times New Roman" panose="02020603050405020304" pitchFamily="18" charset="0"/>
              </a:rPr>
              <a:t>How Do You Write A Film Review?</a:t>
            </a:r>
            <a:endParaRPr lang="en-PR" sz="4000" b="1" dirty="0">
              <a:solidFill>
                <a:srgbClr val="2F5496"/>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76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AC0F3-FF70-41DC-946C-4FD3DF2305D1}"/>
              </a:ext>
            </a:extLst>
          </p:cNvPr>
          <p:cNvSpPr txBox="1"/>
          <p:nvPr/>
        </p:nvSpPr>
        <p:spPr>
          <a:xfrm>
            <a:off x="457200" y="514350"/>
            <a:ext cx="41148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1. Watch the Film</a:t>
            </a:r>
            <a:endParaRPr lang="en-PR" sz="2400" dirty="0"/>
          </a:p>
        </p:txBody>
      </p:sp>
      <p:sp>
        <p:nvSpPr>
          <p:cNvPr id="3" name="Rectangle 2">
            <a:extLst>
              <a:ext uri="{FF2B5EF4-FFF2-40B4-BE49-F238E27FC236}">
                <a16:creationId xmlns:a16="http://schemas.microsoft.com/office/drawing/2014/main" id="{477F07A0-06E5-465F-8BE0-A25745290827}"/>
              </a:ext>
            </a:extLst>
          </p:cNvPr>
          <p:cNvSpPr/>
          <p:nvPr/>
        </p:nvSpPr>
        <p:spPr>
          <a:xfrm>
            <a:off x="457200" y="1276350"/>
            <a:ext cx="8229600" cy="923330"/>
          </a:xfrm>
          <a:prstGeom prst="rect">
            <a:avLst/>
          </a:prstGeom>
        </p:spPr>
        <p:txBody>
          <a:bodyPr wrap="square">
            <a:spAutoFit/>
          </a:bodyPr>
          <a:lstStyle/>
          <a:p>
            <a:pPr algn="ctr"/>
            <a:r>
              <a:rPr lang="en-US" dirty="0"/>
              <a:t>Of primary importance is </a:t>
            </a:r>
            <a:r>
              <a:rPr lang="en-US" b="1" u="sng" dirty="0"/>
              <a:t>getting rid of distractions</a:t>
            </a:r>
            <a:r>
              <a:rPr lang="en-US" dirty="0"/>
              <a:t>. That’s a high demand nowadays, but for someone wanting to be serious about Film Criticism, it’s the least that the movies reviewed deserve.</a:t>
            </a:r>
            <a:endParaRPr lang="en-US" sz="1200" dirty="0"/>
          </a:p>
        </p:txBody>
      </p:sp>
      <p:pic>
        <p:nvPicPr>
          <p:cNvPr id="1026" name="Picture 2" descr="Provocation Stock Photos - Page 1 : Masterfile">
            <a:extLst>
              <a:ext uri="{FF2B5EF4-FFF2-40B4-BE49-F238E27FC236}">
                <a16:creationId xmlns:a16="http://schemas.microsoft.com/office/drawing/2014/main" id="{E65B5F67-800E-40CB-90EA-814599AA6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36" b="2959"/>
          <a:stretch/>
        </p:blipFill>
        <p:spPr bwMode="auto">
          <a:xfrm>
            <a:off x="2045336" y="2200123"/>
            <a:ext cx="5053328" cy="26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5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F5978-1D98-4B9C-B998-BF5E539583B8}"/>
              </a:ext>
            </a:extLst>
          </p:cNvPr>
          <p:cNvSpPr txBox="1"/>
          <p:nvPr/>
        </p:nvSpPr>
        <p:spPr>
          <a:xfrm>
            <a:off x="457200" y="514350"/>
            <a:ext cx="41148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2. Take Notes</a:t>
            </a:r>
            <a:endParaRPr lang="en-PR" sz="2400" dirty="0"/>
          </a:p>
        </p:txBody>
      </p:sp>
      <p:sp>
        <p:nvSpPr>
          <p:cNvPr id="3" name="Rectangle 2">
            <a:extLst>
              <a:ext uri="{FF2B5EF4-FFF2-40B4-BE49-F238E27FC236}">
                <a16:creationId xmlns:a16="http://schemas.microsoft.com/office/drawing/2014/main" id="{60EBC5B8-4D5A-4E68-B0C3-1C5F8EA1B15C}"/>
              </a:ext>
            </a:extLst>
          </p:cNvPr>
          <p:cNvSpPr/>
          <p:nvPr/>
        </p:nvSpPr>
        <p:spPr>
          <a:xfrm>
            <a:off x="457200" y="1504950"/>
            <a:ext cx="3542414" cy="3139321"/>
          </a:xfrm>
          <a:prstGeom prst="rect">
            <a:avLst/>
          </a:prstGeom>
        </p:spPr>
        <p:txBody>
          <a:bodyPr wrap="square">
            <a:spAutoFit/>
          </a:bodyPr>
          <a:lstStyle/>
          <a:p>
            <a:pPr algn="just"/>
            <a:r>
              <a:rPr lang="en-US" dirty="0"/>
              <a:t>In an ideal world, Film Critics would have the opportunity to watch a movie at least twice—once to simply experience the film and once more to write down observations during it. But in reality this doesn’t happen. That’s why when learning how to write a movie review, Critics should become accustomed to </a:t>
            </a:r>
            <a:r>
              <a:rPr lang="en-US" b="1" u="sng" dirty="0"/>
              <a:t>jotting down notes</a:t>
            </a:r>
            <a:r>
              <a:rPr lang="en-US" dirty="0"/>
              <a:t> during a film screening.</a:t>
            </a:r>
            <a:endParaRPr lang="en-US" sz="1200" dirty="0"/>
          </a:p>
        </p:txBody>
      </p:sp>
      <p:pic>
        <p:nvPicPr>
          <p:cNvPr id="4" name="Picture 2" descr="http://www.indiewire.com/static/dims4/INDIEWIRE/4bccc99/2147483647/thumbnail/680x478/?url=http%3A%2F%2Fd1oi7t5trwfj5d.cloudfront.net%2F5c%2F6c%2F297a628e42d2a1d9fd4266839cc6%2Fscreenplay.jpg">
            <a:extLst>
              <a:ext uri="{FF2B5EF4-FFF2-40B4-BE49-F238E27FC236}">
                <a16:creationId xmlns:a16="http://schemas.microsoft.com/office/drawing/2014/main" id="{26106924-72D6-4DF5-BB2D-7AFBB81ED209}"/>
              </a:ext>
            </a:extLst>
          </p:cNvPr>
          <p:cNvPicPr>
            <a:picLocks noChangeAspect="1" noChangeArrowheads="1"/>
          </p:cNvPicPr>
          <p:nvPr/>
        </p:nvPicPr>
        <p:blipFill rotWithShape="1">
          <a:blip r:embed="rId2" cstate="print">
            <a:grayscl/>
          </a:blip>
          <a:srcRect l="14752" r="17679"/>
          <a:stretch/>
        </p:blipFill>
        <p:spPr bwMode="auto">
          <a:xfrm>
            <a:off x="4646042" y="-1"/>
            <a:ext cx="4497958" cy="5143501"/>
          </a:xfrm>
          <a:prstGeom prst="rect">
            <a:avLst/>
          </a:prstGeom>
          <a:noFill/>
        </p:spPr>
      </p:pic>
    </p:spTree>
    <p:extLst>
      <p:ext uri="{BB962C8B-B14F-4D97-AF65-F5344CB8AC3E}">
        <p14:creationId xmlns:p14="http://schemas.microsoft.com/office/powerpoint/2010/main" val="371220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F5978-1D98-4B9C-B998-BF5E539583B8}"/>
              </a:ext>
            </a:extLst>
          </p:cNvPr>
          <p:cNvSpPr txBox="1"/>
          <p:nvPr/>
        </p:nvSpPr>
        <p:spPr>
          <a:xfrm>
            <a:off x="457200" y="514350"/>
            <a:ext cx="4114800" cy="461665"/>
          </a:xfrm>
          <a:prstGeom prst="rect">
            <a:avLst/>
          </a:prstGeom>
          <a:noFill/>
        </p:spPr>
        <p:txBody>
          <a:bodyPr wrap="square">
            <a:spAutoFit/>
          </a:bodyPr>
          <a:lstStyle/>
          <a:p>
            <a:r>
              <a:rPr lang="en-US" sz="2400" b="1" dirty="0">
                <a:effectLst>
                  <a:glow rad="101600">
                    <a:schemeClr val="bg1">
                      <a:alpha val="60000"/>
                    </a:schemeClr>
                  </a:glow>
                  <a:outerShdw blurRad="38100" dist="38100" dir="2700000" algn="tl">
                    <a:srgbClr val="000000">
                      <a:alpha val="43137"/>
                    </a:srgbClr>
                  </a:outerShdw>
                </a:effectLst>
                <a:latin typeface="Arial Black" pitchFamily="34" charset="0"/>
              </a:rPr>
              <a:t>3. Break Down the Film</a:t>
            </a:r>
            <a:endParaRPr lang="en-PR" sz="2400" dirty="0"/>
          </a:p>
        </p:txBody>
      </p:sp>
      <p:sp>
        <p:nvSpPr>
          <p:cNvPr id="3" name="Rectangle 2">
            <a:extLst>
              <a:ext uri="{FF2B5EF4-FFF2-40B4-BE49-F238E27FC236}">
                <a16:creationId xmlns:a16="http://schemas.microsoft.com/office/drawing/2014/main" id="{E9F8C53C-1946-4E16-98E9-8D8594DAE3C4}"/>
              </a:ext>
            </a:extLst>
          </p:cNvPr>
          <p:cNvSpPr/>
          <p:nvPr/>
        </p:nvSpPr>
        <p:spPr>
          <a:xfrm>
            <a:off x="914400" y="1352550"/>
            <a:ext cx="7315200" cy="646331"/>
          </a:xfrm>
          <a:prstGeom prst="rect">
            <a:avLst/>
          </a:prstGeom>
        </p:spPr>
        <p:txBody>
          <a:bodyPr wrap="square">
            <a:spAutoFit/>
          </a:bodyPr>
          <a:lstStyle/>
          <a:p>
            <a:pPr algn="just"/>
            <a:r>
              <a:rPr lang="en-US" dirty="0"/>
              <a:t>Films have many “moving parts”, therefore it’s important to critique a movie according to its many elements in order to do it justice:</a:t>
            </a:r>
            <a:endParaRPr lang="en-US" sz="1200" dirty="0"/>
          </a:p>
        </p:txBody>
      </p:sp>
      <p:pic>
        <p:nvPicPr>
          <p:cNvPr id="6" name="Picture 5">
            <a:extLst>
              <a:ext uri="{FF2B5EF4-FFF2-40B4-BE49-F238E27FC236}">
                <a16:creationId xmlns:a16="http://schemas.microsoft.com/office/drawing/2014/main" id="{2069FC3F-1B9F-45B0-A829-75C2C7940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 y="2089906"/>
            <a:ext cx="9135141" cy="3048853"/>
          </a:xfrm>
          <a:prstGeom prst="rect">
            <a:avLst/>
          </a:prstGeom>
        </p:spPr>
      </p:pic>
    </p:spTree>
    <p:extLst>
      <p:ext uri="{BB962C8B-B14F-4D97-AF65-F5344CB8AC3E}">
        <p14:creationId xmlns:p14="http://schemas.microsoft.com/office/powerpoint/2010/main" val="984400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1392</Words>
  <Application>Microsoft Office PowerPoint</Application>
  <PresentationFormat>On-screen Show (16:9)</PresentationFormat>
  <Paragraphs>57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Broadway</vt:lpstr>
      <vt:lpstr>Calibri</vt:lpstr>
      <vt:lpstr>Office Theme</vt:lpstr>
      <vt:lpstr>HOW TO REVIEW A MOVIE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SUPPORT</dc:title>
  <dc:creator>Jim</dc:creator>
  <cp:lastModifiedBy>Jim Soto</cp:lastModifiedBy>
  <cp:revision>90</cp:revision>
  <dcterms:created xsi:type="dcterms:W3CDTF">2017-07-24T01:07:47Z</dcterms:created>
  <dcterms:modified xsi:type="dcterms:W3CDTF">2022-03-15T01:30:59Z</dcterms:modified>
</cp:coreProperties>
</file>