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80" r:id="rId7"/>
    <p:sldId id="276" r:id="rId8"/>
    <p:sldId id="288" r:id="rId9"/>
    <p:sldId id="289" r:id="rId10"/>
    <p:sldId id="290" r:id="rId11"/>
    <p:sldId id="291" r:id="rId12"/>
    <p:sldId id="292" r:id="rId13"/>
    <p:sldId id="274" r:id="rId14"/>
    <p:sldId id="283" r:id="rId15"/>
    <p:sldId id="294" r:id="rId16"/>
    <p:sldId id="278" r:id="rId17"/>
    <p:sldId id="286" r:id="rId18"/>
    <p:sldId id="275" r:id="rId19"/>
    <p:sldId id="284" r:id="rId20"/>
    <p:sldId id="295" r:id="rId21"/>
    <p:sldId id="287" r:id="rId22"/>
    <p:sldId id="270" r:id="rId23"/>
    <p:sldId id="271" r:id="rId24"/>
    <p:sldId id="293" r:id="rId25"/>
    <p:sldId id="268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586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FHpiv2oBj_c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oi9mNQeLz7Q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NqYje6-xzcs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MvWCrkbGP6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m\Desktop\GettyImages-1161266-1024x681.jpg"/>
          <p:cNvPicPr>
            <a:picLocks noChangeAspect="1" noChangeArrowheads="1"/>
          </p:cNvPicPr>
          <p:nvPr/>
        </p:nvPicPr>
        <p:blipFill>
          <a:blip r:embed="rId2" cstate="print">
            <a:lum bright="7000" contrast="24000"/>
          </a:blip>
          <a:srcRect t="2529" b="10014"/>
          <a:stretch>
            <a:fillRect/>
          </a:stretch>
        </p:blipFill>
        <p:spPr bwMode="auto">
          <a:xfrm flipH="1">
            <a:off x="0" y="1"/>
            <a:ext cx="9144000" cy="51435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1027" name="Picture 3" descr="C:\Users\Jim\Desktop\Picture1.jpg"/>
          <p:cNvPicPr>
            <a:picLocks noChangeAspect="1" noChangeArrowheads="1"/>
          </p:cNvPicPr>
          <p:nvPr/>
        </p:nvPicPr>
        <p:blipFill>
          <a:blip r:embed="rId3" cstate="print">
            <a:lum bright="3000"/>
          </a:blip>
          <a:srcRect r="30000"/>
          <a:stretch>
            <a:fillRect/>
          </a:stretch>
        </p:blipFill>
        <p:spPr bwMode="auto">
          <a:xfrm>
            <a:off x="0" y="-1"/>
            <a:ext cx="6400800" cy="5143501"/>
          </a:xfrm>
          <a:prstGeom prst="rect">
            <a:avLst/>
          </a:prstGeom>
          <a:noFill/>
        </p:spPr>
      </p:pic>
      <p:pic>
        <p:nvPicPr>
          <p:cNvPr id="1028" name="Picture 4" descr="C:\Users\Jim\Desktop\Picture1.jpg"/>
          <p:cNvPicPr>
            <a:picLocks noChangeAspect="1" noChangeArrowheads="1"/>
          </p:cNvPicPr>
          <p:nvPr/>
        </p:nvPicPr>
        <p:blipFill>
          <a:blip r:embed="rId4" cstate="print"/>
          <a:srcRect r="70000"/>
          <a:stretch>
            <a:fillRect/>
          </a:stretch>
        </p:blipFill>
        <p:spPr bwMode="auto">
          <a:xfrm>
            <a:off x="0" y="-1"/>
            <a:ext cx="2743200" cy="514335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43000" y="1809750"/>
            <a:ext cx="4038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IRTH OF A HERO" pitchFamily="2" charset="0"/>
                <a:ea typeface="+mj-ea"/>
                <a:cs typeface="+mj-cs"/>
              </a:rPr>
              <a:t>Historia de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43000" y="3409950"/>
            <a:ext cx="8001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ts val="4300"/>
              </a:lnSpc>
              <a:spcBef>
                <a:spcPct val="0"/>
              </a:spcBef>
              <a:defRPr/>
            </a:pPr>
            <a:r>
              <a:rPr lang="es-ES" sz="4400" b="1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Bipartidismo y Economía</a:t>
            </a:r>
            <a:endParaRPr kumimoji="0" lang="es-ES_tradnl" sz="4400" b="1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819150"/>
            <a:ext cx="3200400" cy="5143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lon Antique" panose="02027200000000000000" pitchFamily="18" charset="0"/>
              </a:rPr>
              <a:t>con Jim Soto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285750"/>
            <a:ext cx="883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b="1" spc="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Capitulo</a:t>
            </a:r>
            <a:r>
              <a:rPr lang="en-US" sz="3200" b="1" spc="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 15: </a:t>
            </a:r>
            <a:r>
              <a:rPr lang="es-ES" sz="3200" b="1" spc="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</a:rPr>
              <a:t>Economía y sociedad modernas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300" normalizeH="0" baseline="0" noProof="0" dirty="0">
              <a:ln>
                <a:noFill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4248150"/>
            <a:ext cx="838200" cy="895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3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RTH OF A HERO" pitchFamily="2" charset="0"/>
                <a:ea typeface="+mj-ea"/>
                <a:cs typeface="+mj-cs"/>
              </a:rPr>
              <a:t>51</a:t>
            </a:r>
            <a:endParaRPr kumimoji="0" lang="en-US" sz="4800" b="1" i="0" u="none" strike="noStrike" kern="1200" cap="none" spc="300" normalizeH="0" baseline="0" noProof="0" dirty="0">
              <a:ln>
                <a:noFill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343150"/>
            <a:ext cx="8001000" cy="1143000"/>
          </a:xfrm>
        </p:spPr>
        <p:txBody>
          <a:bodyPr>
            <a:noAutofit/>
          </a:bodyPr>
          <a:lstStyle/>
          <a:p>
            <a:pPr algn="l"/>
            <a:r>
              <a:rPr lang="en-US" sz="8800" b="1" spc="300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IRTH OF A HERO" pitchFamily="2" charset="0"/>
              </a:rPr>
              <a:t>PUERTO RICO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3" grpId="0" build="p"/>
      <p:bldP spid="12" grpId="0"/>
      <p:bldP spid="1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724400" y="742950"/>
            <a:ext cx="3962400" cy="3962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ts val="2500"/>
              </a:lnSpc>
            </a:pPr>
            <a:r>
              <a:rPr lang="es-ES" sz="2200" dirty="0">
                <a:effectLst/>
                <a:latin typeface="Caslon Antique" panose="02027200000000000000" pitchFamily="18" charset="0"/>
              </a:rPr>
              <a:t>Rossell</a:t>
            </a:r>
            <a:r>
              <a:rPr lang="es-ES" dirty="0">
                <a:effectLst/>
                <a:latin typeface="Caslon Antique" panose="02027200000000000000" pitchFamily="18" charset="0"/>
              </a:rPr>
              <a:t>ó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 propuso e implement</a:t>
            </a:r>
            <a:r>
              <a:rPr lang="es-ES" dirty="0">
                <a:effectLst/>
                <a:latin typeface="Caslon Antique" panose="02027200000000000000" pitchFamily="18" charset="0"/>
              </a:rPr>
              <a:t>ó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 la privatizaci</a:t>
            </a:r>
            <a:r>
              <a:rPr lang="es-ES" dirty="0">
                <a:effectLst/>
                <a:latin typeface="Caslon Antique" panose="02027200000000000000" pitchFamily="18" charset="0"/>
              </a:rPr>
              <a:t>ó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n del sistema de salud p</a:t>
            </a:r>
            <a:r>
              <a:rPr lang="es-ES" dirty="0">
                <a:effectLst/>
                <a:latin typeface="Caslon Antique" panose="02027200000000000000" pitchFamily="18" charset="0"/>
              </a:rPr>
              <a:t>ú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blica o la "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reforma de la salud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". El plan de privatizaci</a:t>
            </a:r>
            <a:r>
              <a:rPr lang="es-ES" dirty="0">
                <a:effectLst/>
                <a:latin typeface="Caslon Antique" panose="02027200000000000000" pitchFamily="18" charset="0"/>
              </a:rPr>
              <a:t>ó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n inclu</a:t>
            </a:r>
            <a:r>
              <a:rPr lang="es-ES" dirty="0">
                <a:effectLst/>
                <a:latin typeface="Caslon Antique" panose="02027200000000000000" pitchFamily="18" charset="0"/>
              </a:rPr>
              <a:t>í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a la venta de los hospitales del gobierno y centros m</a:t>
            </a:r>
            <a:r>
              <a:rPr lang="es-ES" dirty="0">
                <a:effectLst/>
                <a:latin typeface="Caslon Antique" panose="02027200000000000000" pitchFamily="18" charset="0"/>
              </a:rPr>
              <a:t>é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dicos sector privado y luego la implementaci</a:t>
            </a:r>
            <a:r>
              <a:rPr lang="es-ES" dirty="0">
                <a:effectLst/>
                <a:latin typeface="Caslon Antique" panose="02027200000000000000" pitchFamily="18" charset="0"/>
              </a:rPr>
              <a:t>ó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n de un plan de seguro m</a:t>
            </a:r>
            <a:r>
              <a:rPr lang="es-ES" dirty="0">
                <a:effectLst/>
                <a:latin typeface="Caslon Antique" panose="02027200000000000000" pitchFamily="18" charset="0"/>
              </a:rPr>
              <a:t>é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dico de bajo costo para los m</a:t>
            </a:r>
            <a:r>
              <a:rPr lang="es-ES" dirty="0">
                <a:effectLst/>
                <a:latin typeface="Caslon Antique" panose="02027200000000000000" pitchFamily="18" charset="0"/>
              </a:rPr>
              <a:t>á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s pobres. La reforma ha sido objeto de cr</a:t>
            </a:r>
            <a:r>
              <a:rPr lang="es-ES" dirty="0">
                <a:effectLst/>
                <a:latin typeface="Caslon Antique" panose="02027200000000000000" pitchFamily="18" charset="0"/>
              </a:rPr>
              <a:t>í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ticas debido a los crecientes costos asociados con el sistema y a su pobre calidad. </a:t>
            </a:r>
          </a:p>
        </p:txBody>
      </p:sp>
      <p:pic>
        <p:nvPicPr>
          <p:cNvPr id="33794" name="Picture 2" descr="C:\Users\Jim\Desktop\5ca23a2f1a76a.image.jpg"/>
          <p:cNvPicPr>
            <a:picLocks noChangeAspect="1" noChangeArrowheads="1"/>
          </p:cNvPicPr>
          <p:nvPr/>
        </p:nvPicPr>
        <p:blipFill>
          <a:blip r:embed="rId2" cstate="print">
            <a:lum contrast="11000"/>
          </a:blip>
          <a:srcRect l="7742" r="20645"/>
          <a:stretch>
            <a:fillRect/>
          </a:stretch>
        </p:blipFill>
        <p:spPr bwMode="auto">
          <a:xfrm>
            <a:off x="457200" y="1276350"/>
            <a:ext cx="3810000" cy="2968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895350"/>
            <a:ext cx="4648200" cy="3810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200" dirty="0">
                <a:latin typeface="Caslon Antique" pitchFamily="18" charset="0"/>
              </a:rPr>
              <a:t>Se caracteriz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 por invertir en proyectos de infraestructura a gran escala que incluy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 un sistema de trenes, o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Tren Urbano</a:t>
            </a:r>
            <a:r>
              <a:rPr lang="es-ES" sz="2200" dirty="0">
                <a:latin typeface="Caslon Antique" pitchFamily="18" charset="0"/>
              </a:rPr>
              <a:t>, y un nuevo centro de convenciones en San Juan. Tambi</a:t>
            </a:r>
            <a:r>
              <a:rPr lang="es-ES" dirty="0">
                <a:latin typeface="Caslon Antique" pitchFamily="18" charset="0"/>
              </a:rPr>
              <a:t>é</a:t>
            </a:r>
            <a:r>
              <a:rPr lang="es-ES" sz="2200" dirty="0">
                <a:latin typeface="Caslon Antique" pitchFamily="18" charset="0"/>
              </a:rPr>
              <a:t>n planific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 un acueducto masivo para unir dos reservas de agua conocido como El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Superacueducto</a:t>
            </a:r>
            <a:r>
              <a:rPr lang="es-ES" sz="2200" dirty="0">
                <a:latin typeface="Caslon Antique" pitchFamily="18" charset="0"/>
              </a:rPr>
              <a:t> o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Supertubo</a:t>
            </a:r>
            <a:r>
              <a:rPr lang="es-ES" sz="2200" dirty="0">
                <a:latin typeface="Caslon Antique" pitchFamily="18" charset="0"/>
              </a:rPr>
              <a:t>. Estos proyectos, se realizaron con el fin de que fueran autosustentables y con el objetivo de atraer la modernidad al pa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s. 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itchFamily="18" charset="0"/>
            </a:endParaRPr>
          </a:p>
        </p:txBody>
      </p:sp>
      <p:pic>
        <p:nvPicPr>
          <p:cNvPr id="32770" name="Picture 2" descr="C:\Users\Jim\Desktop\5cf6903f5df6e.image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36000" r="4000"/>
          <a:stretch>
            <a:fillRect/>
          </a:stretch>
        </p:blipFill>
        <p:spPr bwMode="auto">
          <a:xfrm>
            <a:off x="5257800" y="742950"/>
            <a:ext cx="3424719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886200" y="742950"/>
            <a:ext cx="4800600" cy="3962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ts val="2500"/>
              </a:lnSpc>
            </a:pPr>
            <a:r>
              <a:rPr lang="es-ES" sz="2200" dirty="0">
                <a:latin typeface="Caslon Antique" panose="02027200000000000000" pitchFamily="18" charset="0"/>
              </a:rPr>
              <a:t>En 2000, </a:t>
            </a:r>
            <a:r>
              <a:rPr lang="es-ES" sz="2200" b="1" dirty="0">
                <a:latin typeface="Caslon Antique" panose="02027200000000000000" pitchFamily="18" charset="0"/>
              </a:rPr>
              <a:t>Sila Mar</a:t>
            </a:r>
            <a:r>
              <a:rPr lang="es-ES" b="1" dirty="0">
                <a:latin typeface="Caslon Antique" panose="02027200000000000000" pitchFamily="18" charset="0"/>
              </a:rPr>
              <a:t>í</a:t>
            </a:r>
            <a:r>
              <a:rPr lang="es-ES" sz="2200" b="1" dirty="0">
                <a:latin typeface="Caslon Antique" panose="02027200000000000000" pitchFamily="18" charset="0"/>
              </a:rPr>
              <a:t>a Calder</a:t>
            </a:r>
            <a:r>
              <a:rPr lang="es-ES" b="1" dirty="0">
                <a:latin typeface="Caslon Antique" panose="02027200000000000000" pitchFamily="18" charset="0"/>
              </a:rPr>
              <a:t>ó</a:t>
            </a:r>
            <a:r>
              <a:rPr lang="es-ES" sz="2200" b="1" dirty="0">
                <a:latin typeface="Caslon Antique" panose="02027200000000000000" pitchFamily="18" charset="0"/>
              </a:rPr>
              <a:t>n </a:t>
            </a:r>
            <a:r>
              <a:rPr lang="es-ES" sz="2200" dirty="0">
                <a:latin typeface="Caslon Antique" panose="02027200000000000000" pitchFamily="18" charset="0"/>
              </a:rPr>
              <a:t>(PDP) fue elegida gobernadora. Su agenda se concentr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en la expansi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de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Comunidades Especiales</a:t>
            </a:r>
            <a:r>
              <a:rPr lang="es-ES" sz="2200" dirty="0">
                <a:latin typeface="Caslon Antique" panose="02027200000000000000" pitchFamily="18" charset="0"/>
              </a:rPr>
              <a:t> a toda la isla. Su fin fue el promover "</a:t>
            </a:r>
            <a:r>
              <a:rPr lang="es-ES" sz="2200" i="1" dirty="0">
                <a:latin typeface="Caslon Antique" panose="02027200000000000000" pitchFamily="18" charset="0"/>
              </a:rPr>
              <a:t>la creaci</a:t>
            </a:r>
            <a:r>
              <a:rPr lang="es-ES" i="1" dirty="0">
                <a:latin typeface="Caslon Antique" panose="02027200000000000000" pitchFamily="18" charset="0"/>
              </a:rPr>
              <a:t>ó</a:t>
            </a:r>
            <a:r>
              <a:rPr lang="es-ES" sz="2200" i="1" dirty="0">
                <a:latin typeface="Caslon Antique" panose="02027200000000000000" pitchFamily="18" charset="0"/>
              </a:rPr>
              <a:t>n de condiciones que permitan resolver el grave problema de marginalidad que existe en estas comunidades especiales</a:t>
            </a:r>
            <a:r>
              <a:rPr lang="es-ES" sz="2200" dirty="0">
                <a:latin typeface="Caslon Antique" panose="02027200000000000000" pitchFamily="18" charset="0"/>
              </a:rPr>
              <a:t>". Luego que se aprob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esa legislaci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n, se cre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un </a:t>
            </a:r>
            <a:r>
              <a:rPr lang="es-ES" sz="2200" b="1" dirty="0">
                <a:latin typeface="Caslon Antique" panose="02027200000000000000" pitchFamily="18" charset="0"/>
              </a:rPr>
              <a:t>Fideicomiso Perpetuo de las Comunidades Especiales</a:t>
            </a:r>
            <a:r>
              <a:rPr lang="es-ES" sz="2200" dirty="0">
                <a:latin typeface="Caslon Antique" panose="02027200000000000000" pitchFamily="18" charset="0"/>
              </a:rPr>
              <a:t>, que se supon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que fuera un fondo permanente para mantener vivo el programa. Este objetivo no se logr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.</a:t>
            </a:r>
            <a:endParaRPr lang="es-ES" sz="2200" dirty="0">
              <a:effectLst/>
              <a:latin typeface="Caslon Antique" panose="02027200000000000000" pitchFamily="18" charset="0"/>
            </a:endParaRPr>
          </a:p>
        </p:txBody>
      </p:sp>
      <p:pic>
        <p:nvPicPr>
          <p:cNvPr id="1026" name="Picture 2" descr="C:\Users\Jim\Desktop\02964e45b64ebca1f891e038b4c8b75c.jpg"/>
          <p:cNvPicPr>
            <a:picLocks noChangeAspect="1" noChangeArrowheads="1"/>
          </p:cNvPicPr>
          <p:nvPr/>
        </p:nvPicPr>
        <p:blipFill>
          <a:blip r:embed="rId2" cstate="print"/>
          <a:srcRect l="3804" r="25824"/>
          <a:stretch>
            <a:fillRect/>
          </a:stretch>
        </p:blipFill>
        <p:spPr bwMode="auto">
          <a:xfrm>
            <a:off x="457199" y="1134419"/>
            <a:ext cx="3179761" cy="3113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Narcotráfico y Drogadicción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428750"/>
            <a:ext cx="8534400" cy="1524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ts val="2300"/>
              </a:lnSpc>
            </a:pPr>
            <a:r>
              <a:rPr lang="es-ES" sz="2200" dirty="0">
                <a:latin typeface="Caslon Antique" panose="02027200000000000000" pitchFamily="18" charset="0"/>
              </a:rPr>
              <a:t>Seg</a:t>
            </a:r>
            <a:r>
              <a:rPr lang="es-ES" dirty="0">
                <a:latin typeface="Caslon Antique" panose="02027200000000000000" pitchFamily="18" charset="0"/>
              </a:rPr>
              <a:t>ú</a:t>
            </a:r>
            <a:r>
              <a:rPr lang="es-ES" sz="2200" dirty="0">
                <a:latin typeface="Caslon Antique" panose="02027200000000000000" pitchFamily="18" charset="0"/>
              </a:rPr>
              <a:t>n el FBI, existe un enlace fuerte con el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narcotr</a:t>
            </a:r>
            <a:r>
              <a:rPr lang="es-ES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á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fico</a:t>
            </a:r>
            <a:r>
              <a:rPr lang="es-ES" sz="2200" dirty="0">
                <a:latin typeface="Caslon Antique" panose="02027200000000000000" pitchFamily="18" charset="0"/>
              </a:rPr>
              <a:t>, o el comercio ilegal de sustancias t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xicas, y el crimen violento. El crimen violento puede ser un asesinato, secuestro o agresi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n. Pero la realidad es que no existen estad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sticas oficiales de crimen por narcotr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fico en ninguna agencia de ley y orden en la isla, sea federal o local. No hay dudas de que ha creado un serio problema de adicci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en la isla.</a:t>
            </a:r>
          </a:p>
        </p:txBody>
      </p:sp>
      <p:pic>
        <p:nvPicPr>
          <p:cNvPr id="2050" name="Picture 2" descr="C:\Users\Jim\Desktop\adiccion-droga-portadilla-k5AD--620x349@abc.jpg"/>
          <p:cNvPicPr>
            <a:picLocks noChangeAspect="1" noChangeArrowheads="1"/>
          </p:cNvPicPr>
          <p:nvPr/>
        </p:nvPicPr>
        <p:blipFill>
          <a:blip r:embed="rId2" cstate="print">
            <a:lum contrast="15000"/>
          </a:blip>
          <a:srcRect t="48422" b="8697"/>
          <a:stretch>
            <a:fillRect/>
          </a:stretch>
        </p:blipFill>
        <p:spPr bwMode="auto">
          <a:xfrm>
            <a:off x="0" y="2991507"/>
            <a:ext cx="9144000" cy="215199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191000" y="742950"/>
            <a:ext cx="4495800" cy="3886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lnSpc>
                <a:spcPts val="2500"/>
              </a:lnSpc>
            </a:pPr>
            <a:r>
              <a:rPr lang="es-ES" sz="2200" dirty="0">
                <a:latin typeface="Caslon Antique" panose="02027200000000000000" pitchFamily="18" charset="0"/>
              </a:rPr>
              <a:t>Existen dos maneras b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sicas de mirar el problema de la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drogadicci</a:t>
            </a:r>
            <a:r>
              <a:rPr lang="es-ES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ó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n</a:t>
            </a:r>
            <a:r>
              <a:rPr lang="es-ES" sz="2200" dirty="0">
                <a:latin typeface="Caslon Antique" panose="02027200000000000000" pitchFamily="18" charset="0"/>
              </a:rPr>
              <a:t>:</a:t>
            </a:r>
          </a:p>
          <a:p>
            <a:pPr algn="r">
              <a:lnSpc>
                <a:spcPts val="2500"/>
              </a:lnSpc>
            </a:pPr>
            <a:r>
              <a:rPr lang="es-ES" sz="2200" b="1" dirty="0">
                <a:latin typeface="Caslon Antique" panose="02027200000000000000" pitchFamily="18" charset="0"/>
              </a:rPr>
              <a:t>Enfoque Criminal </a:t>
            </a:r>
            <a:r>
              <a:rPr lang="es-ES" sz="2200" dirty="0">
                <a:latin typeface="Caslon Antique" panose="02027200000000000000" pitchFamily="18" charset="0"/>
              </a:rPr>
              <a:t>- El consumo de drogas y su distribuci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est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 </a:t>
            </a:r>
            <a:r>
              <a:rPr lang="es-ES" sz="2200" b="1" dirty="0">
                <a:latin typeface="Caslon Antique" panose="02027200000000000000" pitchFamily="18" charset="0"/>
              </a:rPr>
              <a:t>penado jur</a:t>
            </a:r>
            <a:r>
              <a:rPr lang="es-ES" b="1" dirty="0">
                <a:latin typeface="Caslon Antique" panose="02027200000000000000" pitchFamily="18" charset="0"/>
              </a:rPr>
              <a:t>í</a:t>
            </a:r>
            <a:r>
              <a:rPr lang="es-ES" sz="2200" b="1" dirty="0">
                <a:latin typeface="Caslon Antique" panose="02027200000000000000" pitchFamily="18" charset="0"/>
              </a:rPr>
              <a:t>dicamente</a:t>
            </a:r>
            <a:r>
              <a:rPr lang="es-ES" sz="2200" dirty="0">
                <a:latin typeface="Caslon Antique" panose="02027200000000000000" pitchFamily="18" charset="0"/>
              </a:rPr>
              <a:t>. Los que cultiven, elaboren o trafiquen, o de otro modo promuevan, favorezcan o faciliten el consumo ilegal de drogas, o las posean, se exponen a severos castigos con las penas que conllevan muchos a</a:t>
            </a:r>
            <a:r>
              <a:rPr lang="es-ES" dirty="0">
                <a:latin typeface="Caslon Antique" pitchFamily="18" charset="0"/>
              </a:rPr>
              <a:t>ñ</a:t>
            </a:r>
            <a:r>
              <a:rPr lang="es-ES" sz="2200" dirty="0">
                <a:latin typeface="Caslon Antique" pitchFamily="18" charset="0"/>
              </a:rPr>
              <a:t>os de prisi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n, a fin de disuadir este tipo de actividad. Este es el principal enfoque en Puerto Rico.</a:t>
            </a:r>
          </a:p>
        </p:txBody>
      </p:sp>
      <p:pic>
        <p:nvPicPr>
          <p:cNvPr id="3074" name="Picture 2" descr="C:\Users\Jim\Desktop\phpThumb_generated_thumbnail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5000" r="10000"/>
          <a:stretch>
            <a:fillRect/>
          </a:stretch>
        </p:blipFill>
        <p:spPr bwMode="auto">
          <a:xfrm>
            <a:off x="457201" y="1123950"/>
            <a:ext cx="3505200" cy="31157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733800" y="742950"/>
            <a:ext cx="4953000" cy="3886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lnSpc>
                <a:spcPts val="2500"/>
              </a:lnSpc>
            </a:pPr>
            <a:r>
              <a:rPr lang="es-ES" sz="2200" dirty="0">
                <a:latin typeface="Caslon Antique" panose="02027200000000000000" pitchFamily="18" charset="0"/>
              </a:rPr>
              <a:t>Otro enfoque es:</a:t>
            </a:r>
          </a:p>
          <a:p>
            <a:pPr algn="r">
              <a:lnSpc>
                <a:spcPts val="2500"/>
              </a:lnSpc>
            </a:pPr>
            <a:r>
              <a:rPr lang="es-ES" sz="2200" b="1" dirty="0">
                <a:latin typeface="Caslon Antique" panose="02027200000000000000" pitchFamily="18" charset="0"/>
              </a:rPr>
              <a:t>Enfoque Medico </a:t>
            </a:r>
            <a:r>
              <a:rPr lang="es-ES" sz="2200" dirty="0">
                <a:latin typeface="Caslon Antique" panose="02027200000000000000" pitchFamily="18" charset="0"/>
              </a:rPr>
              <a:t>– Este considera la drogadicci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como una </a:t>
            </a:r>
            <a:r>
              <a:rPr lang="es-ES" sz="2200" b="1" dirty="0">
                <a:latin typeface="Caslon Antique" panose="02027200000000000000" pitchFamily="18" charset="0"/>
              </a:rPr>
              <a:t>enfermedad </a:t>
            </a:r>
            <a:r>
              <a:rPr lang="es-ES" sz="2200" dirty="0">
                <a:latin typeface="Caslon Antique" panose="02027200000000000000" pitchFamily="18" charset="0"/>
              </a:rPr>
              <a:t>caracterizada por una p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rdida del control del individuo. Significa que la dependencia de las drogas es vista como un fen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meno vinculado a procesos internos del propio sujeto. Se entiende la drogadicci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como una enfermedad m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s, que afecta al individuo y es causada por la acci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de una sustancia psicoactiva sobre los procesos internos –biol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gicos– del individuo. Por lo tanto deber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ser abordado como tal.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438150"/>
            <a:ext cx="3041481" cy="4353525"/>
            <a:chOff x="457200" y="438150"/>
            <a:chExt cx="3041481" cy="4353525"/>
          </a:xfrm>
        </p:grpSpPr>
        <p:pic>
          <p:nvPicPr>
            <p:cNvPr id="5122" name="Picture 2" descr="C:\Users\Jim\Desktop\transformacion-cody-bishop-meses-facebook.jpg"/>
            <p:cNvPicPr>
              <a:picLocks noChangeAspect="1" noChangeArrowheads="1"/>
            </p:cNvPicPr>
            <p:nvPr/>
          </p:nvPicPr>
          <p:blipFill>
            <a:blip r:embed="rId2" cstate="print">
              <a:lum contrast="18000"/>
            </a:blip>
            <a:srcRect l="9524" t="8433" r="61735" b="48879"/>
            <a:stretch>
              <a:fillRect/>
            </a:stretch>
          </p:blipFill>
          <p:spPr bwMode="auto">
            <a:xfrm>
              <a:off x="457200" y="438150"/>
              <a:ext cx="2057400" cy="2988708"/>
            </a:xfrm>
            <a:prstGeom prst="rect">
              <a:avLst/>
            </a:prstGeom>
            <a:noFill/>
          </p:spPr>
        </p:pic>
        <p:pic>
          <p:nvPicPr>
            <p:cNvPr id="6" name="Picture 2" descr="C:\Users\Jim\Desktop\transformacion-cody-bishop-meses-facebook.jpg"/>
            <p:cNvPicPr>
              <a:picLocks noChangeAspect="1" noChangeArrowheads="1"/>
            </p:cNvPicPr>
            <p:nvPr/>
          </p:nvPicPr>
          <p:blipFill>
            <a:blip r:embed="rId2" cstate="print">
              <a:lum contrast="18000"/>
            </a:blip>
            <a:srcRect l="50113" b="21798"/>
            <a:stretch>
              <a:fillRect/>
            </a:stretch>
          </p:blipFill>
          <p:spPr bwMode="auto">
            <a:xfrm>
              <a:off x="1752600" y="2114550"/>
              <a:ext cx="1746081" cy="26771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Un 11 de septiembre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81150"/>
            <a:ext cx="5410200" cy="2971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El 11 de septiembre de 2001, el mundo cambi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. Secuestradores miembros del grupo terrorista </a:t>
            </a:r>
            <a:r>
              <a:rPr lang="es-ES" sz="2200" b="1" dirty="0">
                <a:latin typeface="Caslon Antique" panose="02027200000000000000" pitchFamily="18" charset="0"/>
              </a:rPr>
              <a:t>Al-Qaeda</a:t>
            </a:r>
            <a:r>
              <a:rPr lang="es-ES" sz="2200" dirty="0">
                <a:latin typeface="Caslon Antique" panose="02027200000000000000" pitchFamily="18" charset="0"/>
              </a:rPr>
              <a:t> estrellaron dos aviones Boeing 767 contra el </a:t>
            </a:r>
            <a:r>
              <a:rPr lang="es-ES" sz="2200" b="1" dirty="0">
                <a:latin typeface="Caslon Antique" panose="02027200000000000000" pitchFamily="18" charset="0"/>
              </a:rPr>
              <a:t>World Trade Center</a:t>
            </a:r>
            <a:r>
              <a:rPr lang="es-ES" sz="2200" dirty="0">
                <a:latin typeface="Caslon Antique" panose="02027200000000000000" pitchFamily="18" charset="0"/>
              </a:rPr>
              <a:t>, uno contra cada una de las torres gemelas, en un ataque coordinado. El Pent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gono, sede del Departamento de Defensa de los EEUU tambi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n sufri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severos da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os. Esto caus</a:t>
            </a:r>
            <a:r>
              <a:rPr lang="es-ES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la muerte de 3016 personas, los 19 terroristas, la desaparici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de 24​ y m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s de 6000 heridos.</a:t>
            </a:r>
          </a:p>
        </p:txBody>
      </p:sp>
      <p:pic>
        <p:nvPicPr>
          <p:cNvPr id="3074" name="Picture 2" descr="C:\Users\Jim\Desktop\orig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8000"/>
          </a:blip>
          <a:srcRect l="44345" r="8579"/>
          <a:stretch>
            <a:fillRect/>
          </a:stretch>
        </p:blipFill>
        <p:spPr bwMode="auto">
          <a:xfrm>
            <a:off x="5943600" y="0"/>
            <a:ext cx="32004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15991">
            <a:off x="6112301" y="7238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3105150"/>
            <a:ext cx="8458200" cy="1600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ts val="2500"/>
              </a:lnSpc>
            </a:pPr>
            <a:r>
              <a:rPr lang="es-ES" sz="2200" dirty="0">
                <a:latin typeface="Caslon Antique" panose="02027200000000000000" pitchFamily="18" charset="0"/>
              </a:rPr>
              <a:t>Un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acto terrorista </a:t>
            </a:r>
            <a:r>
              <a:rPr lang="es-ES" sz="2200" dirty="0">
                <a:latin typeface="Caslon Antique" panose="02027200000000000000" pitchFamily="18" charset="0"/>
              </a:rPr>
              <a:t>es un incidente violento, que usualmente involucra asesinatos y bombardeos, por personas que intentan alcanzar objetivos pol</a:t>
            </a:r>
            <a:r>
              <a:rPr lang="es-ES" sz="1600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ticos. El ataque al </a:t>
            </a:r>
            <a:r>
              <a:rPr lang="es-ES" sz="2200" b="1" dirty="0">
                <a:latin typeface="Caslon Antique" panose="02027200000000000000" pitchFamily="18" charset="0"/>
              </a:rPr>
              <a:t>WTC</a:t>
            </a:r>
            <a:r>
              <a:rPr lang="es-ES" sz="2200" dirty="0">
                <a:latin typeface="Caslon Antique" panose="02027200000000000000" pitchFamily="18" charset="0"/>
              </a:rPr>
              <a:t> fue un acto vil y sin precedentes. Represent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un golpe devastador para el pueblo estadounidense. En muchas generaciones, jam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s hab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 sufrido una agresi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de proporciones tan graves por extranjeros dentro del propio pa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s.</a:t>
            </a:r>
          </a:p>
        </p:txBody>
      </p:sp>
      <p:pic>
        <p:nvPicPr>
          <p:cNvPr id="2050" name="Picture 2" descr="C:\Users\Jim\Desktop\wtc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8290" b="13333"/>
          <a:stretch>
            <a:fillRect/>
          </a:stretch>
        </p:blipFill>
        <p:spPr bwMode="auto">
          <a:xfrm>
            <a:off x="0" y="0"/>
            <a:ext cx="9144000" cy="30051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515991">
            <a:off x="397301" y="24002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429000" y="819150"/>
            <a:ext cx="5257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lnSpc>
                <a:spcPts val="2500"/>
              </a:lnSpc>
            </a:pPr>
            <a:r>
              <a:rPr lang="es-ES" sz="2200" dirty="0">
                <a:latin typeface="Caslon Antique" panose="02027200000000000000" pitchFamily="18" charset="0"/>
              </a:rPr>
              <a:t>Este episodio precedi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a las guerras de Afganist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n e Iraq y a la adopci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por parte de EEUU y sus aliados de la pol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tica llamada: "guerra contra el terrorismo". Por otro lado, muchos rescatistas puertorrique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os que acudieron a Nueva York para ayudar, sufrieron da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os mentales y f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sicas debido al impacto emocional de hallar cuerpos y pedazos de cuerpos bajo los escombros en las que 3,000 personas perecieron, as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 como otro tanto  que sali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a salvo aunque con problemas respiratorios, condici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que afect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adem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s a los rescatistas que brindaron sus servicios.</a:t>
            </a:r>
          </a:p>
        </p:txBody>
      </p:sp>
      <p:pic>
        <p:nvPicPr>
          <p:cNvPr id="6146" name="Picture 2" descr="C:\Users\Jim\Desktop\FDNY_head_hands_9_11_first_responders_Sept_11_Get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9065" r="38359"/>
          <a:stretch>
            <a:fillRect/>
          </a:stretch>
        </p:blipFill>
        <p:spPr bwMode="auto">
          <a:xfrm>
            <a:off x="381000" y="819150"/>
            <a:ext cx="2886694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15991">
            <a:off x="2302300" y="41528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El arte refleja los cambios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81150"/>
            <a:ext cx="49530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A finales del siglo XX y principios del XXI en Puerto Rico, se desarrollaron aspectos culturales notables. Ayudado por la globalizaci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y tecnolog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as de las comunicaciones, tales como la TV por sat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lite y el Internet, la isla ha sido culturalmente influenciada por corrientes de otros pa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ses... pero tambi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n ha dejado sentir su influencia en las artes y el entretenimiento a nivel mundial.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46840" y="745027"/>
            <a:ext cx="3281631" cy="4080347"/>
            <a:chOff x="5546840" y="745027"/>
            <a:chExt cx="3281631" cy="4080347"/>
          </a:xfrm>
        </p:grpSpPr>
        <p:pic>
          <p:nvPicPr>
            <p:cNvPr id="8194" name="Picture 2" descr="C:\Users\Jim\Desktop\i.jpg"/>
            <p:cNvPicPr>
              <a:picLocks noChangeAspect="1" noChangeArrowheads="1"/>
            </p:cNvPicPr>
            <p:nvPr/>
          </p:nvPicPr>
          <p:blipFill>
            <a:blip r:embed="rId2" cstate="print"/>
            <a:srcRect l="6963" r="14120"/>
            <a:stretch>
              <a:fillRect/>
            </a:stretch>
          </p:blipFill>
          <p:spPr bwMode="auto">
            <a:xfrm>
              <a:off x="5867400" y="1276350"/>
              <a:ext cx="2667000" cy="3379507"/>
            </a:xfrm>
            <a:prstGeom prst="rect">
              <a:avLst/>
            </a:prstGeom>
            <a:noFill/>
          </p:spPr>
        </p:pic>
        <p:pic>
          <p:nvPicPr>
            <p:cNvPr id="8195" name="Picture 3" descr="C:\Users\Jim\Desktop\1532509-jennifer-lopez-6-fashion-evolution-617-600-compressed.jpg"/>
            <p:cNvPicPr>
              <a:picLocks noChangeAspect="1" noChangeArrowheads="1"/>
            </p:cNvPicPr>
            <p:nvPr/>
          </p:nvPicPr>
          <p:blipFill>
            <a:blip r:embed="rId3" cstate="print">
              <a:lum contrast="13000"/>
            </a:blip>
            <a:srcRect t="3448" r="12579" b="6897"/>
            <a:stretch>
              <a:fillRect/>
            </a:stretch>
          </p:blipFill>
          <p:spPr bwMode="auto">
            <a:xfrm rot="21421767">
              <a:off x="5546840" y="2455272"/>
              <a:ext cx="1447800" cy="2370102"/>
            </a:xfrm>
            <a:prstGeom prst="rect">
              <a:avLst/>
            </a:prstGeom>
            <a:noFill/>
          </p:spPr>
        </p:pic>
        <p:pic>
          <p:nvPicPr>
            <p:cNvPr id="8196" name="Picture 4" descr="C:\Users\Jim\Desktop\Benicio-del-Toro-actor-oscar-z.jpg"/>
            <p:cNvPicPr>
              <a:picLocks noChangeAspect="1" noChangeArrowheads="1"/>
            </p:cNvPicPr>
            <p:nvPr/>
          </p:nvPicPr>
          <p:blipFill>
            <a:blip r:embed="rId4" cstate="print">
              <a:lum contrast="8000"/>
            </a:blip>
            <a:srcRect l="3183" t="2000" r="5647"/>
            <a:stretch>
              <a:fillRect/>
            </a:stretch>
          </p:blipFill>
          <p:spPr bwMode="auto">
            <a:xfrm rot="165644">
              <a:off x="7477596" y="745027"/>
              <a:ext cx="1350875" cy="20871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5 : Los Retos del Nuevo Siglo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>
                <a:latin typeface="BIRTH OF A HERO" pitchFamily="2" charset="0"/>
              </a:rPr>
              <a:t>Capitulo 15: Economía y sociedad modernas</a:t>
            </a:r>
          </a:p>
        </p:txBody>
      </p:sp>
      <p:pic>
        <p:nvPicPr>
          <p:cNvPr id="1030" name="Picture 6" descr="C:\Users\Jim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105150"/>
            <a:ext cx="1828800" cy="18219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666750"/>
            <a:ext cx="4648200" cy="41910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200" dirty="0">
                <a:latin typeface="Caslon Antique" panose="02027200000000000000" pitchFamily="18" charset="0"/>
              </a:rPr>
              <a:t>Sin dudas, nuestra exportaci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cultural de mayor alcance en las ultimas d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cadas ha sido el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reggaet</a:t>
            </a:r>
            <a:r>
              <a:rPr lang="es-ES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ó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n</a:t>
            </a:r>
            <a:r>
              <a:rPr lang="es-ES" sz="2200" dirty="0">
                <a:latin typeface="Caslon Antique" panose="02027200000000000000" pitchFamily="18" charset="0"/>
              </a:rPr>
              <a:t>. Este es un controversial g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nero musical que apareci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a principios de los 70’s generada por una mezcla de estilos como el reggae en espa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ol y el hip-hop. Su impacto no debe ser ignorado. Importantes exponentes incluyen a: Vico C, Tego Calder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n, </a:t>
            </a:r>
            <a:r>
              <a:rPr lang="es-ES" sz="2200" dirty="0" err="1">
                <a:latin typeface="Caslon Antique" panose="02027200000000000000" pitchFamily="18" charset="0"/>
              </a:rPr>
              <a:t>Ivy</a:t>
            </a:r>
            <a:r>
              <a:rPr lang="es-ES" sz="2200" dirty="0">
                <a:latin typeface="Caslon Antique" panose="02027200000000000000" pitchFamily="18" charset="0"/>
              </a:rPr>
              <a:t> </a:t>
            </a:r>
            <a:r>
              <a:rPr lang="es-ES" sz="2200" dirty="0" err="1">
                <a:latin typeface="Caslon Antique" panose="02027200000000000000" pitchFamily="18" charset="0"/>
              </a:rPr>
              <a:t>Queen</a:t>
            </a:r>
            <a:r>
              <a:rPr lang="es-ES" sz="2200" dirty="0">
                <a:latin typeface="Caslon Antique" panose="02027200000000000000" pitchFamily="18" charset="0"/>
              </a:rPr>
              <a:t>, Don Omar, Wisin &amp; Yandel, H</a:t>
            </a:r>
            <a:r>
              <a:rPr lang="es-ES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ctor El </a:t>
            </a:r>
            <a:r>
              <a:rPr lang="es-ES" sz="2200" dirty="0" err="1">
                <a:latin typeface="Caslon Antique" panose="02027200000000000000" pitchFamily="18" charset="0"/>
              </a:rPr>
              <a:t>Father</a:t>
            </a:r>
            <a:r>
              <a:rPr lang="es-ES" sz="2200" dirty="0">
                <a:latin typeface="Caslon Antique" panose="02027200000000000000" pitchFamily="18" charset="0"/>
              </a:rPr>
              <a:t>, </a:t>
            </a:r>
            <a:r>
              <a:rPr lang="es-ES" sz="2200" dirty="0" err="1">
                <a:latin typeface="Caslon Antique" panose="02027200000000000000" pitchFamily="18" charset="0"/>
              </a:rPr>
              <a:t>Glory</a:t>
            </a:r>
            <a:r>
              <a:rPr lang="es-ES" sz="2200" dirty="0">
                <a:latin typeface="Caslon Antique" panose="02027200000000000000" pitchFamily="18" charset="0"/>
              </a:rPr>
              <a:t>, Calle 13, Luis Fonsi y </a:t>
            </a:r>
            <a:r>
              <a:rPr lang="es-ES" sz="2200" dirty="0" err="1">
                <a:latin typeface="Caslon Antique" panose="02027200000000000000" pitchFamily="18" charset="0"/>
              </a:rPr>
              <a:t>Daddy</a:t>
            </a:r>
            <a:r>
              <a:rPr lang="es-ES" sz="2200" dirty="0">
                <a:latin typeface="Caslon Antique" panose="02027200000000000000" pitchFamily="18" charset="0"/>
              </a:rPr>
              <a:t> </a:t>
            </a:r>
            <a:r>
              <a:rPr lang="es-ES" sz="2200" dirty="0" err="1">
                <a:latin typeface="Caslon Antique" panose="02027200000000000000" pitchFamily="18" charset="0"/>
              </a:rPr>
              <a:t>Yankee</a:t>
            </a:r>
            <a:r>
              <a:rPr lang="es-ES" sz="2200" dirty="0">
                <a:latin typeface="Caslon Antique" panose="02027200000000000000" pitchFamily="18" charset="0"/>
              </a:rPr>
              <a:t>, entre otros.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7788" y="742950"/>
            <a:ext cx="3384572" cy="3983421"/>
            <a:chOff x="5337788" y="742950"/>
            <a:chExt cx="3384572" cy="3983421"/>
          </a:xfrm>
        </p:grpSpPr>
        <p:pic>
          <p:nvPicPr>
            <p:cNvPr id="7171" name="Picture 3" descr="C:\Users\Jim\Desktop\picture_bi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62600" y="742950"/>
              <a:ext cx="3159760" cy="2962276"/>
            </a:xfrm>
            <a:prstGeom prst="rect">
              <a:avLst/>
            </a:prstGeom>
            <a:noFill/>
          </p:spPr>
        </p:pic>
        <p:pic>
          <p:nvPicPr>
            <p:cNvPr id="7172" name="Picture 4" descr="C:\Users\Jim\Desktop\b071a357f5b84e65e2dd9fbbe9cd2e6b.jpg"/>
            <p:cNvPicPr>
              <a:picLocks noChangeAspect="1" noChangeArrowheads="1"/>
            </p:cNvPicPr>
            <p:nvPr/>
          </p:nvPicPr>
          <p:blipFill>
            <a:blip r:embed="rId3" cstate="print">
              <a:lum contrast="7000"/>
            </a:blip>
            <a:srcRect t="3073" r="7778" b="23184"/>
            <a:stretch>
              <a:fillRect/>
            </a:stretch>
          </p:blipFill>
          <p:spPr bwMode="auto">
            <a:xfrm rot="21289221">
              <a:off x="5337788" y="2875376"/>
              <a:ext cx="1745824" cy="185099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Gobernadores bajo el ELA</a:t>
            </a:r>
          </a:p>
        </p:txBody>
      </p:sp>
      <p:pic>
        <p:nvPicPr>
          <p:cNvPr id="2050" name="Picture 2" descr="C:\Users\Jim\Desktop\58cacc45426979c67c56fa89537c2cf0.jpg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l="35462" t="19665" r="29285" b="45958"/>
          <a:stretch>
            <a:fillRect/>
          </a:stretch>
        </p:blipFill>
        <p:spPr bwMode="auto">
          <a:xfrm>
            <a:off x="4339767" y="1655800"/>
            <a:ext cx="1066800" cy="1309254"/>
          </a:xfrm>
          <a:prstGeom prst="rect">
            <a:avLst/>
          </a:prstGeom>
          <a:noFill/>
        </p:spPr>
      </p:pic>
      <p:pic>
        <p:nvPicPr>
          <p:cNvPr id="2051" name="Picture 3" descr="C:\Users\Jim\Desktop\Don Luis Muñoz Marín.png"/>
          <p:cNvPicPr>
            <a:picLocks noChangeAspect="1" noChangeArrowheads="1"/>
          </p:cNvPicPr>
          <p:nvPr/>
        </p:nvPicPr>
        <p:blipFill>
          <a:blip r:embed="rId3" cstate="print"/>
          <a:srcRect l="12500"/>
          <a:stretch>
            <a:fillRect/>
          </a:stretch>
        </p:blipFill>
        <p:spPr bwMode="auto">
          <a:xfrm>
            <a:off x="2558044" y="3041695"/>
            <a:ext cx="1114844" cy="1308646"/>
          </a:xfrm>
          <a:prstGeom prst="rect">
            <a:avLst/>
          </a:prstGeom>
          <a:noFill/>
        </p:spPr>
      </p:pic>
      <p:pic>
        <p:nvPicPr>
          <p:cNvPr id="2052" name="Picture 4" descr="C:\Users\Jim\Desktop\images (1).jpg"/>
          <p:cNvPicPr>
            <a:picLocks noChangeAspect="1" noChangeArrowheads="1"/>
          </p:cNvPicPr>
          <p:nvPr/>
        </p:nvPicPr>
        <p:blipFill>
          <a:blip r:embed="rId4" cstate="print"/>
          <a:srcRect l="6838" r="21368" b="4186"/>
          <a:stretch>
            <a:fillRect/>
          </a:stretch>
        </p:blipFill>
        <p:spPr bwMode="auto">
          <a:xfrm>
            <a:off x="2024644" y="1655800"/>
            <a:ext cx="1066800" cy="1308100"/>
          </a:xfrm>
          <a:prstGeom prst="rect">
            <a:avLst/>
          </a:prstGeom>
          <a:noFill/>
        </p:spPr>
      </p:pic>
      <p:pic>
        <p:nvPicPr>
          <p:cNvPr id="2053" name="Picture 5" descr="C:\Users\Jim\Desktop\imagen.jpg"/>
          <p:cNvPicPr>
            <a:picLocks noChangeAspect="1" noChangeArrowheads="1"/>
          </p:cNvPicPr>
          <p:nvPr/>
        </p:nvPicPr>
        <p:blipFill>
          <a:blip r:embed="rId5" cstate="print">
            <a:lum contrast="9000"/>
          </a:blip>
          <a:srcRect t="2752"/>
          <a:stretch>
            <a:fillRect/>
          </a:stretch>
        </p:blipFill>
        <p:spPr bwMode="auto">
          <a:xfrm>
            <a:off x="4804301" y="3091030"/>
            <a:ext cx="933688" cy="1295400"/>
          </a:xfrm>
          <a:prstGeom prst="rect">
            <a:avLst/>
          </a:prstGeom>
          <a:noFill/>
        </p:spPr>
      </p:pic>
      <p:pic>
        <p:nvPicPr>
          <p:cNvPr id="2054" name="Picture 6" descr="C:\Users\Jim\Desktop\7bf10882cd540c4c33432150ac6317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160" y="1520098"/>
            <a:ext cx="914400" cy="1368742"/>
          </a:xfrm>
          <a:prstGeom prst="rect">
            <a:avLst/>
          </a:prstGeom>
          <a:noFill/>
        </p:spPr>
      </p:pic>
      <p:pic>
        <p:nvPicPr>
          <p:cNvPr id="2055" name="Picture 7" descr="C:\Users\Jim\Desktop\dd7fe18ca18c47a08fd3eb1d9dabbcdf.jpg"/>
          <p:cNvPicPr>
            <a:picLocks noChangeAspect="1" noChangeArrowheads="1"/>
          </p:cNvPicPr>
          <p:nvPr/>
        </p:nvPicPr>
        <p:blipFill>
          <a:blip r:embed="rId7" cstate="print">
            <a:lum contrast="6000"/>
          </a:blip>
          <a:srcRect l="14278" r="27069" b="25661"/>
          <a:stretch>
            <a:fillRect/>
          </a:stretch>
        </p:blipFill>
        <p:spPr bwMode="auto">
          <a:xfrm>
            <a:off x="6637867" y="893233"/>
            <a:ext cx="1219200" cy="1354667"/>
          </a:xfrm>
          <a:prstGeom prst="rect">
            <a:avLst/>
          </a:prstGeom>
          <a:noFill/>
        </p:spPr>
      </p:pic>
      <p:pic>
        <p:nvPicPr>
          <p:cNvPr id="2056" name="Picture 8" descr="C:\Users\Jim\Desktop\94ddc0cc09aa42f68849b112a746664d.jpg"/>
          <p:cNvPicPr>
            <a:picLocks noChangeAspect="1" noChangeArrowheads="1"/>
          </p:cNvPicPr>
          <p:nvPr/>
        </p:nvPicPr>
        <p:blipFill>
          <a:blip r:embed="rId8" cstate="print"/>
          <a:srcRect l="20227" t="6991" r="15417" b="7538"/>
          <a:stretch>
            <a:fillRect/>
          </a:stretch>
        </p:blipFill>
        <p:spPr bwMode="auto">
          <a:xfrm>
            <a:off x="5452704" y="1240972"/>
            <a:ext cx="1143000" cy="1330778"/>
          </a:xfrm>
          <a:prstGeom prst="rect">
            <a:avLst/>
          </a:prstGeom>
          <a:noFill/>
        </p:spPr>
      </p:pic>
      <p:pic>
        <p:nvPicPr>
          <p:cNvPr id="2057" name="Picture 9" descr="C:\Users\Jim\Desktop\acevedo-vila0328_03-28-2008_K2D2F5R.jpg"/>
          <p:cNvPicPr>
            <a:picLocks noChangeAspect="1" noChangeArrowheads="1"/>
          </p:cNvPicPr>
          <p:nvPr/>
        </p:nvPicPr>
        <p:blipFill>
          <a:blip r:embed="rId9" cstate="print"/>
          <a:srcRect l="7070" r="11111" b="28552"/>
          <a:stretch>
            <a:fillRect/>
          </a:stretch>
        </p:blipFill>
        <p:spPr bwMode="auto">
          <a:xfrm>
            <a:off x="6847863" y="2400618"/>
            <a:ext cx="998863" cy="1295400"/>
          </a:xfrm>
          <a:prstGeom prst="rect">
            <a:avLst/>
          </a:prstGeom>
          <a:noFill/>
        </p:spPr>
      </p:pic>
      <p:pic>
        <p:nvPicPr>
          <p:cNvPr id="2058" name="Picture 10" descr="C:\Users\Jim\Desktop\Part-WAS-Was8988010-1-1-0.jpg"/>
          <p:cNvPicPr>
            <a:picLocks noChangeAspect="1" noChangeArrowheads="1"/>
          </p:cNvPicPr>
          <p:nvPr/>
        </p:nvPicPr>
        <p:blipFill>
          <a:blip r:embed="rId10" cstate="print">
            <a:lum contrast="11000"/>
          </a:blip>
          <a:srcRect l="9194" t="5303" r="7321" b="33465"/>
          <a:stretch>
            <a:fillRect/>
          </a:stretch>
        </p:blipFill>
        <p:spPr bwMode="auto">
          <a:xfrm>
            <a:off x="855997" y="1278636"/>
            <a:ext cx="1110240" cy="1235293"/>
          </a:xfrm>
          <a:prstGeom prst="rect">
            <a:avLst/>
          </a:prstGeom>
          <a:noFill/>
        </p:spPr>
      </p:pic>
      <p:pic>
        <p:nvPicPr>
          <p:cNvPr id="2059" name="Picture 11" descr="C:\Users\Jim\Desktop\Luis_Fortuno_insert_cMichael_Key.jpg"/>
          <p:cNvPicPr>
            <a:picLocks noChangeAspect="1" noChangeArrowheads="1"/>
          </p:cNvPicPr>
          <p:nvPr/>
        </p:nvPicPr>
        <p:blipFill>
          <a:blip r:embed="rId11" cstate="print"/>
          <a:srcRect l="30303" t="3478" r="24619" b="25345"/>
          <a:stretch>
            <a:fillRect/>
          </a:stretch>
        </p:blipFill>
        <p:spPr bwMode="auto">
          <a:xfrm>
            <a:off x="3145263" y="1379844"/>
            <a:ext cx="1164771" cy="1223010"/>
          </a:xfrm>
          <a:prstGeom prst="rect">
            <a:avLst/>
          </a:prstGeom>
          <a:noFill/>
        </p:spPr>
      </p:pic>
      <p:pic>
        <p:nvPicPr>
          <p:cNvPr id="2060" name="Picture 12" descr="C:\Users\Jim\Desktop\luis-a-ferre-240418.jpg"/>
          <p:cNvPicPr>
            <a:picLocks noChangeAspect="1" noChangeArrowheads="1"/>
          </p:cNvPicPr>
          <p:nvPr/>
        </p:nvPicPr>
        <p:blipFill>
          <a:blip r:embed="rId12" cstate="print"/>
          <a:srcRect l="22196" t="4975" r="56400" b="44449"/>
          <a:stretch>
            <a:fillRect/>
          </a:stretch>
        </p:blipFill>
        <p:spPr bwMode="auto">
          <a:xfrm>
            <a:off x="5780467" y="2802759"/>
            <a:ext cx="1029962" cy="1295400"/>
          </a:xfrm>
          <a:prstGeom prst="rect">
            <a:avLst/>
          </a:prstGeom>
          <a:noFill/>
        </p:spPr>
      </p:pic>
      <p:pic>
        <p:nvPicPr>
          <p:cNvPr id="2061" name="Picture 13" descr="C:\Users\Jim\Desktop\rossellc3b33.jpg"/>
          <p:cNvPicPr>
            <a:picLocks noChangeAspect="1" noChangeArrowheads="1"/>
          </p:cNvPicPr>
          <p:nvPr/>
        </p:nvPicPr>
        <p:blipFill>
          <a:blip r:embed="rId13" cstate="print">
            <a:lum contrast="8000"/>
          </a:blip>
          <a:srcRect l="13519" r="8648" b="31246"/>
          <a:stretch>
            <a:fillRect/>
          </a:stretch>
        </p:blipFill>
        <p:spPr bwMode="auto">
          <a:xfrm>
            <a:off x="3737400" y="3333751"/>
            <a:ext cx="1013791" cy="1295399"/>
          </a:xfrm>
          <a:prstGeom prst="rect">
            <a:avLst/>
          </a:prstGeom>
          <a:noFill/>
        </p:spPr>
      </p:pic>
      <p:pic>
        <p:nvPicPr>
          <p:cNvPr id="2062" name="Picture 14" descr="C:\Users\Jim\Desktop\dec23p06wandavaz-75ad415aeb8ebd55b9747b645f139e1c-1200x800.jpg"/>
          <p:cNvPicPr>
            <a:picLocks noChangeAspect="1" noChangeArrowheads="1"/>
          </p:cNvPicPr>
          <p:nvPr/>
        </p:nvPicPr>
        <p:blipFill>
          <a:blip r:embed="rId14" cstate="print">
            <a:lum contrast="8000"/>
          </a:blip>
          <a:srcRect l="27338" r="9091"/>
          <a:stretch>
            <a:fillRect/>
          </a:stretch>
        </p:blipFill>
        <p:spPr bwMode="auto">
          <a:xfrm>
            <a:off x="1265813" y="3596263"/>
            <a:ext cx="1238794" cy="1299110"/>
          </a:xfrm>
          <a:prstGeom prst="rect">
            <a:avLst/>
          </a:prstGeom>
          <a:noFill/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6858000" y="3943350"/>
            <a:ext cx="19812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ts val="1900"/>
              </a:lnSpc>
            </a:pPr>
            <a:r>
              <a:rPr lang="es-ES" sz="2000" dirty="0">
                <a:latin typeface="Caslon Antique" pitchFamily="18" charset="0"/>
              </a:rPr>
              <a:t>¿Puedes nombrar a por lo menos cinco de ellos?</a:t>
            </a:r>
          </a:p>
        </p:txBody>
      </p:sp>
      <p:pic>
        <p:nvPicPr>
          <p:cNvPr id="1026" name="Picture 2" descr="El gobernador Pedro Pierluisi esboza el camino de Puerto Rico para  convertirse en estado | AL DÍA News">
            <a:extLst>
              <a:ext uri="{FF2B5EF4-FFF2-40B4-BE49-F238E27FC236}">
                <a16:creationId xmlns:a16="http://schemas.microsoft.com/office/drawing/2014/main" id="{9DA1082E-5DF7-4358-A8E9-85676C3A2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9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08" r="34026" b="21256"/>
          <a:stretch/>
        </p:blipFill>
        <p:spPr bwMode="auto">
          <a:xfrm>
            <a:off x="283379" y="2492242"/>
            <a:ext cx="116993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190750"/>
            <a:ext cx="50292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600" dirty="0">
                <a:latin typeface="Caslon Antique" panose="02027200000000000000" pitchFamily="18" charset="0"/>
              </a:rPr>
              <a:t>rminos del d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600" dirty="0">
                <a:latin typeface="Caslon Antique" panose="02027200000000000000" pitchFamily="18" charset="0"/>
              </a:rPr>
              <a:t>a. Prep</a:t>
            </a:r>
            <a:r>
              <a:rPr lang="es-ES" sz="2000" dirty="0">
                <a:latin typeface="Caslon Antique" panose="02027200000000000000" pitchFamily="18" charset="0"/>
              </a:rPr>
              <a:t>á</a:t>
            </a:r>
            <a:r>
              <a:rPr lang="es-ES" sz="2600" dirty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098" name="Picture 2" descr="C:\Users\Jim\Desktop\120-1203913_student-graduate-clipart-pn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bright="-5000" contrast="11000"/>
          </a:blip>
          <a:srcRect l="7438" t="2522" r="5785" b="2119"/>
          <a:stretch>
            <a:fillRect/>
          </a:stretch>
        </p:blipFill>
        <p:spPr bwMode="auto">
          <a:xfrm>
            <a:off x="5638800" y="895350"/>
            <a:ext cx="3200400" cy="4014439"/>
          </a:xfrm>
          <a:prstGeom prst="rect">
            <a:avLst/>
          </a:prstGeom>
          <a:noFill/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0963030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419350"/>
            <a:ext cx="495300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Completa las actividades de assessment de la pagina 259 y 262-263 del libro y las paginas 63-66 del cuaderno. Env</a:t>
            </a:r>
            <a:r>
              <a:rPr lang="es-ES" sz="2400" dirty="0">
                <a:latin typeface="Caslon Antique" panose="02027200000000000000" pitchFamily="18" charset="0"/>
              </a:rPr>
              <a:t>í</a:t>
            </a:r>
            <a:r>
              <a:rPr lang="es-ES" sz="2600" dirty="0">
                <a:latin typeface="Caslon Antique" panose="02027200000000000000" pitchFamily="18" charset="0"/>
              </a:rPr>
              <a:t>ala al maestro al 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0866" y="1311934"/>
            <a:ext cx="2680694" cy="2978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12505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En la próxima lección?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 rot="523213">
            <a:off x="1187669" y="1713997"/>
            <a:ext cx="69404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spc="300" dirty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Baron Kuffner" pitchFamily="34" charset="0"/>
              </a:rPr>
              <a:t>CRISIS:</a:t>
            </a:r>
          </a:p>
          <a:p>
            <a:pPr algn="ctr"/>
            <a:r>
              <a:rPr lang="es-ES" sz="6600" b="1" spc="300" dirty="0"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  <a:latin typeface="Baron Kuffner" pitchFamily="34" charset="0"/>
              </a:rPr>
              <a:t>LA NORMA...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2021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AE3371F-F89F-4F68-944E-9F2D62F14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1" y="1093342"/>
            <a:ext cx="7132938" cy="29568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885950"/>
            <a:ext cx="4885035" cy="2895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¿Qui</a:t>
            </a:r>
            <a:r>
              <a:rPr lang="es-ES" sz="2000" dirty="0">
                <a:latin typeface="Caslon Antique" pitchFamily="18" charset="0"/>
              </a:rPr>
              <a:t>é</a:t>
            </a:r>
            <a:r>
              <a:rPr lang="es-ES" sz="2400" dirty="0">
                <a:latin typeface="Caslon Antique" pitchFamily="18" charset="0"/>
              </a:rPr>
              <a:t>nes han gobernado la isla por los pasados cuarenta a</a:t>
            </a:r>
            <a:r>
              <a:rPr lang="es-ES" sz="2000" dirty="0">
                <a:latin typeface="Caslon Antique" pitchFamily="18" charset="0"/>
              </a:rPr>
              <a:t>ñ</a:t>
            </a:r>
            <a:r>
              <a:rPr lang="es-ES" sz="2400" dirty="0">
                <a:latin typeface="Caslon Antique" pitchFamily="18" charset="0"/>
              </a:rPr>
              <a:t>os?</a:t>
            </a: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Paginas 256-263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itchFamily="18" charset="0"/>
            </a:endParaRPr>
          </a:p>
        </p:txBody>
      </p:sp>
      <p:pic>
        <p:nvPicPr>
          <p:cNvPr id="1026" name="Picture 2" descr="C:\Users\Jim\Desktop\WC5JPMN2CNDBDBYHRR4WPHZK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352550"/>
            <a:ext cx="2724150" cy="3380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64335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504950"/>
            <a:ext cx="38100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Navieras de Puerto Rico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Cerro Maravilla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"Mano Dura Contra el Crimen"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Reforma de Salud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Tren Urbano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Superacueducto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1504950"/>
            <a:ext cx="36576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Comunidades Especiales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Narcotr</a:t>
            </a:r>
            <a:r>
              <a:rPr lang="es-ES" sz="2000" dirty="0">
                <a:latin typeface="Caslon Antique" pitchFamily="18" charset="0"/>
              </a:rPr>
              <a:t>á</a:t>
            </a:r>
            <a:r>
              <a:rPr lang="es-ES" sz="2400" dirty="0">
                <a:latin typeface="Caslon Antique" pitchFamily="18" charset="0"/>
              </a:rPr>
              <a:t>fico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Drogadicci</a:t>
            </a:r>
            <a:r>
              <a:rPr lang="es-ES" sz="2000" dirty="0">
                <a:latin typeface="Caslon Antique" pitchFamily="18" charset="0"/>
              </a:rPr>
              <a:t>ó</a:t>
            </a:r>
            <a:r>
              <a:rPr lang="es-ES" sz="2400" dirty="0">
                <a:latin typeface="Caslon Antique" pitchFamily="18" charset="0"/>
              </a:rPr>
              <a:t>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Enfoque </a:t>
            </a:r>
            <a:r>
              <a:rPr lang="es-ES" dirty="0">
                <a:latin typeface="Caslon Antique" pitchFamily="18" charset="0"/>
              </a:rPr>
              <a:t>(medico/criminal)</a:t>
            </a:r>
            <a:endParaRPr lang="es-ES" sz="2400" dirty="0">
              <a:latin typeface="Caslon Antique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Acto terrorista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Reggaet</a:t>
            </a:r>
            <a:r>
              <a:rPr lang="es-ES" sz="2000" dirty="0">
                <a:latin typeface="Caslon Antique" pitchFamily="18" charset="0"/>
              </a:rPr>
              <a:t>ó</a:t>
            </a:r>
            <a:r>
              <a:rPr lang="es-ES" sz="2400" dirty="0">
                <a:latin typeface="Caslon Antique" pitchFamily="18" charset="0"/>
              </a:rPr>
              <a:t>n</a:t>
            </a:r>
          </a:p>
          <a:p>
            <a:pPr>
              <a:lnSpc>
                <a:spcPct val="150000"/>
              </a:lnSpc>
            </a:pPr>
            <a:endParaRPr lang="es-ES" sz="2400" dirty="0">
              <a:latin typeface="Caslon Antique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Impacto del Bipartidismo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809750"/>
            <a:ext cx="3657600" cy="2590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500"/>
              </a:lnSpc>
            </a:pPr>
            <a:r>
              <a:rPr lang="es-ES" sz="2200" dirty="0">
                <a:latin typeface="Caslon Antique" panose="02027200000000000000" pitchFamily="18" charset="0"/>
              </a:rPr>
              <a:t>La pol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tica durante la ultima parte del siglo XX y principios del XXI se caracteriza por una preocupaci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por el estatus de Puerto Rico y un asfixiante bipartidismo, en el que el PPD y el PNP se alternan el poder en periodos de cuatro a ocho anos.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7427" y="1967577"/>
            <a:ext cx="4001958" cy="2279319"/>
            <a:chOff x="4577427" y="1967577"/>
            <a:chExt cx="4001958" cy="2279319"/>
          </a:xfrm>
        </p:grpSpPr>
        <p:pic>
          <p:nvPicPr>
            <p:cNvPr id="1026" name="Picture 2" descr="C:\Users\Jim\Desktop\BA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39000"/>
            </a:blip>
            <a:srcRect/>
            <a:stretch>
              <a:fillRect/>
            </a:stretch>
          </p:blipFill>
          <p:spPr bwMode="auto">
            <a:xfrm rot="20881298" flipH="1">
              <a:off x="4577427" y="1967577"/>
              <a:ext cx="2267369" cy="2267369"/>
            </a:xfrm>
            <a:prstGeom prst="rect">
              <a:avLst/>
            </a:prstGeom>
            <a:noFill/>
            <a:effectLst>
              <a:softEdge rad="31750"/>
            </a:effectLst>
          </p:spPr>
        </p:pic>
        <p:pic>
          <p:nvPicPr>
            <p:cNvPr id="1027" name="Picture 3" descr="C:\Users\Jim\Desktop\gobierno-araña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DE9F7"/>
                </a:clrFrom>
                <a:clrTo>
                  <a:srgbClr val="DDE9F7">
                    <a:alpha val="0"/>
                  </a:srgbClr>
                </a:clrTo>
              </a:clrChange>
              <a:lum bright="11000" contrast="34000"/>
            </a:blip>
            <a:srcRect l="2286" r="2286" b="19733"/>
            <a:stretch>
              <a:fillRect/>
            </a:stretch>
          </p:blipFill>
          <p:spPr bwMode="auto">
            <a:xfrm rot="1096078">
              <a:off x="6630478" y="1981928"/>
              <a:ext cx="1948907" cy="2264968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267200" y="438150"/>
            <a:ext cx="4419600" cy="4267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ts val="2500"/>
              </a:lnSpc>
            </a:pPr>
            <a:r>
              <a:rPr lang="es-ES" sz="2200" dirty="0">
                <a:latin typeface="Caslon Antique" panose="02027200000000000000" pitchFamily="18" charset="0"/>
              </a:rPr>
              <a:t>Durante la administraci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 de </a:t>
            </a:r>
            <a:r>
              <a:rPr lang="es-ES" sz="2200" b="1" dirty="0">
                <a:latin typeface="Caslon Antique" panose="02027200000000000000" pitchFamily="18" charset="0"/>
              </a:rPr>
              <a:t>Luis A. Ferr</a:t>
            </a:r>
            <a:r>
              <a:rPr lang="es-ES" b="1" dirty="0">
                <a:latin typeface="Caslon Antique" panose="02027200000000000000" pitchFamily="18" charset="0"/>
              </a:rPr>
              <a:t>é</a:t>
            </a:r>
            <a:r>
              <a:rPr lang="es-ES" sz="2200" dirty="0">
                <a:latin typeface="Caslon Antique" panose="02027200000000000000" pitchFamily="18" charset="0"/>
              </a:rPr>
              <a:t>, las ayudas federales aumentaron y se estableci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un bono navide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o para todos los trabajadores. La siguiente administraci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n, la de </a:t>
            </a:r>
            <a:r>
              <a:rPr lang="es-ES" sz="2200" b="1" dirty="0">
                <a:latin typeface="Caslon Antique" panose="02027200000000000000" pitchFamily="18" charset="0"/>
              </a:rPr>
              <a:t>Rafael Hern</a:t>
            </a:r>
            <a:r>
              <a:rPr lang="es-ES" b="1" dirty="0">
                <a:latin typeface="Caslon Antique" panose="02027200000000000000" pitchFamily="18" charset="0"/>
              </a:rPr>
              <a:t>á</a:t>
            </a:r>
            <a:r>
              <a:rPr lang="es-ES" sz="2200" b="1" dirty="0">
                <a:latin typeface="Caslon Antique" panose="02027200000000000000" pitchFamily="18" charset="0"/>
              </a:rPr>
              <a:t>ndez Col</a:t>
            </a:r>
            <a:r>
              <a:rPr lang="es-ES" b="1" dirty="0">
                <a:latin typeface="Caslon Antique" panose="02027200000000000000" pitchFamily="18" charset="0"/>
              </a:rPr>
              <a:t>ó</a:t>
            </a:r>
            <a:r>
              <a:rPr lang="es-ES" sz="2200" b="1" dirty="0">
                <a:latin typeface="Caslon Antique" panose="02027200000000000000" pitchFamily="18" charset="0"/>
              </a:rPr>
              <a:t>n</a:t>
            </a:r>
            <a:r>
              <a:rPr lang="es-ES" sz="2200" dirty="0">
                <a:latin typeface="Caslon Antique" panose="02027200000000000000" pitchFamily="18" charset="0"/>
              </a:rPr>
              <a:t>, del PPD, comenz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en medio de la crisis petrolera.</a:t>
            </a:r>
            <a:r>
              <a:rPr lang="en-US" sz="2200" dirty="0">
                <a:latin typeface="Caslon Antique" panose="02027200000000000000" pitchFamily="18" charset="0"/>
              </a:rPr>
              <a:t> </a:t>
            </a:r>
            <a:r>
              <a:rPr lang="es-ES" sz="2200" dirty="0">
                <a:latin typeface="Caslon Antique" panose="02027200000000000000" pitchFamily="18" charset="0"/>
              </a:rPr>
              <a:t>Estuvo a favor de a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adir m</a:t>
            </a:r>
            <a:r>
              <a:rPr lang="es-ES" dirty="0">
                <a:latin typeface="Caslon Antique" panose="02027200000000000000" pitchFamily="18" charset="0"/>
              </a:rPr>
              <a:t>á</a:t>
            </a:r>
            <a:r>
              <a:rPr lang="es-ES" sz="2200" dirty="0">
                <a:latin typeface="Caslon Antique" panose="02027200000000000000" pitchFamily="18" charset="0"/>
              </a:rPr>
              <a:t>s poderes al ELA. Uno de sus proyectos fue el transporte mar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timo de propiedad puertorrique</a:t>
            </a:r>
            <a:r>
              <a:rPr lang="es-ES" dirty="0">
                <a:latin typeface="Caslon Antique" panose="02027200000000000000" pitchFamily="18" charset="0"/>
              </a:rPr>
              <a:t>ñ</a:t>
            </a:r>
            <a:r>
              <a:rPr lang="es-ES" sz="2200" dirty="0">
                <a:latin typeface="Caslon Antique" panose="02027200000000000000" pitchFamily="18" charset="0"/>
              </a:rPr>
              <a:t>a. Para bajar los costos del transporte mar</a:t>
            </a:r>
            <a:r>
              <a:rPr lang="es-ES" dirty="0">
                <a:latin typeface="Caslon Antique" panose="02027200000000000000" pitchFamily="18" charset="0"/>
              </a:rPr>
              <a:t>í</a:t>
            </a:r>
            <a:r>
              <a:rPr lang="es-ES" sz="2200" dirty="0">
                <a:latin typeface="Caslon Antique" panose="02027200000000000000" pitchFamily="18" charset="0"/>
              </a:rPr>
              <a:t>timo a la isla, se compr</a:t>
            </a:r>
            <a:r>
              <a:rPr lang="es-ES" dirty="0">
                <a:latin typeface="Caslon Antique" panose="02027200000000000000" pitchFamily="18" charset="0"/>
              </a:rPr>
              <a:t>ó</a:t>
            </a:r>
            <a:r>
              <a:rPr lang="es-ES" sz="2200" dirty="0">
                <a:latin typeface="Caslon Antique" panose="02027200000000000000" pitchFamily="18" charset="0"/>
              </a:rPr>
              <a:t> la compa</a:t>
            </a:r>
            <a:r>
              <a:rPr lang="es-ES" dirty="0">
                <a:latin typeface="Caslon Antique" panose="02027200000000000000" pitchFamily="18" charset="0"/>
              </a:rPr>
              <a:t>ñí</a:t>
            </a:r>
            <a:r>
              <a:rPr lang="es-ES" sz="2200" dirty="0">
                <a:latin typeface="Caslon Antique" panose="02027200000000000000" pitchFamily="18" charset="0"/>
              </a:rPr>
              <a:t>a marina Sea </a:t>
            </a:r>
            <a:r>
              <a:rPr lang="es-ES" sz="2200" dirty="0" err="1">
                <a:latin typeface="Caslon Antique" panose="02027200000000000000" pitchFamily="18" charset="0"/>
              </a:rPr>
              <a:t>Land</a:t>
            </a:r>
            <a:r>
              <a:rPr lang="es-ES" sz="2200" dirty="0">
                <a:latin typeface="Caslon Antique" panose="02027200000000000000" pitchFamily="18" charset="0"/>
              </a:rPr>
              <a:t> para formar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Navieras de Puerto Rico</a:t>
            </a:r>
            <a:r>
              <a:rPr lang="es-ES" sz="2200" dirty="0">
                <a:latin typeface="Caslon Antique" panose="02027200000000000000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" y="0"/>
            <a:ext cx="4031143" cy="5143500"/>
            <a:chOff x="-1" y="0"/>
            <a:chExt cx="4031143" cy="5143500"/>
          </a:xfrm>
        </p:grpSpPr>
        <p:pic>
          <p:nvPicPr>
            <p:cNvPr id="1026" name="Picture 2" descr="C:\Users\Jim\Desktop\421A4169-scaled.jpg"/>
            <p:cNvPicPr>
              <a:picLocks noChangeAspect="1" noChangeArrowheads="1"/>
            </p:cNvPicPr>
            <p:nvPr/>
          </p:nvPicPr>
          <p:blipFill>
            <a:blip r:embed="rId2" cstate="print">
              <a:lum bright="-2000" contrast="9000"/>
            </a:blip>
            <a:srcRect l="23188" r="19536"/>
            <a:stretch>
              <a:fillRect/>
            </a:stretch>
          </p:blipFill>
          <p:spPr bwMode="auto">
            <a:xfrm>
              <a:off x="-1" y="0"/>
              <a:ext cx="4031143" cy="5143500"/>
            </a:xfrm>
            <a:prstGeom prst="rect">
              <a:avLst/>
            </a:prstGeom>
            <a:noFill/>
          </p:spPr>
        </p:pic>
        <p:pic>
          <p:nvPicPr>
            <p:cNvPr id="1027" name="Picture 3" descr="C:\Users\Jim\Desktop\fs_670_743192073e.jpg"/>
            <p:cNvPicPr>
              <a:picLocks noChangeAspect="1" noChangeArrowheads="1"/>
            </p:cNvPicPr>
            <p:nvPr/>
          </p:nvPicPr>
          <p:blipFill>
            <a:blip r:embed="rId3" cstate="print">
              <a:lum contrast="33000"/>
            </a:blip>
            <a:srcRect/>
            <a:stretch>
              <a:fillRect/>
            </a:stretch>
          </p:blipFill>
          <p:spPr bwMode="auto">
            <a:xfrm rot="752367">
              <a:off x="324152" y="595043"/>
              <a:ext cx="2271340" cy="112975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71550"/>
            <a:ext cx="4191000" cy="37338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200" dirty="0">
                <a:latin typeface="Caslon Antique" pitchFamily="18" charset="0"/>
              </a:rPr>
              <a:t>Como los barcos eren considerados estadounidenses, ten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an que seguir las leyes de cabotaje y finalmente, el intento fracas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. </a:t>
            </a:r>
          </a:p>
          <a:p>
            <a:pPr>
              <a:spcBef>
                <a:spcPct val="20000"/>
              </a:spcBef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itchFamily="18" charset="0"/>
              </a:rPr>
              <a:t>Le</a:t>
            </a:r>
            <a:r>
              <a:rPr kumimoji="0" lang="es-E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itchFamily="18" charset="0"/>
              </a:rPr>
              <a:t> sigui</a:t>
            </a:r>
            <a:r>
              <a:rPr kumimoji="0" lang="es-E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itchFamily="18" charset="0"/>
              </a:rPr>
              <a:t>ó</a:t>
            </a:r>
            <a:r>
              <a:rPr kumimoji="0" lang="es-E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itchFamily="18" charset="0"/>
              </a:rPr>
              <a:t> despu</a:t>
            </a:r>
            <a:r>
              <a:rPr kumimoji="0" lang="es-E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itchFamily="18" charset="0"/>
              </a:rPr>
              <a:t>é</a:t>
            </a:r>
            <a:r>
              <a:rPr kumimoji="0" lang="es-E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itchFamily="18" charset="0"/>
              </a:rPr>
              <a:t>s la administraci</a:t>
            </a:r>
            <a:r>
              <a:rPr kumimoji="0" lang="es-E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itchFamily="18" charset="0"/>
              </a:rPr>
              <a:t>ó</a:t>
            </a:r>
            <a:r>
              <a:rPr kumimoji="0" lang="es-ES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itchFamily="18" charset="0"/>
              </a:rPr>
              <a:t>n de </a:t>
            </a:r>
            <a:r>
              <a:rPr kumimoji="0" lang="es-ES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itchFamily="18" charset="0"/>
              </a:rPr>
              <a:t>Carlos Romero Barcel</a:t>
            </a:r>
            <a:r>
              <a:rPr kumimoji="0" lang="es-ES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slon Antique" pitchFamily="18" charset="0"/>
              </a:rPr>
              <a:t>ó</a:t>
            </a:r>
            <a:r>
              <a:rPr lang="es-ES" sz="2200" noProof="0" dirty="0">
                <a:latin typeface="Caslon Antique" pitchFamily="18" charset="0"/>
              </a:rPr>
              <a:t>, de PNP. Bajo su mando el desempleo subi</a:t>
            </a:r>
            <a:r>
              <a:rPr lang="es-ES" noProof="0" dirty="0">
                <a:latin typeface="Caslon Antique" pitchFamily="18" charset="0"/>
              </a:rPr>
              <a:t>ó</a:t>
            </a:r>
            <a:r>
              <a:rPr lang="es-ES" sz="2200" noProof="0" dirty="0">
                <a:latin typeface="Caslon Antique" pitchFamily="18" charset="0"/>
              </a:rPr>
              <a:t> a 24% y su estilo autoritario caus</a:t>
            </a:r>
            <a:r>
              <a:rPr lang="es-ES" dirty="0">
                <a:solidFill>
                  <a:prstClr val="black"/>
                </a:solidFill>
                <a:latin typeface="Caslon Antique" pitchFamily="18" charset="0"/>
              </a:rPr>
              <a:t>ó</a:t>
            </a:r>
            <a:r>
              <a:rPr lang="es-ES" sz="2200" noProof="0" dirty="0">
                <a:latin typeface="Caslon Antique" pitchFamily="18" charset="0"/>
              </a:rPr>
              <a:t> muchos sinsabores. Eso y esc</a:t>
            </a:r>
            <a:r>
              <a:rPr lang="es-ES" noProof="0" dirty="0">
                <a:latin typeface="Caslon Antique" pitchFamily="18" charset="0"/>
              </a:rPr>
              <a:t>á</a:t>
            </a:r>
            <a:r>
              <a:rPr lang="es-ES" sz="2200" noProof="0" dirty="0">
                <a:latin typeface="Caslon Antique" pitchFamily="18" charset="0"/>
              </a:rPr>
              <a:t>ndalos como el del </a:t>
            </a:r>
            <a:r>
              <a:rPr lang="es-ES" sz="2200" b="1" noProof="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Cerro Maravilla</a:t>
            </a:r>
            <a:r>
              <a:rPr lang="es-ES" sz="2200" noProof="0" dirty="0">
                <a:latin typeface="Caslon Antique" pitchFamily="18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itchFamily="18" charset="0"/>
            </a:endParaRPr>
          </a:p>
        </p:txBody>
      </p:sp>
      <p:pic>
        <p:nvPicPr>
          <p:cNvPr id="3074" name="Picture 2" descr="C:\Users\Jim\Desktop\f2111fb5040dc84ab84be544c71b0fe1.jpg"/>
          <p:cNvPicPr>
            <a:picLocks noChangeAspect="1" noChangeArrowheads="1"/>
          </p:cNvPicPr>
          <p:nvPr/>
        </p:nvPicPr>
        <p:blipFill>
          <a:blip r:embed="rId2" cstate="print">
            <a:lum contrast="17000"/>
          </a:blip>
          <a:srcRect l="7778" r="12222"/>
          <a:stretch>
            <a:fillRect/>
          </a:stretch>
        </p:blipFill>
        <p:spPr bwMode="auto">
          <a:xfrm>
            <a:off x="4876800" y="1200150"/>
            <a:ext cx="3788229" cy="30384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733800" y="438150"/>
            <a:ext cx="4953000" cy="4267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ts val="2500"/>
              </a:lnSpc>
            </a:pPr>
            <a:r>
              <a:rPr lang="es-ES" sz="2200" dirty="0">
                <a:effectLst/>
                <a:latin typeface="Caslon Antique" panose="02027200000000000000" pitchFamily="18" charset="0"/>
              </a:rPr>
              <a:t>Los asesinatos de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Cerro Maravilla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, ocurrieron el 25 de julio de 1978 en Cerro Maravilla, donde dos independentistas, Carlos Soto-Arriv</a:t>
            </a:r>
            <a:r>
              <a:rPr lang="es-ES" dirty="0">
                <a:effectLst/>
                <a:latin typeface="Caslon Antique" panose="02027200000000000000" pitchFamily="18" charset="0"/>
              </a:rPr>
              <a:t>í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 y Arnaldo Rosado-Torres, fueron asesinados en una emboscada de la polic</a:t>
            </a:r>
            <a:r>
              <a:rPr lang="es-ES" dirty="0">
                <a:effectLst/>
                <a:latin typeface="Caslon Antique" panose="02027200000000000000" pitchFamily="18" charset="0"/>
              </a:rPr>
              <a:t>í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a. El evento provoc</a:t>
            </a:r>
            <a:r>
              <a:rPr lang="es-ES" dirty="0">
                <a:effectLst/>
                <a:latin typeface="Caslon Antique" panose="02027200000000000000" pitchFamily="18" charset="0"/>
              </a:rPr>
              <a:t>ó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 una controversia en la que, al final, los polic</a:t>
            </a:r>
            <a:r>
              <a:rPr lang="es-ES" dirty="0">
                <a:effectLst/>
                <a:latin typeface="Caslon Antique" panose="02027200000000000000" pitchFamily="18" charset="0"/>
              </a:rPr>
              <a:t>í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as fueron declarados culpables de asesinato y altos funcionarios del gobierno fueron acusados ​​de planear y/o encubrir el incidente. El evento se ha convertido en uno de los m</a:t>
            </a:r>
            <a:r>
              <a:rPr lang="es-ES" dirty="0">
                <a:effectLst/>
                <a:latin typeface="Caslon Antique" panose="02027200000000000000" pitchFamily="18" charset="0"/>
              </a:rPr>
              <a:t>á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s controvertidos en la historia pol</a:t>
            </a:r>
            <a:r>
              <a:rPr lang="es-ES" dirty="0">
                <a:effectLst/>
                <a:latin typeface="Caslon Antique" panose="02027200000000000000" pitchFamily="18" charset="0"/>
              </a:rPr>
              <a:t>í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tica de Puerto Rico, llamado "</a:t>
            </a:r>
            <a:r>
              <a:rPr lang="es-ES" sz="2200" i="1" dirty="0">
                <a:effectLst/>
                <a:latin typeface="Caslon Antique" panose="02027200000000000000" pitchFamily="18" charset="0"/>
              </a:rPr>
              <a:t>el peor encubrimiento pol</a:t>
            </a:r>
            <a:r>
              <a:rPr lang="es-ES" i="1" dirty="0">
                <a:effectLst/>
                <a:latin typeface="Caslon Antique" panose="02027200000000000000" pitchFamily="18" charset="0"/>
              </a:rPr>
              <a:t>í</a:t>
            </a:r>
            <a:r>
              <a:rPr lang="es-ES" sz="2200" i="1" dirty="0">
                <a:effectLst/>
                <a:latin typeface="Caslon Antique" panose="02027200000000000000" pitchFamily="18" charset="0"/>
              </a:rPr>
              <a:t>tico en la historia de la isla</a:t>
            </a:r>
            <a:r>
              <a:rPr lang="es-ES" sz="2200" dirty="0">
                <a:effectLst/>
                <a:latin typeface="Caslon Antique" panose="02027200000000000000" pitchFamily="18" charset="0"/>
              </a:rPr>
              <a:t>".</a:t>
            </a:r>
          </a:p>
        </p:txBody>
      </p:sp>
      <p:pic>
        <p:nvPicPr>
          <p:cNvPr id="2050" name="Picture 2" descr="C:\Users\Jim\Desktop\170901LosHero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2667" r="38000"/>
          <a:stretch>
            <a:fillRect/>
          </a:stretch>
        </p:blipFill>
        <p:spPr bwMode="auto">
          <a:xfrm>
            <a:off x="457200" y="819150"/>
            <a:ext cx="2970054" cy="350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515991">
            <a:off x="2378502" y="38480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val="32176791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361950"/>
            <a:ext cx="4724400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s-ES" sz="2200" dirty="0">
                <a:latin typeface="Caslon Antique" pitchFamily="18" charset="0"/>
              </a:rPr>
              <a:t>Hern</a:t>
            </a:r>
            <a:r>
              <a:rPr lang="es-ES" dirty="0">
                <a:latin typeface="Caslon Antique" pitchFamily="18" charset="0"/>
              </a:rPr>
              <a:t>á</a:t>
            </a:r>
            <a:r>
              <a:rPr lang="es-ES" sz="2200" dirty="0">
                <a:latin typeface="Caslon Antique" pitchFamily="18" charset="0"/>
              </a:rPr>
              <a:t>ndez Col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 volvi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 a la gobernaci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 por segunda vez en 1984, fue reelegido en 1988 y permaneci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 en el poder hasta 1992.</a:t>
            </a:r>
          </a:p>
          <a:p>
            <a:pPr>
              <a:spcBef>
                <a:spcPct val="20000"/>
              </a:spcBef>
            </a:pPr>
            <a:r>
              <a:rPr lang="es-ES" sz="2200" b="1" dirty="0">
                <a:latin typeface="Caslon Antique" pitchFamily="18" charset="0"/>
              </a:rPr>
              <a:t>Pedro Rossell</a:t>
            </a:r>
            <a:r>
              <a:rPr lang="es-ES" b="1" dirty="0">
                <a:latin typeface="Caslon Antique" pitchFamily="18" charset="0"/>
              </a:rPr>
              <a:t>ó</a:t>
            </a:r>
            <a:r>
              <a:rPr lang="es-ES" sz="2200" b="1" dirty="0">
                <a:latin typeface="Caslon Antique" pitchFamily="18" charset="0"/>
              </a:rPr>
              <a:t> </a:t>
            </a:r>
            <a:r>
              <a:rPr lang="es-ES" sz="2200" dirty="0">
                <a:latin typeface="Caslon Antique" pitchFamily="18" charset="0"/>
              </a:rPr>
              <a:t>le sigui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 en 1993. Empuj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 el dilema del estatus pol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tico en Washington y patrocin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 dos refer</a:t>
            </a:r>
            <a:r>
              <a:rPr lang="es-ES" dirty="0">
                <a:latin typeface="Caslon Antique" pitchFamily="18" charset="0"/>
              </a:rPr>
              <a:t>é</a:t>
            </a:r>
            <a:r>
              <a:rPr lang="es-ES" sz="2200" dirty="0">
                <a:latin typeface="Caslon Antique" pitchFamily="18" charset="0"/>
              </a:rPr>
              <a:t>ndums locales, en 1993 y en 1998. Su fracasado programa de </a:t>
            </a:r>
            <a:r>
              <a:rPr lang="es-ES" sz="22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Mano Dura Contra el Crimen</a:t>
            </a:r>
            <a:r>
              <a:rPr lang="es-ES" sz="2200" dirty="0">
                <a:latin typeface="Caslon Antique" pitchFamily="18" charset="0"/>
              </a:rPr>
              <a:t> ten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a como foco principal la ocupaci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 de los caser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os para reducir el crimen. La Polic</a:t>
            </a:r>
            <a:r>
              <a:rPr lang="es-ES" dirty="0">
                <a:latin typeface="Caslon Antique" pitchFamily="18" charset="0"/>
              </a:rPr>
              <a:t>í</a:t>
            </a:r>
            <a:r>
              <a:rPr lang="es-ES" sz="2200" dirty="0">
                <a:latin typeface="Caslon Antique" pitchFamily="18" charset="0"/>
              </a:rPr>
              <a:t>a y la Guardia Nacional ocuparon sobre 80 residenciales p</a:t>
            </a:r>
            <a:r>
              <a:rPr lang="es-ES" dirty="0">
                <a:latin typeface="Caslon Antique" pitchFamily="18" charset="0"/>
              </a:rPr>
              <a:t>ú</a:t>
            </a:r>
            <a:r>
              <a:rPr lang="es-ES" sz="2200" dirty="0">
                <a:latin typeface="Caslon Antique" pitchFamily="18" charset="0"/>
              </a:rPr>
              <a:t>blicos. Sus </a:t>
            </a:r>
            <a:r>
              <a:rPr lang="es-ES" dirty="0">
                <a:latin typeface="Caslon Antique" pitchFamily="18" charset="0"/>
              </a:rPr>
              <a:t>ú</a:t>
            </a:r>
            <a:r>
              <a:rPr lang="es-ES" sz="2200" dirty="0">
                <a:latin typeface="Caslon Antique" pitchFamily="18" charset="0"/>
              </a:rPr>
              <a:t>ltimos 4 a</a:t>
            </a:r>
            <a:r>
              <a:rPr lang="es-ES" dirty="0">
                <a:latin typeface="Caslon Antique" pitchFamily="18" charset="0"/>
              </a:rPr>
              <a:t>ñ</a:t>
            </a:r>
            <a:r>
              <a:rPr lang="es-ES" sz="2200" dirty="0">
                <a:latin typeface="Caslon Antique" pitchFamily="18" charset="0"/>
              </a:rPr>
              <a:t>os se encontraron con crecientes denuncias de corrupci</a:t>
            </a:r>
            <a:r>
              <a:rPr lang="es-ES" dirty="0">
                <a:latin typeface="Caslon Antique" pitchFamily="18" charset="0"/>
              </a:rPr>
              <a:t>ó</a:t>
            </a:r>
            <a:r>
              <a:rPr lang="es-ES" sz="2200" dirty="0">
                <a:latin typeface="Caslon Antique" pitchFamily="18" charset="0"/>
              </a:rPr>
              <a:t>n. </a:t>
            </a:r>
          </a:p>
          <a:p>
            <a:pPr>
              <a:spcBef>
                <a:spcPct val="20000"/>
              </a:spcBef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itchFamily="18" charset="0"/>
            </a:endParaRPr>
          </a:p>
        </p:txBody>
      </p:sp>
      <p:pic>
        <p:nvPicPr>
          <p:cNvPr id="4098" name="Picture 2" descr="C:\Users\Jim\Desktop\pr127.jpg"/>
          <p:cNvPicPr>
            <a:picLocks noChangeAspect="1" noChangeArrowheads="1"/>
          </p:cNvPicPr>
          <p:nvPr/>
        </p:nvPicPr>
        <p:blipFill>
          <a:blip r:embed="rId2" cstate="print"/>
          <a:srcRect l="21568" r="31250"/>
          <a:stretch>
            <a:fillRect/>
          </a:stretch>
        </p:blipFill>
        <p:spPr bwMode="auto">
          <a:xfrm>
            <a:off x="5410200" y="0"/>
            <a:ext cx="37338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2705</TotalTime>
  <Words>1497</Words>
  <Application>Microsoft Office PowerPoint</Application>
  <PresentationFormat>On-screen Show (16:9)</PresentationFormat>
  <Paragraphs>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Baron Kuffner</vt:lpstr>
      <vt:lpstr>BIRTH OF A HERO</vt:lpstr>
      <vt:lpstr>Calibri</vt:lpstr>
      <vt:lpstr>Caslon Antique</vt:lpstr>
      <vt:lpstr>Caslon Antique Italic</vt:lpstr>
      <vt:lpstr>Office Theme</vt:lpstr>
      <vt:lpstr>PUERTO RICO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 Soto</cp:lastModifiedBy>
  <cp:revision>439</cp:revision>
  <dcterms:created xsi:type="dcterms:W3CDTF">2019-07-26T01:32:32Z</dcterms:created>
  <dcterms:modified xsi:type="dcterms:W3CDTF">2021-04-18T01:30:32Z</dcterms:modified>
</cp:coreProperties>
</file>