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83" r:id="rId7"/>
    <p:sldId id="287" r:id="rId8"/>
    <p:sldId id="288" r:id="rId9"/>
    <p:sldId id="276" r:id="rId10"/>
    <p:sldId id="274" r:id="rId11"/>
    <p:sldId id="275" r:id="rId12"/>
    <p:sldId id="284" r:id="rId13"/>
    <p:sldId id="286" r:id="rId14"/>
    <p:sldId id="290" r:id="rId15"/>
    <p:sldId id="281" r:id="rId16"/>
    <p:sldId id="291" r:id="rId17"/>
    <p:sldId id="289" r:id="rId18"/>
    <p:sldId id="292" r:id="rId19"/>
    <p:sldId id="270" r:id="rId20"/>
    <p:sldId id="271" r:id="rId21"/>
    <p:sldId id="26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S2xiOXZGns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Bg5XrgDK2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E34175-5A40-47B8-8838-A6437DDFE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" y="0"/>
            <a:ext cx="918464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438150"/>
            <a:ext cx="8686800" cy="2362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La pobreza esta directamente relacionada al desempleo y la desigualdad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mica. En EEUU, la brecha entre los ricos y los pobres ha sido motivo de discusi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por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cadas. Como pa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s, EEUU se ve muy mal en lo que respecta a la desigualdad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mica: seg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n el </a:t>
            </a:r>
            <a:r>
              <a:rPr lang="es-ES" sz="2200" b="1" i="1" dirty="0">
                <a:latin typeface="Caslon Antique" panose="02027200000000000000" pitchFamily="18" charset="0"/>
              </a:rPr>
              <a:t>CIA Factbook</a:t>
            </a:r>
            <a:r>
              <a:rPr lang="es-ES" sz="2200" dirty="0">
                <a:latin typeface="Caslon Antique" panose="02027200000000000000" pitchFamily="18" charset="0"/>
              </a:rPr>
              <a:t>, EEUU tiene el 40º nivel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alto de desigualdad en 150 pa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ses, aproximadamente el mismo nivel que Jamaica, Per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 y Camer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n. Y como la historia ha demostrado siempre, en la colonia nunca va igual o mejor que en la metr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poli.</a:t>
            </a:r>
          </a:p>
        </p:txBody>
      </p:sp>
      <p:pic>
        <p:nvPicPr>
          <p:cNvPr id="5122" name="Picture 2" descr="C:\Users\Jim\Desktop\rising-income-inequality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 t="3207"/>
          <a:stretch>
            <a:fillRect/>
          </a:stretch>
        </p:blipFill>
        <p:spPr bwMode="auto">
          <a:xfrm>
            <a:off x="0" y="2831329"/>
            <a:ext cx="9144000" cy="23121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95350"/>
            <a:ext cx="35052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El nivel de pobreza en EEUU provoc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que en 1964, se iniciara el </a:t>
            </a:r>
            <a:r>
              <a:rPr lang="es-ES" sz="2200" b="1" dirty="0">
                <a:latin typeface="Caslon Antique" panose="02027200000000000000" pitchFamily="18" charset="0"/>
              </a:rPr>
              <a:t>Programa de Cupones de Alimentos</a:t>
            </a:r>
            <a:r>
              <a:rPr lang="es-ES" sz="2200" dirty="0">
                <a:latin typeface="Caslon Antique" panose="02027200000000000000" pitchFamily="18" charset="0"/>
              </a:rPr>
              <a:t>. Ese programa tuvo que ampliarse dram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ticamente despu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 de la Crisis Petrolera y se extendi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la isla, que es aun mas pobre. Este se convirti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luego en el </a:t>
            </a:r>
            <a:r>
              <a:rPr lang="es-ES" sz="2200" b="1" dirty="0">
                <a:latin typeface="Caslon Antique" panose="02027200000000000000" pitchFamily="18" charset="0"/>
              </a:rPr>
              <a:t>Programa Suplementario de Asistencia Nutricional</a:t>
            </a:r>
            <a:r>
              <a:rPr lang="es-ES" sz="2200" dirty="0">
                <a:latin typeface="Caslon Antique" panose="02027200000000000000" pitchFamily="18" charset="0"/>
              </a:rPr>
              <a:t> o PAN. </a:t>
            </a:r>
          </a:p>
        </p:txBody>
      </p:sp>
      <p:pic>
        <p:nvPicPr>
          <p:cNvPr id="4098" name="Picture 2" descr="C:\Users\Jim\Desktop\food-stamp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284" r="3560"/>
          <a:stretch>
            <a:fillRect/>
          </a:stretch>
        </p:blipFill>
        <p:spPr bwMode="auto">
          <a:xfrm>
            <a:off x="4038600" y="0"/>
            <a:ext cx="5105400" cy="5143500"/>
          </a:xfrm>
          <a:prstGeom prst="rect">
            <a:avLst/>
          </a:prstGeom>
          <a:noFill/>
        </p:spPr>
      </p:pic>
      <p:pic>
        <p:nvPicPr>
          <p:cNvPr id="4099" name="Picture 3" descr="C:\Users\Jim\Desktop\0bc47b352bca4ecd8ba3d0863a36a9ac.jpg"/>
          <p:cNvPicPr>
            <a:picLocks noChangeAspect="1" noChangeArrowheads="1"/>
          </p:cNvPicPr>
          <p:nvPr/>
        </p:nvPicPr>
        <p:blipFill>
          <a:blip r:embed="rId4" cstate="print"/>
          <a:srcRect l="11333" r="36667" b="42395"/>
          <a:stretch>
            <a:fillRect/>
          </a:stretch>
        </p:blipFill>
        <p:spPr bwMode="auto">
          <a:xfrm rot="1012157">
            <a:off x="6508881" y="2537916"/>
            <a:ext cx="2181699" cy="21187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7636982" y="181378"/>
            <a:ext cx="66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Luchando por mejorar la calidad de vida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09750"/>
            <a:ext cx="52578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Durante las pasadas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cadas, Puerto Rico ha visto el surgimiento 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de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 grupos de reivindicaci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 social</a:t>
            </a:r>
            <a:r>
              <a:rPr lang="es-ES" sz="2200" dirty="0">
                <a:latin typeface="Caslon Antique" panose="02027200000000000000" pitchFamily="18" charset="0"/>
              </a:rPr>
              <a:t>, que protestan contra las injusticias de los sectores privados y p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blicos contra los sectores marginados en nuestra sociedad. Usualmente no est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 directamente vinculados a los partidos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ticos y buscan el bienestar social y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mico.</a:t>
            </a:r>
          </a:p>
        </p:txBody>
      </p:sp>
      <p:pic>
        <p:nvPicPr>
          <p:cNvPr id="6146" name="Picture 2" descr="C:\Users\Jim\Desktop\713b39b7db3c99fdba680465d6138d36_XL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 t="4678" b="1754"/>
          <a:stretch>
            <a:fillRect/>
          </a:stretch>
        </p:blipFill>
        <p:spPr bwMode="auto">
          <a:xfrm>
            <a:off x="6019800" y="1581150"/>
            <a:ext cx="260604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953000" y="590550"/>
            <a:ext cx="38862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En las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 del 40 y 50 hubo dos grandes olas migratorias en Puerto Rico: una hacia los EEUU y otra hacia el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 metropolitana. En terrenos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bald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í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os</a:t>
            </a:r>
            <a:r>
              <a:rPr lang="es-ES" sz="2200" dirty="0">
                <a:latin typeface="Caslon Antique" panose="02027200000000000000" pitchFamily="18" charset="0"/>
              </a:rPr>
              <a:t> , o abandonados del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 metro, los grupos migratorios formaron comunidades en Barrio Obrero, Santurce, La Colectora, Jurutungo y La Perla, en el Viejo San Juan. Se dieron "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rescates de terrenos</a:t>
            </a:r>
            <a:r>
              <a:rPr lang="es-ES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 </a:t>
            </a:r>
            <a:r>
              <a:rPr lang="es-ES" sz="2200" dirty="0">
                <a:latin typeface="Caslon Antique" panose="02027200000000000000" pitchFamily="18" charset="0"/>
              </a:rPr>
              <a:t>" en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reas del mangle, en 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reas inh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spitas, cerca de los grandes desarrollos. </a:t>
            </a:r>
          </a:p>
        </p:txBody>
      </p:sp>
      <p:pic>
        <p:nvPicPr>
          <p:cNvPr id="7170" name="Picture 2" descr="C:\Users\Jim\Desktop\getimage.jpg"/>
          <p:cNvPicPr>
            <a:picLocks noChangeAspect="1" noChangeArrowheads="1"/>
          </p:cNvPicPr>
          <p:nvPr/>
        </p:nvPicPr>
        <p:blipFill>
          <a:blip r:embed="rId2" cstate="print">
            <a:lum bright="-13000" contrast="24000"/>
          </a:blip>
          <a:srcRect l="8731" r="43999"/>
          <a:stretch>
            <a:fillRect/>
          </a:stretch>
        </p:blipFill>
        <p:spPr bwMode="auto">
          <a:xfrm>
            <a:off x="1" y="0"/>
            <a:ext cx="47244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876550"/>
            <a:ext cx="84582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Esas comunidades fueron  rellenando el mangle y posteriormente se fueron legalizando con el pasar del tiempo. Otras fueron relocalizadas porque representaban un peligro de seguridad y salud. Sin embargo, luego que fueron sacadas, se construyeron all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 grandes desarrollos. Un ejemplo es la barriada Tok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o, en Hato Rey. Ahora hay all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 unos 5 complejos de viviendas </a:t>
            </a:r>
            <a:r>
              <a:rPr lang="es-ES" sz="2200" dirty="0" err="1">
                <a:latin typeface="Caslon Antique" panose="02027200000000000000" pitchFamily="18" charset="0"/>
              </a:rPr>
              <a:t>walk</a:t>
            </a:r>
            <a:r>
              <a:rPr lang="es-ES" sz="2200" dirty="0">
                <a:latin typeface="Caslon Antique" panose="02027200000000000000" pitchFamily="18" charset="0"/>
              </a:rPr>
              <a:t> ups y un condominio donde los apartamentos cuestan sobre un mill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d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lares.</a:t>
            </a:r>
          </a:p>
          <a:p>
            <a:pPr algn="ctr">
              <a:lnSpc>
                <a:spcPts val="2500"/>
              </a:lnSpc>
            </a:pPr>
            <a:endParaRPr lang="es-ES" sz="2200" dirty="0">
              <a:latin typeface="Caslon Antique" panose="02027200000000000000" pitchFamily="18" charset="0"/>
            </a:endParaRPr>
          </a:p>
        </p:txBody>
      </p:sp>
      <p:pic>
        <p:nvPicPr>
          <p:cNvPr id="11265" name="Picture 1" descr="C:\Users\Jim\Desktop\a160755a46e0a6056d7a4577d7feeb22l-m4024431473od-w480_h36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17222" b="20556"/>
          <a:stretch>
            <a:fillRect/>
          </a:stretch>
        </p:blipFill>
        <p:spPr bwMode="auto">
          <a:xfrm>
            <a:off x="2057400" y="367030"/>
            <a:ext cx="5105400" cy="2382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124200" y="1581150"/>
            <a:ext cx="55626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Cuando las bases navales de Vieques y Culebra estaban activas, EEUU llev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cabo bombardeos, maniobras anfibias y acopio de municiones. Bajo protesta, la Marina expuls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cientos de sus casas para construir las bases. Durante estos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os, la actividad militar caus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problemas ambientales y de salud irreparables. Por eso, los viequenses y culebrenses sufren altas tasas de c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ncer, teniendo estos, un 31% mas de c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ncer que en la isla de Puerto Rico.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Reclamando a Vieques y Culebras</a:t>
            </a:r>
          </a:p>
        </p:txBody>
      </p:sp>
      <p:pic>
        <p:nvPicPr>
          <p:cNvPr id="9218" name="Picture 2" descr="C:\Users\Jim\Desktop\cienciapr_im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7908" r="16308"/>
          <a:stretch>
            <a:fillRect/>
          </a:stretch>
        </p:blipFill>
        <p:spPr bwMode="auto">
          <a:xfrm>
            <a:off x="533400" y="1657350"/>
            <a:ext cx="2438400" cy="2999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895350"/>
            <a:ext cx="43434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Finalmente, fue en 1999 que la oposici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cobr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mayor intensidad. David Sanes estaba de guardia de seguridad cuando, 2 bombas de 500 libras, fueron lanzadas en su direcci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n, mat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ndolo. Esto provoc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una indignaci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masiva por todo Puerto Rico contra la presencia de la Marina en Vieques y Culebra. El Presidente Clinton accedi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las demandas de los boricuas, apoyadas por protestas internacionales, y cerr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las bases en 2003.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4" name="Picture 2" descr="C:\Users\Jim\Desktop\Vieques-Island.jpg"/>
          <p:cNvPicPr>
            <a:picLocks noChangeAspect="1" noChangeArrowheads="1"/>
          </p:cNvPicPr>
          <p:nvPr/>
        </p:nvPicPr>
        <p:blipFill>
          <a:blip r:embed="rId2" cstate="print"/>
          <a:srcRect l="2667" r="29333"/>
          <a:stretch>
            <a:fillRect/>
          </a:stretch>
        </p:blipFill>
        <p:spPr bwMode="auto">
          <a:xfrm>
            <a:off x="5029200" y="438150"/>
            <a:ext cx="3158768" cy="3124200"/>
          </a:xfrm>
          <a:prstGeom prst="rect">
            <a:avLst/>
          </a:prstGeom>
          <a:noFill/>
        </p:spPr>
      </p:pic>
      <p:pic>
        <p:nvPicPr>
          <p:cNvPr id="8195" name="Picture 3" descr="C:\Users\Jim\Desktop\remove1.jpg"/>
          <p:cNvPicPr>
            <a:picLocks noChangeAspect="1" noChangeArrowheads="1"/>
          </p:cNvPicPr>
          <p:nvPr/>
        </p:nvPicPr>
        <p:blipFill>
          <a:blip r:embed="rId3" cstate="print"/>
          <a:srcRect r="4348"/>
          <a:stretch>
            <a:fillRect/>
          </a:stretch>
        </p:blipFill>
        <p:spPr bwMode="auto">
          <a:xfrm>
            <a:off x="7162800" y="1428750"/>
            <a:ext cx="157297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962400" y="1581150"/>
            <a:ext cx="47244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Grupos ambientalistas intentaron detener la gesti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gobierno de iniciar una operaci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minera ‘cielo abierto’ en 17 yacimientos de oro, plata y cobre en Adjuntas, Utuado, Lares y Jayuya que culminar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con una cat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strofe ecol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gica. Despu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 de 15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de lucha prevalecieron. Salvaron 36,000 cuerdas de terreno, los cuerpos de agua y el tejido comunitario formado por siglos.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Defendiendo el Ambiente</a:t>
            </a:r>
          </a:p>
        </p:txBody>
      </p:sp>
      <p:pic>
        <p:nvPicPr>
          <p:cNvPr id="2051" name="Picture 3" descr="C:\Users\Jim\Desktop\CTIKC4CZJ5CVTGJWA5LEUQIPAA.jpg"/>
          <p:cNvPicPr>
            <a:picLocks noChangeAspect="1" noChangeArrowheads="1"/>
          </p:cNvPicPr>
          <p:nvPr/>
        </p:nvPicPr>
        <p:blipFill>
          <a:blip r:embed="rId2" cstate="print"/>
          <a:srcRect l="7381" r="14286"/>
          <a:stretch>
            <a:fillRect/>
          </a:stretch>
        </p:blipFill>
        <p:spPr bwMode="auto">
          <a:xfrm>
            <a:off x="457200" y="1962150"/>
            <a:ext cx="3392107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581400" y="895350"/>
            <a:ext cx="51054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600"/>
              </a:lnSpc>
            </a:pPr>
            <a:r>
              <a:rPr lang="es-ES" sz="2200" b="1" dirty="0">
                <a:latin typeface="Caslon Antique" panose="02027200000000000000" pitchFamily="18" charset="0"/>
              </a:rPr>
              <a:t>El Bosque del Pueblo  </a:t>
            </a:r>
            <a:r>
              <a:rPr lang="es-ES" sz="2200" dirty="0">
                <a:latin typeface="Caslon Antique" panose="02027200000000000000" pitchFamily="18" charset="0"/>
              </a:rPr>
              <a:t>fue una zona rescatada de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explotaci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 minera de cielo abierto</a:t>
            </a:r>
            <a:r>
              <a:rPr lang="es-ES" sz="2200" dirty="0">
                <a:latin typeface="Caslon Antique" panose="02027200000000000000" pitchFamily="18" charset="0"/>
              </a:rPr>
              <a:t> que amenazaba a Puerto Rico desde 1980 hasta 1995, porque destruye y cambia la forma de la corteza terrestre, formando gran cantidad de desecho. En esta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 se encuentran 2 de los 17 yacimientos de oro, plata y cobre descubiertos en la zona central de la isla. El grupo comunitario </a:t>
            </a:r>
            <a:r>
              <a:rPr lang="es-ES" sz="2200" b="1" dirty="0">
                <a:latin typeface="Caslon Antique" panose="02027200000000000000" pitchFamily="18" charset="0"/>
              </a:rPr>
              <a:t>Casa Pueblo </a:t>
            </a:r>
            <a:r>
              <a:rPr lang="es-ES" sz="2200" dirty="0">
                <a:latin typeface="Caslon Antique" panose="02027200000000000000" pitchFamily="18" charset="0"/>
              </a:rPr>
              <a:t>luch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durante estos 15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en contra de esta amenaza, hasta que el gobierno descart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finalmente el proyecto. </a:t>
            </a:r>
          </a:p>
        </p:txBody>
      </p:sp>
      <p:pic>
        <p:nvPicPr>
          <p:cNvPr id="10243" name="Picture 3" descr="C:\Users\Jim\Desktop\Minería-a-cielo-abierto.jpg"/>
          <p:cNvPicPr>
            <a:picLocks noChangeAspect="1" noChangeArrowheads="1"/>
          </p:cNvPicPr>
          <p:nvPr/>
        </p:nvPicPr>
        <p:blipFill>
          <a:blip r:embed="rId2" cstate="print">
            <a:lum contrast="13000"/>
          </a:blip>
          <a:srcRect l="11005" r="33571"/>
          <a:stretch>
            <a:fillRect/>
          </a:stretch>
        </p:blipFill>
        <p:spPr bwMode="auto">
          <a:xfrm>
            <a:off x="533400" y="819150"/>
            <a:ext cx="2912671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90750"/>
            <a:ext cx="4572000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</a:t>
            </a:r>
          </a:p>
          <a:p>
            <a:pPr lvl="0"/>
            <a:r>
              <a:rPr lang="es-ES" sz="2600" dirty="0">
                <a:latin typeface="Caslon Antique" panose="02027200000000000000" pitchFamily="18" charset="0"/>
              </a:rPr>
              <a:t>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76800" y="1428750"/>
            <a:ext cx="3755291" cy="3048000"/>
            <a:chOff x="381000" y="1352550"/>
            <a:chExt cx="3907691" cy="3048000"/>
          </a:xfrm>
        </p:grpSpPr>
        <p:sp>
          <p:nvSpPr>
            <p:cNvPr id="5" name="Rectangle 4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5 : Los Retos del Nuevo Siglo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15: Economía y sociedad modernas</a:t>
            </a:r>
          </a:p>
        </p:txBody>
      </p:sp>
      <p:pic>
        <p:nvPicPr>
          <p:cNvPr id="1030" name="Picture 6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05150"/>
            <a:ext cx="1828800" cy="18219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419350"/>
            <a:ext cx="49530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255 del libro. Env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11818"/>
            <a:ext cx="2590800" cy="2878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2020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187669" y="2221828"/>
            <a:ext cx="694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spc="300" dirty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BIPARTIDISMO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85950"/>
            <a:ext cx="4580235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¿Qu</a:t>
            </a:r>
            <a:r>
              <a:rPr lang="es-ES" sz="2000" dirty="0">
                <a:latin typeface="Caslon Antique" pitchFamily="18" charset="0"/>
              </a:rPr>
              <a:t>é</a:t>
            </a:r>
            <a:r>
              <a:rPr lang="es-ES" sz="2400" dirty="0">
                <a:latin typeface="Caslon Antique" pitchFamily="18" charset="0"/>
              </a:rPr>
              <a:t> tanta injerencia deber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tener un gobierno en la calidad de vida de sus ciudadanos?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252-255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1809750"/>
            <a:ext cx="3810000" cy="2809875"/>
            <a:chOff x="5029200" y="1769744"/>
            <a:chExt cx="3810000" cy="2809875"/>
          </a:xfrm>
        </p:grpSpPr>
        <p:sp>
          <p:nvSpPr>
            <p:cNvPr id="5" name="Rectangle 4"/>
            <p:cNvSpPr/>
            <p:nvPr/>
          </p:nvSpPr>
          <p:spPr>
            <a:xfrm>
              <a:off x="5181600" y="1809750"/>
              <a:ext cx="34290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Jim\Desktop\2018-NOV-Gerardi-image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11000"/>
            </a:blip>
            <a:srcRect/>
            <a:stretch>
              <a:fillRect/>
            </a:stretch>
          </p:blipFill>
          <p:spPr bwMode="auto">
            <a:xfrm>
              <a:off x="5029200" y="1769744"/>
              <a:ext cx="3810000" cy="28098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733550"/>
            <a:ext cx="38100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Pobreza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Grupos de reivindicaci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 social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Rescate de terrenos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terreno bald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Minas de cielo abierto</a:t>
            </a:r>
          </a:p>
        </p:txBody>
      </p:sp>
      <p:pic>
        <p:nvPicPr>
          <p:cNvPr id="13315" name="Picture 3" descr="C:\Users\Jim\Desktop\unnamed.jpg"/>
          <p:cNvPicPr>
            <a:picLocks noChangeAspect="1" noChangeArrowheads="1"/>
          </p:cNvPicPr>
          <p:nvPr/>
        </p:nvPicPr>
        <p:blipFill>
          <a:blip r:embed="rId2" cstate="print"/>
          <a:srcRect l="3711" r="3516"/>
          <a:stretch>
            <a:fillRect/>
          </a:stretch>
        </p:blipFill>
        <p:spPr bwMode="auto">
          <a:xfrm>
            <a:off x="4953000" y="1962150"/>
            <a:ext cx="3733800" cy="23896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Gobierno como fuente de empleos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57350"/>
            <a:ext cx="57912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>
                <a:latin typeface="Caslon Antique" pitchFamily="18" charset="0"/>
              </a:rPr>
              <a:t>Los grandes movimientos obreros y sociales lograron grandes victorias que incentivaron a los gobiernos a servir mejor a sus ciudadanos. ¡Despu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s de todo, los ciudadanos mantienen a los gobiernos! Servicios como: educaci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p</a:t>
            </a:r>
            <a:r>
              <a:rPr lang="es-ES" dirty="0">
                <a:latin typeface="Caslon Antique" pitchFamily="18" charset="0"/>
              </a:rPr>
              <a:t>ú</a:t>
            </a:r>
            <a:r>
              <a:rPr lang="es-ES" sz="2200" dirty="0">
                <a:latin typeface="Caslon Antique" pitchFamily="18" charset="0"/>
              </a:rPr>
              <a:t>blica, seguridad, salud e infraestructura son de alto valor para la poblaci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n. Para proveer esos servicios, el gobierno tiene que crear agencias dedicadas a servicios espec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ficos. Esas agencias son operadas por empleados llamados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servidores p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ú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blicos</a:t>
            </a:r>
            <a:r>
              <a:rPr lang="es-ES" sz="2200" dirty="0">
                <a:latin typeface="Caslon Antique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15991">
            <a:off x="7712501" y="4381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pic>
        <p:nvPicPr>
          <p:cNvPr id="1026" name="Picture 2" descr="C:\Users\Jim\Desktop\0001467276.jpg"/>
          <p:cNvPicPr>
            <a:picLocks noChangeAspect="1" noChangeArrowheads="1"/>
          </p:cNvPicPr>
          <p:nvPr/>
        </p:nvPicPr>
        <p:blipFill>
          <a:blip r:embed="rId2" cstate="print"/>
          <a:srcRect l="11039" t="10485" r="35974"/>
          <a:stretch>
            <a:fillRect/>
          </a:stretch>
        </p:blipFill>
        <p:spPr bwMode="auto">
          <a:xfrm>
            <a:off x="6553200" y="1789485"/>
            <a:ext cx="2138765" cy="2707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790950"/>
            <a:ext cx="8458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El gobierno de Puerto Rico aument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mas su papel como proveedor de empleos a medida que los servicios gubernamentales expand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an. Pero aun mas una vez las compa</a:t>
            </a:r>
            <a:r>
              <a:rPr lang="es-ES" dirty="0">
                <a:latin typeface="Caslon Antique" panose="02027200000000000000" pitchFamily="18" charset="0"/>
              </a:rPr>
              <a:t>ñí</a:t>
            </a:r>
            <a:r>
              <a:rPr lang="es-ES" sz="2200" dirty="0">
                <a:latin typeface="Caslon Antique" panose="02027200000000000000" pitchFamily="18" charset="0"/>
              </a:rPr>
              <a:t>as empezaron a desalojar la isla. </a:t>
            </a:r>
          </a:p>
        </p:txBody>
      </p:sp>
      <p:pic>
        <p:nvPicPr>
          <p:cNvPr id="1028" name="Picture 4" descr="C:\Users\Jim\Desktop\JUC6PICLWNAZ5KYS7RZAPGVTT4.jpg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 t="10540" b="7162"/>
          <a:stretch>
            <a:fillRect/>
          </a:stretch>
        </p:blipFill>
        <p:spPr bwMode="auto">
          <a:xfrm>
            <a:off x="-1" y="0"/>
            <a:ext cx="9144001" cy="367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895350"/>
            <a:ext cx="43434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Datos de la Junta de Planificaci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n, indican que para 1970 el gobierno sumaba 106,000 servidores p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blicos, que representaba el 15.5% del total de empleados. Lleg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184,000 para 1980, o un  24.4% del total de empleos. Para 1997 sum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261,000 empleados o 23.8% del total de empleados en la econom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a. Al sumar a los empleados de las corporaciones p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blicas la cifra es de alrededor de 320,000 empleados. </a:t>
            </a:r>
          </a:p>
        </p:txBody>
      </p:sp>
      <p:pic>
        <p:nvPicPr>
          <p:cNvPr id="2050" name="Picture 2" descr="C:\Users\Jim\Desktop\thumb_600x355_7169555826183326115389379170200427629641728o.jpg"/>
          <p:cNvPicPr>
            <a:picLocks noChangeAspect="1" noChangeArrowheads="1"/>
          </p:cNvPicPr>
          <p:nvPr/>
        </p:nvPicPr>
        <p:blipFill>
          <a:blip r:embed="rId2" cstate="print"/>
          <a:srcRect l="24064" r="25503"/>
          <a:stretch>
            <a:fillRect/>
          </a:stretch>
        </p:blipFill>
        <p:spPr bwMode="auto">
          <a:xfrm>
            <a:off x="0" y="0"/>
            <a:ext cx="4270646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66750"/>
            <a:ext cx="41148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Cabe se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alar que las administraciones partidistas de turno, politizaron el reclutamiento de empleados p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blicos (y todav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a) como recompensa por el respaldo de estas personas en campa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as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ticas en vez de reclutarlos por sus cualidades para el puesto. Por eso, la calidad de los servicios del gobierno ha sido minada. Y el estatus permanente de esos empleos, ha quitado el incentivo de proveer buen servicio en algunos casos.</a:t>
            </a:r>
          </a:p>
        </p:txBody>
      </p:sp>
      <p:pic>
        <p:nvPicPr>
          <p:cNvPr id="3074" name="Picture 2" descr="C:\Users\Jim\Desktop\cesco.jpg"/>
          <p:cNvPicPr>
            <a:picLocks noChangeAspect="1" noChangeArrowheads="1"/>
          </p:cNvPicPr>
          <p:nvPr/>
        </p:nvPicPr>
        <p:blipFill>
          <a:blip r:embed="rId2" cstate="print"/>
          <a:srcRect l="48074" r="1987"/>
          <a:stretch>
            <a:fillRect/>
          </a:stretch>
        </p:blipFill>
        <p:spPr bwMode="auto">
          <a:xfrm>
            <a:off x="4724400" y="0"/>
            <a:ext cx="44196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Otras responsabilidades del gobierno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7350"/>
            <a:ext cx="55626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Puerto Rico ostenta el doble de 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ndice de pobreza entre los estados de EEUU. La poblaci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 Puerto Rico ostenta el doble del 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ndice de pobreza de Mississippi, el mas pobre de los EEUU, con un 44.9 %, revel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el economista Francisco Martínez de la UPR.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La pobreza</a:t>
            </a:r>
            <a:r>
              <a:rPr lang="es-ES" sz="2200" dirty="0">
                <a:latin typeface="Caslon Antique" pitchFamily="18" charset="0"/>
              </a:rPr>
              <a:t> es la situaci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 no poder satisfacer las necesidades f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sicas b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sicas de una persona por falta de recursos como la alimentaci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n, la vivienda, la educaci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n, la asistencia medica, etc.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1026" name="Picture 2" descr="C:\Users\Jim\Desktop\26817e8aec5afcf2ede4dc745dc1a67e_534x3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" contrast="6000"/>
          </a:blip>
          <a:srcRect l="9294" r="37175" b="1840"/>
          <a:stretch>
            <a:fillRect/>
          </a:stretch>
        </p:blipFill>
        <p:spPr bwMode="auto">
          <a:xfrm flipH="1">
            <a:off x="6172200" y="1657350"/>
            <a:ext cx="2514600" cy="279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7941781" y="4067579"/>
            <a:ext cx="66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1191</Words>
  <Application>Microsoft Office PowerPoint</Application>
  <PresentationFormat>On-screen Show (16:9)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Baron Kuffner</vt:lpstr>
      <vt:lpstr>BIRTH OF A HERO</vt:lpstr>
      <vt:lpstr>Calibri</vt:lpstr>
      <vt:lpstr>Caslon Antique</vt:lpstr>
      <vt:lpstr>Caslon Antique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 Soto</cp:lastModifiedBy>
  <cp:revision>439</cp:revision>
  <dcterms:created xsi:type="dcterms:W3CDTF">2019-07-26T01:32:32Z</dcterms:created>
  <dcterms:modified xsi:type="dcterms:W3CDTF">2021-04-18T01:37:16Z</dcterms:modified>
</cp:coreProperties>
</file>