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60" r:id="rId13"/>
    <p:sldId id="273" r:id="rId14"/>
    <p:sldId id="274" r:id="rId15"/>
    <p:sldId id="271" r:id="rId16"/>
    <p:sldId id="276" r:id="rId17"/>
    <p:sldId id="277" r:id="rId18"/>
    <p:sldId id="275" r:id="rId19"/>
    <p:sldId id="278" r:id="rId20"/>
    <p:sldId id="263" r:id="rId21"/>
    <p:sldId id="259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0" y="-3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3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228600" y="1885950"/>
            <a:ext cx="65532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UlusalOkul.Com Çizgili" pitchFamily="2" charset="0"/>
              </a:rPr>
              <a:t>Understanding the Traits of Writing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381000" y="39433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rome.phillipmartin.info/rome_mirror.gif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6000461" y="1581150"/>
            <a:ext cx="3143539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Time to Get Our Feet Wet...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581150"/>
            <a:ext cx="731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Most of the time students ask how many paragraphs should they write. My response is always: “</a:t>
            </a:r>
            <a:r>
              <a:rPr lang="en-US" sz="2400" i="1" dirty="0" smtClean="0">
                <a:solidFill>
                  <a:schemeClr val="bg1"/>
                </a:solidFill>
              </a:rPr>
              <a:t>As many as are necessary to express your topic clearly</a:t>
            </a:r>
            <a:r>
              <a:rPr lang="en-US" sz="2400" dirty="0" smtClean="0">
                <a:solidFill>
                  <a:schemeClr val="bg1"/>
                </a:solidFill>
              </a:rPr>
              <a:t>.” 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However, keep in mind that whenever you write, you should have at least </a:t>
            </a:r>
            <a:r>
              <a:rPr lang="en-US" sz="2400" u="sng" dirty="0" smtClean="0">
                <a:solidFill>
                  <a:schemeClr val="bg1"/>
                </a:solidFill>
              </a:rPr>
              <a:t>two</a:t>
            </a:r>
            <a:r>
              <a:rPr lang="en-US" sz="2400" dirty="0" smtClean="0">
                <a:solidFill>
                  <a:schemeClr val="bg1"/>
                </a:solidFill>
              </a:rPr>
              <a:t> or </a:t>
            </a:r>
            <a:r>
              <a:rPr lang="en-US" sz="2400" u="sng" dirty="0" smtClean="0">
                <a:solidFill>
                  <a:schemeClr val="bg1"/>
                </a:solidFill>
              </a:rPr>
              <a:t>three</a:t>
            </a:r>
            <a:r>
              <a:rPr lang="en-US" sz="2400" dirty="0" smtClean="0">
                <a:solidFill>
                  <a:schemeClr val="bg1"/>
                </a:solidFill>
              </a:rPr>
              <a:t> main points to help support and organize your writing ideas. Each point must be explored in separate paragraphs.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Time to Get Our Feet Wet...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8229600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Using details can help you better explain or develop your main points. Details can come from personal thoughts or experiences.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The three types of personal experiences include: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Sensory details – come from our senses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Reflective details – come from our thoughts and feelings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Memory details – come from our experiences and knowledge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Time to Get Our Feet Wet...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581150"/>
            <a:ext cx="8229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Choose a topic to write about:</a:t>
            </a:r>
          </a:p>
          <a:p>
            <a:pPr algn="ctr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bg1"/>
                </a:solidFill>
              </a:rPr>
              <a:t>Our school cafeteria food</a:t>
            </a:r>
          </a:p>
          <a:p>
            <a:pPr algn="ctr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bg1"/>
                </a:solidFill>
              </a:rPr>
              <a:t>Our teachers</a:t>
            </a:r>
          </a:p>
          <a:p>
            <a:pPr algn="ctr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bg1"/>
                </a:solidFill>
              </a:rPr>
              <a:t>Froebel’s extracurricular clubs</a:t>
            </a:r>
          </a:p>
          <a:p>
            <a:pPr algn="ctr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bg1"/>
                </a:solidFill>
              </a:rPr>
              <a:t>Doing homework</a:t>
            </a:r>
          </a:p>
          <a:p>
            <a:pPr algn="ctr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bg1"/>
                </a:solidFill>
              </a:rPr>
              <a:t>Froebel’s student uniform</a:t>
            </a:r>
          </a:p>
          <a:p>
            <a:pPr algn="ctr"/>
            <a:endParaRPr lang="en-US" sz="2200" dirty="0" smtClean="0">
              <a:solidFill>
                <a:schemeClr val="bg1"/>
              </a:solidFill>
            </a:endParaRPr>
          </a:p>
          <a:p>
            <a:pPr algn="ctr"/>
            <a:r>
              <a:rPr lang="en-US" sz="2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Write an effective focus statement. You can begin by recalling a specific event that meant a lot to you. Use details to make it interesting.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://cliparts.co/cliparts/bpi/7X4/bpi7X4bc9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038350"/>
            <a:ext cx="1466850" cy="1466850"/>
          </a:xfrm>
          <a:prstGeom prst="rect">
            <a:avLst/>
          </a:prstGeom>
          <a:noFill/>
        </p:spPr>
      </p:pic>
      <p:pic>
        <p:nvPicPr>
          <p:cNvPr id="5" name="Picture 2" descr="http://cliparts.co/cliparts/bpi/7X4/bpi7X4bc9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2038350"/>
            <a:ext cx="1466850" cy="14668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Time to Get Our Feet Wet...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3124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Good writing is organized writing. You can better organize your work through a process called “framing”. It looks like this: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343400" y="1276350"/>
            <a:ext cx="4229100" cy="3505200"/>
            <a:chOff x="3886200" y="1276350"/>
            <a:chExt cx="4229100" cy="3505200"/>
          </a:xfrm>
        </p:grpSpPr>
        <p:sp>
          <p:nvSpPr>
            <p:cNvPr id="4" name="Pentagon 3"/>
            <p:cNvSpPr/>
            <p:nvPr/>
          </p:nvSpPr>
          <p:spPr>
            <a:xfrm rot="5400000">
              <a:off x="6115050" y="495300"/>
              <a:ext cx="1143000" cy="27051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Pentagon 4"/>
            <p:cNvSpPr/>
            <p:nvPr/>
          </p:nvSpPr>
          <p:spPr>
            <a:xfrm rot="5400000" flipH="1">
              <a:off x="6191250" y="2857500"/>
              <a:ext cx="1143000" cy="27051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334000" y="2571750"/>
              <a:ext cx="27432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86200" y="142875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Beginning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62400" y="280035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Middle 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8600" y="4248150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Ending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10200" y="1276350"/>
              <a:ext cx="2590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Start with interesting information and state the focus.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86400" y="4095750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Review the essay and offer a final thought.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10200" y="2571750"/>
              <a:ext cx="2590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Present the main supporting points and details.</a:t>
              </a:r>
              <a:endParaRPr lang="en-US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Time to Get Our Feet Wet...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3429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Using transitions can help you organize the details of your narrative, description, and essay. Transitions are </a:t>
            </a:r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linking words and phrases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8" name="Picture 4" descr="E:\PROFESIONAL\7TH WRITING SMART ROOM KIT 2015-2016\Phillip Martin Clip Art\8c6oy5qo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809750"/>
            <a:ext cx="2085975" cy="3165601"/>
          </a:xfrm>
          <a:prstGeom prst="rect">
            <a:avLst/>
          </a:prstGeom>
          <a:noFill/>
        </p:spPr>
      </p:pic>
      <p:sp>
        <p:nvSpPr>
          <p:cNvPr id="7" name="Rounded Rectangular Callout 6"/>
          <p:cNvSpPr/>
          <p:nvPr/>
        </p:nvSpPr>
        <p:spPr>
          <a:xfrm>
            <a:off x="4114800" y="1428750"/>
            <a:ext cx="2514600" cy="2819400"/>
          </a:xfrm>
          <a:prstGeom prst="wedgeRoundRectCallout">
            <a:avLst>
              <a:gd name="adj1" fmla="val 66046"/>
              <a:gd name="adj2" fmla="val 1280"/>
              <a:gd name="adj3" fmla="val 166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Linking words are something that can really help our fluency in English, as they help us to create longer sentences. For example: I bought a hotdog. I bought a dog because I was really hungry.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Time to Get Our Feet Wet...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57350"/>
            <a:ext cx="350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Transitions can help with:  </a:t>
            </a:r>
            <a:endParaRPr lang="en-US" sz="2400" dirty="0" smtClean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2266950"/>
          <a:ext cx="5715000" cy="365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28750"/>
                <a:gridCol w="1428750"/>
                <a:gridCol w="1428750"/>
                <a:gridCol w="142875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the front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226695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Descriptions</a:t>
            </a:r>
            <a:endParaRPr lang="en-US" sz="2000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80035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Personal Narratives</a:t>
            </a:r>
            <a:endParaRPr lang="en-US" sz="2000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67000" y="2800350"/>
          <a:ext cx="5715000" cy="365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28750"/>
                <a:gridCol w="1428750"/>
                <a:gridCol w="1428750"/>
                <a:gridCol w="142875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67000" y="3333750"/>
          <a:ext cx="5715000" cy="67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28750"/>
                <a:gridCol w="857250"/>
                <a:gridCol w="2000250"/>
                <a:gridCol w="142875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comparing: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 the same way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similarly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contrasting:</a:t>
                      </a:r>
                      <a:endParaRPr 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but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on the other hand</a:t>
                      </a:r>
                      <a:endParaRPr 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unlike</a:t>
                      </a:r>
                      <a:endParaRPr 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340995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Comparison/Contrast Essays</a:t>
            </a:r>
            <a:endParaRPr lang="en-US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17195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Persuasive Essays</a:t>
            </a:r>
            <a:endParaRPr lang="en-US" sz="2000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67000" y="4171950"/>
          <a:ext cx="5715000" cy="64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0"/>
                <a:gridCol w="1219200"/>
                <a:gridCol w="1924050"/>
                <a:gridCol w="142875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 of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 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equally as important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most importantly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Time to Get Our Feet Wet...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8229600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If the real you shines through in your writing, it will have voice. You must be honest to yourself in your writing.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Your audience will impact the tone of your voice: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For Adults – 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serious, formal, respectful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For Peers –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informal, casual, relaxed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Time to Get Our Feet Wet...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Your choice of words can make your reading more pleasurable...or not. Which sentence creates a clearer image?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80035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bg1"/>
                </a:solidFill>
              </a:rPr>
              <a:t>Josie served delicious, spicy, homemade beef tamales.</a:t>
            </a:r>
            <a:endParaRPr lang="en-US" sz="2400" u="sng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333750"/>
            <a:ext cx="6858000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or,</a:t>
            </a:r>
          </a:p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    </a:t>
            </a:r>
          </a:p>
          <a:p>
            <a:pPr algn="ctr"/>
            <a:r>
              <a:rPr lang="en-US" sz="2400" u="sng" dirty="0" smtClean="0">
                <a:solidFill>
                  <a:schemeClr val="bg1"/>
                </a:solidFill>
              </a:rPr>
              <a:t>Josie served delicious, beef tamales.</a:t>
            </a:r>
            <a:endParaRPr lang="en-US" sz="2400" u="sng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440055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Sometimes less is more.</a:t>
            </a:r>
            <a:endParaRPr lang="en-US" sz="2400" dirty="0"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Time to Get Our Feet Wet...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Your sentences need to be fluid. In other words each thing you write about comes from a previous sentence. Keep in mind that: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Every sentence is important.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Whoever reads your paper should like the sound of it.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You should combine short sentences with longer ones.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Use transition words and phrases to connect ideas.</a:t>
            </a:r>
          </a:p>
        </p:txBody>
      </p:sp>
      <p:pic>
        <p:nvPicPr>
          <p:cNvPr id="4100" name="Picture 4" descr="E:\PROFESIONAL\7TH WRITING SMART ROOM KIT 2015-2016\Phillip Martin Clip Art\sports_ic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09550"/>
            <a:ext cx="2095500" cy="15716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Time to Get Our Feet Wet...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Avoid using the following too much: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There is...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There are...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is, are, was, were...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and...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334000" cy="29718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Understanding each of the six traits of effective writing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Apply the concept of the traits to </a:t>
            </a:r>
            <a:r>
              <a:rPr lang="en-US" sz="2400" dirty="0" smtClean="0">
                <a:solidFill>
                  <a:schemeClr val="bg1"/>
                </a:solidFill>
              </a:rPr>
              <a:t>writing</a:t>
            </a:r>
          </a:p>
          <a:p>
            <a:pPr algn="l"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Pages 33-44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733550"/>
            <a:ext cx="1653778" cy="2860590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124200" y="2266950"/>
            <a:ext cx="5486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Following all five steps of the Writing Process, you will compose an essay using one of the titles from slide #12.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Seatwork / 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828800" y="2571750"/>
            <a:ext cx="990600" cy="1066800"/>
          </a:xfrm>
          <a:prstGeom prst="wedgeEllipseCallout">
            <a:avLst>
              <a:gd name="adj1" fmla="val -62706"/>
              <a:gd name="adj2" fmla="val 430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Oh, boy! Oh Boy!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190750"/>
            <a:ext cx="6019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Writing a Descriptive Paragraph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2050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Traits of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UlusalOkul.Com Çizgili" pitchFamily="2" charset="0"/>
              </a:rPr>
              <a:t>writing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6553200" cy="29718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Writing is made of six traits or qualities. They are: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Ideas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Organization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Voice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Word Choice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Sentence Fluency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Conventions</a:t>
            </a:r>
            <a:endParaRPr lang="en-US" sz="2200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E:\PROFESIONAL\7TH WRITING SMART ROOM KIT 2015-2016\Phillip Martin Clip Art\oklahoma_fiddl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114550"/>
            <a:ext cx="2936378" cy="283668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743200" y="1581150"/>
            <a:ext cx="3657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dirty="0" smtClean="0">
                <a:solidFill>
                  <a:srgbClr val="7030A0"/>
                </a:solidFill>
                <a:latin typeface="UlusalOkul.Com Çizgili" pitchFamily="2" charset="0"/>
              </a:rPr>
              <a:t>IDEAS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49555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Good writing needs to be clear and focused in the message it presents.</a:t>
            </a:r>
            <a:endParaRPr lang="en-US" sz="2400" dirty="0"/>
          </a:p>
        </p:txBody>
      </p:sp>
      <p:pic>
        <p:nvPicPr>
          <p:cNvPr id="1026" name="Picture 2" descr="http://images.clipartpanda.com/word-clipart-vocabulary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409950"/>
            <a:ext cx="2257586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914400" y="1581150"/>
            <a:ext cx="73152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dirty="0" smtClean="0">
                <a:solidFill>
                  <a:srgbClr val="7030A0"/>
                </a:solidFill>
                <a:latin typeface="UlusalOkul.Com Çizgili" pitchFamily="2" charset="0"/>
              </a:rPr>
              <a:t>ORGANIZATION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49555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Strong writing has a beginning, middle, and ending. Overall, everything is well organized and easy to follow.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mages.clipartpanda.com/word-clipart-vocabulary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409950"/>
            <a:ext cx="2257586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743200" y="1581150"/>
            <a:ext cx="3657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dirty="0" smtClean="0">
                <a:solidFill>
                  <a:srgbClr val="7030A0"/>
                </a:solidFill>
                <a:latin typeface="UlusalOkul.Com Çizgili" pitchFamily="2" charset="0"/>
              </a:rPr>
              <a:t>VOICE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49555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Good writing reveals the special way the writer says things.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mages.clipartpanda.com/word-clipart-vocabulary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409950"/>
            <a:ext cx="2257586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71600" y="1581150"/>
            <a:ext cx="64008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dirty="0" smtClean="0">
                <a:solidFill>
                  <a:srgbClr val="7030A0"/>
                </a:solidFill>
                <a:latin typeface="UlusalOkul.Com Çizgili" pitchFamily="2" charset="0"/>
              </a:rPr>
              <a:t>WORD CHOICE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49555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Good writing contains strong words that help deliver the message with clarity.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mages.clipartpanda.com/word-clipart-vocabulary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409950"/>
            <a:ext cx="2257586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58115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dirty="0" smtClean="0">
                <a:solidFill>
                  <a:srgbClr val="7030A0"/>
                </a:solidFill>
                <a:latin typeface="UlusalOkul.Com Çizgili" pitchFamily="2" charset="0"/>
              </a:rPr>
              <a:t>SENTENCE FLUENCY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49555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Writing should flow smoothly from one sentence to the next.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mages.clipartpanda.com/word-clipart-vocabulary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409950"/>
            <a:ext cx="2257586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71600" y="1581150"/>
            <a:ext cx="64008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dirty="0" smtClean="0">
                <a:solidFill>
                  <a:srgbClr val="7030A0"/>
                </a:solidFill>
                <a:latin typeface="UlusalOkul.Com Çizgili" pitchFamily="2" charset="0"/>
              </a:rPr>
              <a:t>CONVENTIONS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49555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Good writing is carefully edited to ensure understanding. Writing must follow the rules of punctuation, grammar and spelling.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mages.clipartpanda.com/word-clipart-vocabulary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333750"/>
            <a:ext cx="2257586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782</Words>
  <Application>Microsoft Office PowerPoint</Application>
  <PresentationFormat>On-screen Show (16:9)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Froebel Bilingual</cp:lastModifiedBy>
  <cp:revision>131</cp:revision>
  <dcterms:created xsi:type="dcterms:W3CDTF">2014-07-21T19:21:28Z</dcterms:created>
  <dcterms:modified xsi:type="dcterms:W3CDTF">2015-09-09T11:59:07Z</dcterms:modified>
</cp:coreProperties>
</file>