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4" r:id="rId7"/>
    <p:sldId id="280" r:id="rId8"/>
    <p:sldId id="276" r:id="rId9"/>
    <p:sldId id="278" r:id="rId10"/>
    <p:sldId id="283" r:id="rId11"/>
    <p:sldId id="275" r:id="rId12"/>
    <p:sldId id="284" r:id="rId13"/>
    <p:sldId id="285" r:id="rId14"/>
    <p:sldId id="286" r:id="rId15"/>
    <p:sldId id="281" r:id="rId16"/>
    <p:sldId id="270" r:id="rId17"/>
    <p:sldId id="271" r:id="rId18"/>
    <p:sldId id="26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8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2-9wuGlZdq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SUSO_RZvOZ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149220F-739E-482D-99EF-327308736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b="7037"/>
          <a:stretch/>
        </p:blipFill>
        <p:spPr>
          <a:xfrm>
            <a:off x="-76200" y="0"/>
            <a:ext cx="9220200" cy="51400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742950"/>
            <a:ext cx="44958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El evento se dio cuando la </a:t>
            </a:r>
            <a:r>
              <a:rPr lang="es-ES" sz="2200" b="1" dirty="0">
                <a:latin typeface="Caslon Antique" panose="02027200000000000000" pitchFamily="18" charset="0"/>
              </a:rPr>
              <a:t>Organizaci</a:t>
            </a:r>
            <a:r>
              <a:rPr lang="es-ES" sz="2000" b="1" dirty="0"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latin typeface="Caslon Antique" panose="02027200000000000000" pitchFamily="18" charset="0"/>
              </a:rPr>
              <a:t>n de Pa</a:t>
            </a:r>
            <a:r>
              <a:rPr lang="es-ES" sz="2000" b="1" dirty="0">
                <a:latin typeface="Caslon Antique" panose="02027200000000000000" pitchFamily="18" charset="0"/>
              </a:rPr>
              <a:t>í</a:t>
            </a:r>
            <a:r>
              <a:rPr lang="es-ES" sz="2200" b="1" dirty="0">
                <a:latin typeface="Caslon Antique" panose="02027200000000000000" pitchFamily="18" charset="0"/>
              </a:rPr>
              <a:t>ses Árabes Exportadores de Petr</a:t>
            </a:r>
            <a:r>
              <a:rPr lang="es-ES" sz="2000" b="1" dirty="0"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latin typeface="Caslon Antique" panose="02027200000000000000" pitchFamily="18" charset="0"/>
              </a:rPr>
              <a:t>leo</a:t>
            </a:r>
            <a:r>
              <a:rPr lang="es-ES" sz="2200" dirty="0">
                <a:latin typeface="Caslon Antique" panose="02027200000000000000" pitchFamily="18" charset="0"/>
              </a:rPr>
              <a:t> (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OPEP</a:t>
            </a:r>
            <a:r>
              <a:rPr lang="es-ES" sz="2200" dirty="0">
                <a:latin typeface="Caslon Antique" panose="02027200000000000000" pitchFamily="18" charset="0"/>
              </a:rPr>
              <a:t>) decidi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no vender a los pa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ses que hab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an apoyado a Israel durante la guerra de </a:t>
            </a:r>
            <a:r>
              <a:rPr lang="es-ES" sz="2200" b="1" dirty="0">
                <a:latin typeface="Caslon Antique" panose="02027200000000000000" pitchFamily="18" charset="0"/>
              </a:rPr>
              <a:t>Yom Kipur</a:t>
            </a:r>
            <a:r>
              <a:rPr lang="es-ES" sz="2200" dirty="0">
                <a:latin typeface="Caslon Antique" panose="02027200000000000000" pitchFamily="18" charset="0"/>
              </a:rPr>
              <a:t>, conflicto entre Israel, Siria y Egipto.</a:t>
            </a:r>
          </a:p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La decisi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prohib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vender petr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leo a EEUU y a sus aliados de Europa. Como el mundo ten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una gran dependencia al petr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leo, esto caus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 fuerte efecto inflacionista y una merma de la actividad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mica mundial.</a:t>
            </a:r>
          </a:p>
        </p:txBody>
      </p:sp>
      <p:pic>
        <p:nvPicPr>
          <p:cNvPr id="6146" name="Picture 2" descr="C:\Users\Jim\Desktop\images (1).jpg"/>
          <p:cNvPicPr>
            <a:picLocks noChangeAspect="1" noChangeArrowheads="1"/>
          </p:cNvPicPr>
          <p:nvPr/>
        </p:nvPicPr>
        <p:blipFill>
          <a:blip r:embed="rId2" cstate="print"/>
          <a:srcRect l="4651" r="2326"/>
          <a:stretch>
            <a:fillRect/>
          </a:stretch>
        </p:blipFill>
        <p:spPr bwMode="auto">
          <a:xfrm>
            <a:off x="533400" y="785912"/>
            <a:ext cx="3352800" cy="37184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19150"/>
            <a:ext cx="41910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Tal y como en el resto del mundo, Puerto Rico se vio afectado por la crisis. El encarecimiento del petr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leo eventualmente llev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CORCO a la quiebra en 1982.  La crisis tambi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n hizo que los costos de transportaci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aumentaran a tal punto que, junto a la leyes de Cabotaje vigentes en la isla, aumentaron dram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ticamente el costo de vida de los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os. La econom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local comenz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su descenso.</a:t>
            </a:r>
          </a:p>
        </p:txBody>
      </p:sp>
      <p:pic>
        <p:nvPicPr>
          <p:cNvPr id="7171" name="Picture 3" descr="C:\Users\Jim\Desktop\shopping-cart-supermarket-blurred-photo-store-bokeh-background_36051-129.jpg"/>
          <p:cNvPicPr>
            <a:picLocks noChangeAspect="1" noChangeArrowheads="1"/>
          </p:cNvPicPr>
          <p:nvPr/>
        </p:nvPicPr>
        <p:blipFill>
          <a:blip r:embed="rId2" cstate="print"/>
          <a:srcRect l="19553" r="37381"/>
          <a:stretch>
            <a:fillRect/>
          </a:stretch>
        </p:blipFill>
        <p:spPr bwMode="auto">
          <a:xfrm>
            <a:off x="5029200" y="0"/>
            <a:ext cx="41148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Las 936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52550"/>
            <a:ext cx="64008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Puerto Rico sufri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por la recesi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mundial, los malestares de la econom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americana y los altos precios de las importaciones de petr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leo. Esto aument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masivamente el desempleo y el fin del modelo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 de exportaciones a EEUU, basado en la mano de obra barata local. La consecuente crisis social y estructural que sufr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la economía isle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 puso presi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en los niveles de ayuda federal como por ejemplo, en el Programa de Cupones de Alimentos y en otras medidas federales de alivio al desempleo, aumentando la dependencia de Puerto Rico en la metr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poli.</a:t>
            </a:r>
          </a:p>
        </p:txBody>
      </p:sp>
      <p:pic>
        <p:nvPicPr>
          <p:cNvPr id="1026" name="Picture 2" descr="C:\Users\Jim\Desktop\money_PNG3547.png"/>
          <p:cNvPicPr>
            <a:picLocks noChangeAspect="1" noChangeArrowheads="1"/>
          </p:cNvPicPr>
          <p:nvPr/>
        </p:nvPicPr>
        <p:blipFill>
          <a:blip r:embed="rId2" cstate="print">
            <a:lum bright="-3000" contrast="9000"/>
          </a:blip>
          <a:srcRect/>
          <a:stretch>
            <a:fillRect/>
          </a:stretch>
        </p:blipFill>
        <p:spPr bwMode="auto">
          <a:xfrm>
            <a:off x="7010400" y="2114550"/>
            <a:ext cx="1866241" cy="2383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191000" y="590550"/>
            <a:ext cx="4495800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Para reanimar la econom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de Puerto Rico y reducir la dependencia de los fondos federales, el Congreso enmend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el C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digo de Rentas Internas y cre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secci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936, en 1976. La secci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936 del C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digo de Rentas Internas fue una medida del Gobierno federal para promover que corporaciones americanas pudieran operar en Puerto Rico y quedar eximidas de pagar contribuciones. La medida promovi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industria bancaria y financiera, adem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de las farmac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uticas y electr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nicas.</a:t>
            </a:r>
          </a:p>
        </p:txBody>
      </p:sp>
      <p:pic>
        <p:nvPicPr>
          <p:cNvPr id="2050" name="Picture 2" descr="C:\Users\Jim\Desktop\chase-bank-account.png"/>
          <p:cNvPicPr>
            <a:picLocks noChangeAspect="1" noChangeArrowheads="1"/>
          </p:cNvPicPr>
          <p:nvPr/>
        </p:nvPicPr>
        <p:blipFill>
          <a:blip r:embed="rId2" cstate="print">
            <a:lum bright="-9000"/>
          </a:blip>
          <a:srcRect t="13333" b="13333"/>
          <a:stretch>
            <a:fillRect/>
          </a:stretch>
        </p:blipFill>
        <p:spPr bwMode="auto">
          <a:xfrm>
            <a:off x="533400" y="742950"/>
            <a:ext cx="1558636" cy="1143000"/>
          </a:xfrm>
          <a:prstGeom prst="rect">
            <a:avLst/>
          </a:prstGeom>
          <a:noFill/>
        </p:spPr>
      </p:pic>
      <p:pic>
        <p:nvPicPr>
          <p:cNvPr id="2051" name="Picture 3" descr="C:\Users\Jim\Desktop\6772.png"/>
          <p:cNvPicPr>
            <a:picLocks noChangeAspect="1" noChangeArrowheads="1"/>
          </p:cNvPicPr>
          <p:nvPr/>
        </p:nvPicPr>
        <p:blipFill>
          <a:blip r:embed="rId3" cstate="print"/>
          <a:srcRect t="29411" b="29412"/>
          <a:stretch>
            <a:fillRect/>
          </a:stretch>
        </p:blipFill>
        <p:spPr bwMode="auto">
          <a:xfrm>
            <a:off x="838200" y="2038350"/>
            <a:ext cx="2590800" cy="1066800"/>
          </a:xfrm>
          <a:prstGeom prst="rect">
            <a:avLst/>
          </a:prstGeom>
          <a:noFill/>
        </p:spPr>
      </p:pic>
      <p:pic>
        <p:nvPicPr>
          <p:cNvPr id="2052" name="Picture 4" descr="C:\Users\Jim\Desktop\421_ma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07" b="28629"/>
          <a:stretch>
            <a:fillRect/>
          </a:stretch>
        </p:blipFill>
        <p:spPr bwMode="auto">
          <a:xfrm>
            <a:off x="381000" y="3105150"/>
            <a:ext cx="3581400" cy="72718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3" name="Picture 5" descr="C:\Users\Jim\Desktop\download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19000"/>
          </a:blip>
          <a:srcRect/>
          <a:stretch>
            <a:fillRect/>
          </a:stretch>
        </p:blipFill>
        <p:spPr bwMode="auto">
          <a:xfrm>
            <a:off x="2286000" y="514350"/>
            <a:ext cx="1371600" cy="13716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054" name="Picture 6" descr="C:\Users\Jim\Desktop\1ae0080f-0218-44df-91f2-fbc977b48746-LM-logo-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3000"/>
          </a:blip>
          <a:srcRect t="22214" b="28398"/>
          <a:stretch>
            <a:fillRect/>
          </a:stretch>
        </p:blipFill>
        <p:spPr bwMode="auto">
          <a:xfrm>
            <a:off x="563880" y="3867150"/>
            <a:ext cx="301752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3409950"/>
            <a:ext cx="8458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Para 1993, afrontando la situaci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del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ficit presupuestario en EEUU, el presidente Bill Clinton reexamin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936 y recomend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su eliminaci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n. La 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poca despu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s de la 936 demuestra la creciente p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rdida de empleos en la isla relacionados con la manufactura, una tendencia reflejada desde 1997.</a:t>
            </a:r>
          </a:p>
        </p:txBody>
      </p:sp>
      <p:pic>
        <p:nvPicPr>
          <p:cNvPr id="3074" name="Picture 2" descr="C:\Users\Jim\Desktop\ap_9302090304.jpg.jpg"/>
          <p:cNvPicPr>
            <a:picLocks noChangeAspect="1" noChangeArrowheads="1"/>
          </p:cNvPicPr>
          <p:nvPr/>
        </p:nvPicPr>
        <p:blipFill>
          <a:blip r:embed="rId2" cstate="print"/>
          <a:srcRect t="17598" b="26595"/>
          <a:stretch>
            <a:fillRect/>
          </a:stretch>
        </p:blipFill>
        <p:spPr bwMode="auto">
          <a:xfrm>
            <a:off x="-1" y="0"/>
            <a:ext cx="9144001" cy="32419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886200" y="1581150"/>
            <a:ext cx="48006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600"/>
              </a:lnSpc>
            </a:pPr>
            <a:r>
              <a:rPr lang="es-ES" sz="2200" dirty="0">
                <a:latin typeface="Caslon Antique" panose="02027200000000000000" pitchFamily="18" charset="0"/>
              </a:rPr>
              <a:t>Con la p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rdida de las 936, y la eventual perdida de empleos en el sector industrial, el sector de servicios comenz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aumentar como principal fuente de empleos en la isla. El sector de servicios esta compuesto de: </a:t>
            </a:r>
          </a:p>
          <a:p>
            <a:pPr algn="r">
              <a:lnSpc>
                <a:spcPts val="2600"/>
              </a:lnSpc>
              <a:buFont typeface="Wingdings" pitchFamily="2" charset="2"/>
              <a:buChar char="Ø"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Comercio</a:t>
            </a:r>
          </a:p>
          <a:p>
            <a:pPr algn="r">
              <a:lnSpc>
                <a:spcPts val="26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anose="02027200000000000000" pitchFamily="18" charset="0"/>
              </a:rPr>
              <a:t>Servicios a empresas</a:t>
            </a:r>
          </a:p>
          <a:p>
            <a:pPr algn="r">
              <a:lnSpc>
                <a:spcPts val="2600"/>
              </a:lnSpc>
              <a:buFont typeface="Wingdings" pitchFamily="2" charset="2"/>
              <a:buChar char="Ø"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Educaci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ó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anose="02027200000000000000" pitchFamily="18" charset="0"/>
              </a:rPr>
              <a:t>n</a:t>
            </a:r>
          </a:p>
          <a:p>
            <a:pPr algn="r">
              <a:lnSpc>
                <a:spcPts val="2600"/>
              </a:lnSpc>
              <a:buFont typeface="Wingdings" pitchFamily="2" charset="2"/>
              <a:buChar char="Ø"/>
            </a:pPr>
            <a:r>
              <a:rPr lang="es-ES" sz="2200" dirty="0">
                <a:latin typeface="Caslon Antique" panose="02027200000000000000" pitchFamily="18" charset="0"/>
              </a:rPr>
              <a:t>Turismo y muchos otros.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Crece el sector de servicios</a:t>
            </a:r>
          </a:p>
        </p:txBody>
      </p:sp>
      <p:pic>
        <p:nvPicPr>
          <p:cNvPr id="2" name="Picture 2" descr="C:\Users\Jim\Desktop\best-new-restaurants-gq-may-2019-lede-dip.jpg"/>
          <p:cNvPicPr>
            <a:picLocks noChangeAspect="1" noChangeArrowheads="1"/>
          </p:cNvPicPr>
          <p:nvPr/>
        </p:nvPicPr>
        <p:blipFill>
          <a:blip r:embed="rId2" cstate="print"/>
          <a:srcRect l="51359" b="11198"/>
          <a:stretch>
            <a:fillRect/>
          </a:stretch>
        </p:blipFill>
        <p:spPr bwMode="auto">
          <a:xfrm>
            <a:off x="533399" y="1504950"/>
            <a:ext cx="3191907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90750"/>
            <a:ext cx="50292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" name="Picture 2" descr="Image result for reading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09750"/>
            <a:ext cx="3306441" cy="235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419350"/>
            <a:ext cx="49530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251 del libro. Env</a:t>
            </a:r>
            <a:r>
              <a:rPr lang="es-ES" sz="24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2021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231A18C-BF79-4A96-92CE-9980B15F1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6" y="1047750"/>
            <a:ext cx="7187807" cy="37798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5 : Los Retos del Nuevo Siglo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15: Economía y sociedad modernas</a:t>
            </a:r>
          </a:p>
        </p:txBody>
      </p:sp>
      <p:pic>
        <p:nvPicPr>
          <p:cNvPr id="1030" name="Picture 6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05150"/>
            <a:ext cx="1828800" cy="18219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885950"/>
            <a:ext cx="4885035" cy="2667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Qu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 transformaciones sociales afectaron a Puerto Rico en las ultimas d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cadas del siglo XX?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246-251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4098" name="Picture 2" descr="C:\Users\Jim\Desktop\d2c935a683b946998337efec0f4a0c14.jpg"/>
          <p:cNvPicPr>
            <a:picLocks noChangeAspect="1" noChangeArrowheads="1"/>
          </p:cNvPicPr>
          <p:nvPr/>
        </p:nvPicPr>
        <p:blipFill>
          <a:blip r:embed="rId2" cstate="print"/>
          <a:srcRect l="11391" t="20418" r="25148" b="9049"/>
          <a:stretch>
            <a:fillRect/>
          </a:stretch>
        </p:blipFill>
        <p:spPr bwMode="auto">
          <a:xfrm>
            <a:off x="5638800" y="1733550"/>
            <a:ext cx="3050005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504950"/>
            <a:ext cx="3810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Globalizaci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Salario m</a:t>
            </a:r>
            <a:r>
              <a:rPr lang="es-ES" sz="20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nimo federal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Petroqu</a:t>
            </a:r>
            <a:r>
              <a:rPr lang="es-ES" sz="20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micas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Crisis petrolera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OPEP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Sector de servicios</a:t>
            </a:r>
          </a:p>
        </p:txBody>
      </p:sp>
      <p:pic>
        <p:nvPicPr>
          <p:cNvPr id="1026" name="Picture 2" descr="C:\Users\Jim\Desktop\8df53e23d901360cf8729b7923e659e6.jpg"/>
          <p:cNvPicPr>
            <a:picLocks noChangeAspect="1" noChangeArrowheads="1"/>
          </p:cNvPicPr>
          <p:nvPr/>
        </p:nvPicPr>
        <p:blipFill>
          <a:blip r:embed="rId2" cstate="print"/>
          <a:srcRect l="12500" r="6250"/>
          <a:stretch>
            <a:fillRect/>
          </a:stretch>
        </p:blipFill>
        <p:spPr bwMode="auto">
          <a:xfrm>
            <a:off x="5410200" y="1809750"/>
            <a:ext cx="3200400" cy="29542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Otro cambio de siglo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581150"/>
            <a:ext cx="3657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Las ultimas tres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cadas del siglo XX y las primeras del XXI presentan caracter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sticas bien distintas a ninguno otro en la historia de Puerto Rico. Los mayores impactos de 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ndole socioecon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mico que la isla ha recibido tiene mucho que ver con un fen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meno conocido como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globalizaci</a:t>
            </a:r>
            <a:r>
              <a:rPr lang="es-E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</a:t>
            </a:r>
            <a:r>
              <a:rPr lang="es-ES" sz="2200" dirty="0">
                <a:latin typeface="Caslon Antique" panose="02027200000000000000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27037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81150"/>
            <a:ext cx="43434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7712501" y="43814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Cambian las estrategias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28750"/>
            <a:ext cx="85344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En la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 de los sesenta, el modelo basado en atraer inversi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compa</a:t>
            </a:r>
            <a:r>
              <a:rPr lang="es-ES" dirty="0">
                <a:latin typeface="Caslon Antique" panose="02027200000000000000" pitchFamily="18" charset="0"/>
              </a:rPr>
              <a:t>ñí</a:t>
            </a:r>
            <a:r>
              <a:rPr lang="es-ES" sz="2200" dirty="0">
                <a:latin typeface="Caslon Antique" panose="02027200000000000000" pitchFamily="18" charset="0"/>
              </a:rPr>
              <a:t>as for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neas dej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de funcionar. Un problema clave fue la decadencia de la industria textil local como resultado del aumento en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salario m</a:t>
            </a:r>
            <a:r>
              <a:rPr lang="es-ES" sz="20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í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nimo federal</a:t>
            </a:r>
            <a:r>
              <a:rPr lang="es-ES" sz="2200" dirty="0">
                <a:latin typeface="Caslon Antique" panose="02027200000000000000" pitchFamily="18" charset="0"/>
              </a:rPr>
              <a:t>, o el pago b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sico por hora establecido por el gobierno de EEUU al comenzar esa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cada. </a:t>
            </a:r>
          </a:p>
        </p:txBody>
      </p:sp>
      <p:pic>
        <p:nvPicPr>
          <p:cNvPr id="3074" name="Picture 2" descr="C:\Users\Jim\Desktop\20minimum-superJumb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8000" contrast="11000"/>
          </a:blip>
          <a:srcRect l="6122" t="8163" r="8164" b="4082"/>
          <a:stretch>
            <a:fillRect/>
          </a:stretch>
        </p:blipFill>
        <p:spPr bwMode="auto">
          <a:xfrm rot="19415925">
            <a:off x="3251493" y="2633282"/>
            <a:ext cx="2334207" cy="2089181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191000" y="742950"/>
            <a:ext cx="4495800" cy="3810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Mientras esas compa</a:t>
            </a:r>
            <a:r>
              <a:rPr lang="es-ES" dirty="0">
                <a:latin typeface="Caslon Antique" panose="02027200000000000000" pitchFamily="18" charset="0"/>
              </a:rPr>
              <a:t>ñí</a:t>
            </a:r>
            <a:r>
              <a:rPr lang="es-ES" sz="2200" dirty="0">
                <a:latin typeface="Caslon Antique" panose="02027200000000000000" pitchFamily="18" charset="0"/>
              </a:rPr>
              <a:t>as operaron en la isla, pagaban pocas contribuciones al ELA, pero los obreros pagaban bastante, cosa que permiti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al gobierno ampliar su oferta de servicios. Pero al irse, la cosa cambio. No para bien. </a:t>
            </a:r>
          </a:p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Todo esto es un ejemplo de una de las debilidades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grandes en nuestro programa de desarrollo: la dependencia en las pol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ticas econ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micas, comerciales y contributivas de EEUU sin tener ning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n tipo de influencia sobre ellas.</a:t>
            </a:r>
          </a:p>
        </p:txBody>
      </p:sp>
      <p:pic>
        <p:nvPicPr>
          <p:cNvPr id="4098" name="Picture 2" descr="C:\Users\Jim\Desktop\3781c56fdac54889ade55fffe33d3c2d.jpg"/>
          <p:cNvPicPr>
            <a:picLocks noChangeAspect="1" noChangeArrowheads="1"/>
          </p:cNvPicPr>
          <p:nvPr/>
        </p:nvPicPr>
        <p:blipFill>
          <a:blip r:embed="rId2" cstate="print"/>
          <a:srcRect l="18445" r="13636"/>
          <a:stretch>
            <a:fillRect/>
          </a:stretch>
        </p:blipFill>
        <p:spPr bwMode="auto">
          <a:xfrm>
            <a:off x="0" y="0"/>
            <a:ext cx="382275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CORCO y la industria de energía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57350"/>
            <a:ext cx="5181600" cy="3048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itchFamily="18" charset="0"/>
              </a:rPr>
              <a:t>¿Recuerdan la </a:t>
            </a:r>
            <a:r>
              <a:rPr lang="es-ES" sz="2200" b="1" dirty="0">
                <a:latin typeface="Caslon Antique" pitchFamily="18" charset="0"/>
              </a:rPr>
              <a:t>industria pesada </a:t>
            </a:r>
            <a:r>
              <a:rPr lang="es-ES" sz="2200" dirty="0">
                <a:latin typeface="Caslon Antique" pitchFamily="18" charset="0"/>
              </a:rPr>
              <a:t>que el ELA buscaba atraer a la isla?  Llegaron en la forma de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petroqu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í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micas</a:t>
            </a:r>
            <a:r>
              <a:rPr lang="es-ES" sz="2200" dirty="0">
                <a:latin typeface="Caslon Antique" pitchFamily="18" charset="0"/>
              </a:rPr>
              <a:t>, o instalaciones que refinan petr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leo. Aqu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 se cre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la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CORCO</a:t>
            </a:r>
            <a:r>
              <a:rPr lang="es-ES" sz="2200" dirty="0">
                <a:latin typeface="Caslon Antique" pitchFamily="18" charset="0"/>
              </a:rPr>
              <a:t>, con 8 plantas. Ella produc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 gasolina, queroseno, aceite diesel, aceites combustibles, propano, butano y otros derivados del petr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leo. Luego de 20 a</a:t>
            </a:r>
            <a:r>
              <a:rPr lang="es-ES" dirty="0">
                <a:latin typeface="Caslon Antique" pitchFamily="18" charset="0"/>
              </a:rPr>
              <a:t>ñ</a:t>
            </a:r>
            <a:r>
              <a:rPr lang="es-ES" sz="2200" dirty="0">
                <a:latin typeface="Caslon Antique" pitchFamily="18" charset="0"/>
              </a:rPr>
              <a:t>os, 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sta y otras refiner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as cerraron en la isla, dejando atr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s la promesa de un mejor futuro para Puerto Rico.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637" t="7577" r="30357" b="6556"/>
          <a:stretch>
            <a:fillRect/>
          </a:stretch>
        </p:blipFill>
        <p:spPr bwMode="auto">
          <a:xfrm>
            <a:off x="5968515" y="1581150"/>
            <a:ext cx="2794485" cy="321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Crisis del petróleo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81150"/>
            <a:ext cx="49530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Mientras el precio del petr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leo se mantuvo bajo, las petroqu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micas locales prosperaban. Pero eso no dur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. Comenzando en 1973, la escases del petr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leo dispar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una inflaci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sin precedentes. Todos los productos y servicios relacionados al petr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leo subieron de precio dram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ticamente. La gasolina escase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en todo el mundo, principalmente en EEUU y Europa. Bienvenidos a la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Crisis petrolera del ‘73</a:t>
            </a:r>
            <a:r>
              <a:rPr lang="es-ES" sz="2200" dirty="0">
                <a:latin typeface="Caslon Antique" panose="02027200000000000000" pitchFamily="18" charset="0"/>
              </a:rPr>
              <a:t>.</a:t>
            </a:r>
          </a:p>
        </p:txBody>
      </p:sp>
      <p:pic>
        <p:nvPicPr>
          <p:cNvPr id="5122" name="Picture 2" descr="C:\Users\Jim\Desktop\ED-AR370_YERGIN_P_201310141631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 contrast="4000"/>
          </a:blip>
          <a:srcRect l="9613" r="15087"/>
          <a:stretch>
            <a:fillRect/>
          </a:stretch>
        </p:blipFill>
        <p:spPr bwMode="auto">
          <a:xfrm>
            <a:off x="5486400" y="1657350"/>
            <a:ext cx="3276599" cy="2898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7864901" y="4152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919</Words>
  <Application>Microsoft Office PowerPoint</Application>
  <PresentationFormat>On-screen Show (16:9)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BIRTH OF A HERO</vt:lpstr>
      <vt:lpstr>Calibri</vt:lpstr>
      <vt:lpstr>Caslon Antique</vt:lpstr>
      <vt:lpstr>Caslon Antique Italic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 Soto</cp:lastModifiedBy>
  <cp:revision>338</cp:revision>
  <dcterms:created xsi:type="dcterms:W3CDTF">2019-07-26T01:32:32Z</dcterms:created>
  <dcterms:modified xsi:type="dcterms:W3CDTF">2021-04-17T01:49:07Z</dcterms:modified>
</cp:coreProperties>
</file>