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80" r:id="rId7"/>
    <p:sldId id="281" r:id="rId8"/>
    <p:sldId id="282" r:id="rId9"/>
    <p:sldId id="274" r:id="rId10"/>
    <p:sldId id="276" r:id="rId11"/>
    <p:sldId id="275" r:id="rId12"/>
    <p:sldId id="278" r:id="rId13"/>
    <p:sldId id="277" r:id="rId14"/>
    <p:sldId id="283" r:id="rId15"/>
    <p:sldId id="270" r:id="rId16"/>
    <p:sldId id="271" r:id="rId17"/>
    <p:sldId id="26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586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jehV_FPZ1A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El Primer Gobernador Estadista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809750"/>
            <a:ext cx="5867400" cy="2819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En 1967, </a:t>
            </a:r>
            <a:r>
              <a:rPr lang="es-ES" sz="2200" b="1" dirty="0">
                <a:latin typeface="Caslon Antique" panose="02027200000000000000" pitchFamily="18" charset="0"/>
              </a:rPr>
              <a:t>Luis A. Ferr</a:t>
            </a:r>
            <a:r>
              <a:rPr lang="es-ES" b="1" dirty="0">
                <a:latin typeface="Caslon Antique" panose="02027200000000000000" pitchFamily="18" charset="0"/>
              </a:rPr>
              <a:t>é</a:t>
            </a:r>
            <a:r>
              <a:rPr lang="es-ES" sz="2200" b="1" dirty="0">
                <a:latin typeface="Caslon Antique" panose="02027200000000000000" pitchFamily="18" charset="0"/>
              </a:rPr>
              <a:t> </a:t>
            </a:r>
            <a:r>
              <a:rPr lang="es-ES" sz="2200" dirty="0">
                <a:latin typeface="Caslon Antique" panose="02027200000000000000" pitchFamily="18" charset="0"/>
              </a:rPr>
              <a:t>fund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el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Nuevo Partido Progresista</a:t>
            </a:r>
            <a:r>
              <a:rPr lang="es-ES" sz="2200" dirty="0">
                <a:latin typeface="Caslon Antique" panose="02027200000000000000" pitchFamily="18" charset="0"/>
              </a:rPr>
              <a:t> (PNP), y gan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la gobernaci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(aunque, no la legislatura) en las elecciones de 1968 con el lema -  “</a:t>
            </a:r>
            <a:r>
              <a:rPr lang="es-ES" sz="2200" i="1" dirty="0">
                <a:latin typeface="Caslon Antique" panose="02027200000000000000" pitchFamily="18" charset="0"/>
              </a:rPr>
              <a:t>Esto tiene que cambiar</a:t>
            </a:r>
            <a:r>
              <a:rPr lang="es-ES" sz="2200" dirty="0">
                <a:latin typeface="Caslon Antique" panose="02027200000000000000" pitchFamily="18" charset="0"/>
              </a:rPr>
              <a:t>”.  El resultado de esas elecciones dieron paso al fen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meno conocido como: </a:t>
            </a:r>
            <a:r>
              <a:rPr lang="es-ES" sz="2200" b="1" dirty="0">
                <a:solidFill>
                  <a:prstClr val="black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bipartidismo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,  o una realidad pol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í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tica donde dos grandes partidos pol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í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ticos son los 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ú</a:t>
            </a:r>
            <a:r>
              <a:rPr lang="es-ES" sz="2200" dirty="0">
                <a:solidFill>
                  <a:prstClr val="black"/>
                </a:solidFill>
                <a:latin typeface="Caslon Antique" pitchFamily="18" charset="0"/>
              </a:rPr>
              <a:t>nicos con posibilidades reales de ocupar y/o compartir el poder. Como en EEUU.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8195" name="Picture 3" descr="C:\Users\Jim\Desktop\3e796909322c410fae3f8a7466a32c9f.jpg"/>
          <p:cNvPicPr>
            <a:picLocks noChangeAspect="1" noChangeArrowheads="1"/>
          </p:cNvPicPr>
          <p:nvPr/>
        </p:nvPicPr>
        <p:blipFill>
          <a:blip r:embed="rId2" cstate="print"/>
          <a:srcRect l="11830" r="25642"/>
          <a:stretch>
            <a:fillRect/>
          </a:stretch>
        </p:blipFill>
        <p:spPr bwMode="auto">
          <a:xfrm>
            <a:off x="6502706" y="1581151"/>
            <a:ext cx="2228345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90550"/>
            <a:ext cx="52578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Ferr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 alegaba que Puerto Rico estaba paralizado cultural y econ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micamente por su "estatus colonial". Un gran atractivo del ideal estadista ha sido la noci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 lo que Ferr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 llam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: una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estadidad jibara</a:t>
            </a:r>
            <a:r>
              <a:rPr lang="es-ES" sz="2200" dirty="0">
                <a:latin typeface="Caslon Antique" panose="02027200000000000000" pitchFamily="18" charset="0"/>
              </a:rPr>
              <a:t>. Ferr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,</a:t>
            </a:r>
            <a:r>
              <a:rPr lang="es-ES" sz="2200" dirty="0">
                <a:latin typeface="Caslon Antique" panose="02027200000000000000" pitchFamily="18" charset="0"/>
              </a:rPr>
              <a:t> en un discurso proclam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, “</a:t>
            </a:r>
            <a:r>
              <a:rPr lang="es-ES" sz="2200" i="1" dirty="0">
                <a:latin typeface="Caslon Antique" panose="02027200000000000000" pitchFamily="18" charset="0"/>
              </a:rPr>
              <a:t>la estadidad j</a:t>
            </a:r>
            <a:r>
              <a:rPr lang="es-ES" i="1" dirty="0">
                <a:latin typeface="Caslon Antique" panose="02027200000000000000" pitchFamily="18" charset="0"/>
              </a:rPr>
              <a:t>í</a:t>
            </a:r>
            <a:r>
              <a:rPr lang="es-ES" sz="2200" i="1" dirty="0">
                <a:latin typeface="Caslon Antique" panose="02027200000000000000" pitchFamily="18" charset="0"/>
              </a:rPr>
              <a:t>bara, como yo la he llamado, conservar</a:t>
            </a:r>
            <a:r>
              <a:rPr lang="es-ES" i="1" dirty="0">
                <a:latin typeface="Caslon Antique" panose="02027200000000000000" pitchFamily="18" charset="0"/>
              </a:rPr>
              <a:t>á</a:t>
            </a:r>
            <a:r>
              <a:rPr lang="es-ES" sz="2200" i="1" dirty="0">
                <a:latin typeface="Caslon Antique" panose="02027200000000000000" pitchFamily="18" charset="0"/>
              </a:rPr>
              <a:t> todo </a:t>
            </a:r>
            <a:r>
              <a:rPr lang="es-ES" sz="2200" i="1" u="sng" dirty="0">
                <a:latin typeface="Caslon Antique" panose="02027200000000000000" pitchFamily="18" charset="0"/>
              </a:rPr>
              <a:t>lo bueno de nuestra cultura </a:t>
            </a:r>
            <a:r>
              <a:rPr lang="es-ES" sz="2200" i="1" dirty="0">
                <a:latin typeface="Caslon Antique" panose="02027200000000000000" pitchFamily="18" charset="0"/>
              </a:rPr>
              <a:t>y </a:t>
            </a:r>
            <a:r>
              <a:rPr lang="es-ES" sz="2200" i="1" u="sng" dirty="0">
                <a:latin typeface="Caslon Antique" panose="02027200000000000000" pitchFamily="18" charset="0"/>
              </a:rPr>
              <a:t>nuestras tradiciones </a:t>
            </a:r>
            <a:r>
              <a:rPr lang="es-ES" sz="2200" i="1" dirty="0">
                <a:latin typeface="Caslon Antique" panose="02027200000000000000" pitchFamily="18" charset="0"/>
              </a:rPr>
              <a:t>as</a:t>
            </a:r>
            <a:r>
              <a:rPr lang="es-ES" i="1" dirty="0">
                <a:latin typeface="Caslon Antique" panose="02027200000000000000" pitchFamily="18" charset="0"/>
              </a:rPr>
              <a:t>í</a:t>
            </a:r>
            <a:r>
              <a:rPr lang="es-ES" sz="2200" i="1" dirty="0">
                <a:latin typeface="Caslon Antique" panose="02027200000000000000" pitchFamily="18" charset="0"/>
              </a:rPr>
              <a:t> como </a:t>
            </a:r>
            <a:r>
              <a:rPr lang="es-ES" sz="2200" i="1" u="sng" dirty="0">
                <a:latin typeface="Caslon Antique" panose="02027200000000000000" pitchFamily="18" charset="0"/>
              </a:rPr>
              <a:t>nuestra lengua espa</a:t>
            </a:r>
            <a:r>
              <a:rPr lang="es-ES" i="1" u="sng" dirty="0">
                <a:latin typeface="Caslon Antique" panose="02027200000000000000" pitchFamily="18" charset="0"/>
              </a:rPr>
              <a:t>ñ</a:t>
            </a:r>
            <a:r>
              <a:rPr lang="es-ES" sz="2200" i="1" u="sng" dirty="0">
                <a:latin typeface="Caslon Antique" panose="02027200000000000000" pitchFamily="18" charset="0"/>
              </a:rPr>
              <a:t>ola</a:t>
            </a:r>
            <a:r>
              <a:rPr lang="es-ES" sz="2200" i="1" dirty="0">
                <a:latin typeface="Caslon Antique" panose="02027200000000000000" pitchFamily="18" charset="0"/>
              </a:rPr>
              <a:t>.</a:t>
            </a:r>
            <a:r>
              <a:rPr lang="es-ES" sz="2200" dirty="0">
                <a:latin typeface="Caslon Antique" panose="02027200000000000000" pitchFamily="18" charset="0"/>
              </a:rPr>
              <a:t>” No hay duda de que miles de puertorrique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os se han cre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do eso. Desde un punta de vista sociol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gico, una buena parte de esa idea es altamente cuestionable. Solo observe a estados como Alaska y Hawaii.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8193" name="Picture 1" descr="C:\Users\Jim\Desktop\DuA1zeBU4AEKROJ.jpg"/>
          <p:cNvPicPr>
            <a:picLocks noChangeAspect="1" noChangeArrowheads="1"/>
          </p:cNvPicPr>
          <p:nvPr/>
        </p:nvPicPr>
        <p:blipFill>
          <a:blip r:embed="rId2" cstate="print"/>
          <a:srcRect b="15847"/>
          <a:stretch>
            <a:fillRect/>
          </a:stretch>
        </p:blipFill>
        <p:spPr bwMode="auto">
          <a:xfrm>
            <a:off x="5867400" y="1200150"/>
            <a:ext cx="2898962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El Desarrollo de las Artes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81150"/>
            <a:ext cx="5562600" cy="2971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Con el surgimiento del ELA, el 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rea cultural se privilegi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el estudio de la cultura puertorrique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a y se comenz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a ense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ar las materias en espa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ol en el sistema publico de educaci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n. Los puertorrique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os adoptaron un gran inter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s en la educaci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como medio de mejoramiento socioecon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mico.</a:t>
            </a:r>
          </a:p>
          <a:p>
            <a:pPr lvl="0"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En 1938, solo hab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an 114,000 estudiantes en el sistema de educaci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publico. Para 1960 hab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an 573,000.</a:t>
            </a:r>
          </a:p>
        </p:txBody>
      </p:sp>
      <p:pic>
        <p:nvPicPr>
          <p:cNvPr id="7171" name="Picture 3" descr="C:\Users\Jim\Desktop\3666316d9ed3749bf3eea49d723cae68.jpg"/>
          <p:cNvPicPr>
            <a:picLocks noChangeAspect="1" noChangeArrowheads="1"/>
          </p:cNvPicPr>
          <p:nvPr/>
        </p:nvPicPr>
        <p:blipFill>
          <a:blip r:embed="rId2" cstate="print"/>
          <a:srcRect t="3987" r="4444" b="14285"/>
          <a:stretch>
            <a:fillRect/>
          </a:stretch>
        </p:blipFill>
        <p:spPr bwMode="auto">
          <a:xfrm>
            <a:off x="6095999" y="1657350"/>
            <a:ext cx="2623351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1428750"/>
            <a:ext cx="2667000" cy="2971800"/>
            <a:chOff x="533400" y="1352550"/>
            <a:chExt cx="2590800" cy="2743200"/>
          </a:xfrm>
        </p:grpSpPr>
        <p:sp>
          <p:nvSpPr>
            <p:cNvPr id="6" name="Oval 5"/>
            <p:cNvSpPr/>
            <p:nvPr/>
          </p:nvSpPr>
          <p:spPr>
            <a:xfrm>
              <a:off x="533400" y="1352550"/>
              <a:ext cx="2590800" cy="2743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ContrastingRightFacing">
                <a:rot lat="513179" lon="20175308" rev="41472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1" descr="C:\Users\Jim\Desktop\L-159996-1521370431-4254.jpeg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lum contrast="44000"/>
            </a:blip>
            <a:srcRect/>
            <a:stretch>
              <a:fillRect/>
            </a:stretch>
          </p:blipFill>
          <p:spPr bwMode="auto">
            <a:xfrm>
              <a:off x="533400" y="1352550"/>
              <a:ext cx="2590800" cy="2743200"/>
            </a:xfrm>
            <a:prstGeom prst="rect">
              <a:avLst/>
            </a:prstGeom>
            <a:noFill/>
            <a:effectLst>
              <a:glow rad="101600">
                <a:srgbClr val="FFFF00">
                  <a:alpha val="60000"/>
                </a:srgbClr>
              </a:glow>
              <a:softEdge rad="12700"/>
            </a:effectLst>
            <a:scene3d>
              <a:camera prst="perspectiveContrastingRightFacing">
                <a:rot lat="513179" lon="20175308" rev="414721"/>
              </a:camera>
              <a:lightRig rig="threePt" dir="t"/>
            </a:scene3d>
          </p:spPr>
        </p:pic>
      </p:grpSp>
      <p:sp>
        <p:nvSpPr>
          <p:cNvPr id="5" name="Content Placeholder 2"/>
          <p:cNvSpPr txBox="1">
            <a:spLocks/>
          </p:cNvSpPr>
          <p:nvPr/>
        </p:nvSpPr>
        <p:spPr>
          <a:xfrm>
            <a:off x="3276600" y="1047750"/>
            <a:ext cx="5486400" cy="3657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Importantes logros de la 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poca incluyen:</a:t>
            </a:r>
          </a:p>
          <a:p>
            <a:pPr lvl="0" algn="r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200" dirty="0">
                <a:latin typeface="Caslon Antique" panose="02027200000000000000" pitchFamily="18" charset="0"/>
              </a:rPr>
              <a:t>En 1960 se reform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la estructura de la </a:t>
            </a:r>
            <a:r>
              <a:rPr lang="es-ES" sz="2200" b="1" dirty="0">
                <a:latin typeface="Caslon Antique" panose="02027200000000000000" pitchFamily="18" charset="0"/>
              </a:rPr>
              <a:t>UPR</a:t>
            </a:r>
            <a:r>
              <a:rPr lang="es-ES" sz="2200" dirty="0">
                <a:latin typeface="Caslon Antique" panose="02027200000000000000" pitchFamily="18" charset="0"/>
              </a:rPr>
              <a:t> a fin de modernizarla.</a:t>
            </a:r>
          </a:p>
          <a:p>
            <a:pPr lvl="0" algn="r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200" dirty="0">
                <a:latin typeface="Caslon Antique" panose="02027200000000000000" pitchFamily="18" charset="0"/>
              </a:rPr>
              <a:t>En 1955 se cre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el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Instituto de Cultura Puertorrique</a:t>
            </a:r>
            <a:r>
              <a:rPr lang="es-ES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ñ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a</a:t>
            </a:r>
            <a:r>
              <a:rPr lang="es-ES" sz="2200" dirty="0">
                <a:latin typeface="Caslon Antique" panose="02027200000000000000" pitchFamily="18" charset="0"/>
              </a:rPr>
              <a:t> (ICP), con el fin de promover la cultura y apoyar las artes puertorrique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as: la pintura, el teatro, la m</a:t>
            </a:r>
            <a:r>
              <a:rPr lang="es-ES" dirty="0">
                <a:latin typeface="Caslon Antique" panose="02027200000000000000" pitchFamily="18" charset="0"/>
              </a:rPr>
              <a:t>ú</a:t>
            </a:r>
            <a:r>
              <a:rPr lang="es-ES" sz="2200" dirty="0">
                <a:latin typeface="Caslon Antique" panose="02027200000000000000" pitchFamily="18" charset="0"/>
              </a:rPr>
              <a:t>sica y la literatura.</a:t>
            </a:r>
          </a:p>
          <a:p>
            <a:pPr lvl="0" algn="r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200" dirty="0">
                <a:latin typeface="Caslon Antique" panose="02027200000000000000" pitchFamily="18" charset="0"/>
              </a:rPr>
              <a:t>En 1959 se estableci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el </a:t>
            </a:r>
            <a:r>
              <a:rPr lang="es-ES" sz="2200" b="1" dirty="0">
                <a:latin typeface="Caslon Antique" panose="02027200000000000000" pitchFamily="18" charset="0"/>
              </a:rPr>
              <a:t>Conservatorio de M</a:t>
            </a:r>
            <a:r>
              <a:rPr lang="es-ES" b="1" dirty="0">
                <a:latin typeface="Caslon Antique" panose="02027200000000000000" pitchFamily="18" charset="0"/>
              </a:rPr>
              <a:t>ú</a:t>
            </a:r>
            <a:r>
              <a:rPr lang="es-ES" sz="2200" b="1" dirty="0">
                <a:latin typeface="Caslon Antique" panose="02027200000000000000" pitchFamily="18" charset="0"/>
              </a:rPr>
              <a:t>sica</a:t>
            </a:r>
            <a:r>
              <a:rPr lang="es-ES" sz="2200" dirty="0">
                <a:latin typeface="Caslon Antique" panose="02027200000000000000" pitchFamily="18" charset="0"/>
              </a:rPr>
              <a:t>.</a:t>
            </a:r>
          </a:p>
          <a:p>
            <a:pPr lvl="0" algn="r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200" dirty="0">
                <a:latin typeface="Caslon Antique" panose="02027200000000000000" pitchFamily="18" charset="0"/>
              </a:rPr>
              <a:t>Luis A. Ferr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 fund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el </a:t>
            </a:r>
            <a:r>
              <a:rPr lang="es-ES" sz="2200" b="1" dirty="0">
                <a:latin typeface="Caslon Antique" panose="02027200000000000000" pitchFamily="18" charset="0"/>
              </a:rPr>
              <a:t>Museo de Arte de Ponce</a:t>
            </a:r>
            <a:r>
              <a:rPr lang="es-ES" sz="2200" dirty="0">
                <a:latin typeface="Caslon Antique" panose="02027200000000000000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733800" y="819150"/>
            <a:ext cx="4953000" cy="3581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200" dirty="0">
                <a:latin typeface="Caslon Antique" panose="02027200000000000000" pitchFamily="18" charset="0"/>
              </a:rPr>
              <a:t>El Festival Casals de Puerto Rico, fundado en 1956 por el famoso chelista, director y compositor espa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ol </a:t>
            </a:r>
            <a:r>
              <a:rPr lang="es-ES" sz="2200" b="1" dirty="0">
                <a:latin typeface="Caslon Antique" panose="02027200000000000000" pitchFamily="18" charset="0"/>
              </a:rPr>
              <a:t>Pablo Casals</a:t>
            </a:r>
            <a:r>
              <a:rPr lang="es-ES" sz="2200" dirty="0">
                <a:latin typeface="Caslon Antique" panose="02027200000000000000" pitchFamily="18" charset="0"/>
              </a:rPr>
              <a:t>, trae anualmente a San Juan el talento musical m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s sobresaliente del mundo.</a:t>
            </a:r>
          </a:p>
          <a:p>
            <a:pPr algn="r"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200" b="1" dirty="0">
                <a:latin typeface="Caslon Antique" panose="02027200000000000000" pitchFamily="18" charset="0"/>
              </a:rPr>
              <a:t>Abelardo Díaz Alfaro</a:t>
            </a:r>
            <a:r>
              <a:rPr lang="es-ES" sz="2200" dirty="0">
                <a:latin typeface="Caslon Antique" panose="02027200000000000000" pitchFamily="18" charset="0"/>
              </a:rPr>
              <a:t>, cuyos cuentos dieron voz a la b</a:t>
            </a:r>
            <a:r>
              <a:rPr lang="es-ES" dirty="0">
                <a:latin typeface="Caslon Antique" panose="02027200000000000000" pitchFamily="18" charset="0"/>
              </a:rPr>
              <a:t>ú</a:t>
            </a:r>
            <a:r>
              <a:rPr lang="es-ES" sz="2200" dirty="0">
                <a:latin typeface="Caslon Antique" panose="02027200000000000000" pitchFamily="18" charset="0"/>
              </a:rPr>
              <a:t>squeda de identidad boricua, public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obras tales como: “</a:t>
            </a:r>
            <a:r>
              <a:rPr lang="es-ES" sz="2200" i="1" dirty="0">
                <a:latin typeface="Caslon Antique" panose="02027200000000000000" pitchFamily="18" charset="0"/>
              </a:rPr>
              <a:t>El Josco</a:t>
            </a:r>
            <a:r>
              <a:rPr lang="es-ES" sz="2200" dirty="0">
                <a:latin typeface="Caslon Antique" panose="02027200000000000000" pitchFamily="18" charset="0"/>
              </a:rPr>
              <a:t>”, “</a:t>
            </a:r>
            <a:r>
              <a:rPr lang="es-ES" sz="2200" i="1" dirty="0">
                <a:latin typeface="Caslon Antique" panose="02027200000000000000" pitchFamily="18" charset="0"/>
              </a:rPr>
              <a:t>Santa Clo' Va a la Cuchilla</a:t>
            </a:r>
            <a:r>
              <a:rPr lang="es-ES" sz="2200" dirty="0">
                <a:latin typeface="Caslon Antique" panose="02027200000000000000" pitchFamily="18" charset="0"/>
              </a:rPr>
              <a:t>” y otras donde explora el impacto cultural y social de EEUU en la isla.</a:t>
            </a:r>
          </a:p>
        </p:txBody>
      </p:sp>
      <p:pic>
        <p:nvPicPr>
          <p:cNvPr id="2050" name="Picture 2" descr="C:\Users\Jim\Desktop\PAR8689.jpg"/>
          <p:cNvPicPr>
            <a:picLocks noChangeAspect="1" noChangeArrowheads="1"/>
          </p:cNvPicPr>
          <p:nvPr/>
        </p:nvPicPr>
        <p:blipFill>
          <a:blip r:embed="rId2" cstate="print"/>
          <a:srcRect l="14189" t="3448" r="7492"/>
          <a:stretch>
            <a:fillRect/>
          </a:stretch>
        </p:blipFill>
        <p:spPr bwMode="auto">
          <a:xfrm rot="21439891">
            <a:off x="508303" y="424583"/>
            <a:ext cx="2743200" cy="2259106"/>
          </a:xfrm>
          <a:prstGeom prst="rect">
            <a:avLst/>
          </a:prstGeom>
          <a:noFill/>
        </p:spPr>
      </p:pic>
      <p:pic>
        <p:nvPicPr>
          <p:cNvPr id="1026" name="Picture 2" descr="C:\Users\Jim\Desktop\diaz_alfaro.jpg"/>
          <p:cNvPicPr>
            <a:picLocks noChangeAspect="1" noChangeArrowheads="1"/>
          </p:cNvPicPr>
          <p:nvPr/>
        </p:nvPicPr>
        <p:blipFill>
          <a:blip r:embed="rId3" cstate="print"/>
          <a:srcRect b="5233"/>
          <a:stretch>
            <a:fillRect/>
          </a:stretch>
        </p:blipFill>
        <p:spPr bwMode="auto">
          <a:xfrm rot="223548">
            <a:off x="1288190" y="2636452"/>
            <a:ext cx="2062668" cy="21904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190750"/>
            <a:ext cx="50292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600" dirty="0">
                <a:latin typeface="Caslon Antique" panose="02027200000000000000" pitchFamily="18" charset="0"/>
              </a:rPr>
              <a:t>rminos del d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600" dirty="0">
                <a:latin typeface="Caslon Antique" panose="02027200000000000000" pitchFamily="18" charset="0"/>
              </a:rPr>
              <a:t>a. Prep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600" dirty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6" name="Picture 2" descr="Image result for reading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09750"/>
            <a:ext cx="3306441" cy="23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030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51816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Completa las actividades de assessment de las paginas 242 y 243 del libro y las paginas 61 y 62 del cuaderno. Env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600" dirty="0">
                <a:latin typeface="Caslon Antique" panose="02027200000000000000" pitchFamily="18" charset="0"/>
              </a:rPr>
              <a:t>ala al maestro al 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44084"/>
            <a:ext cx="2651760" cy="294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12505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2021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684D5F7-ED34-4883-B7F8-40EA2B7B9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31" y="894092"/>
            <a:ext cx="7486537" cy="39322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4 : De la Nueva Metrópoli al ELA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BIRTH OF A HERO" pitchFamily="2" charset="0"/>
              </a:rPr>
              <a:t>Capitulo 14: Economía y política al inicio del ELA</a:t>
            </a:r>
          </a:p>
        </p:txBody>
      </p:sp>
      <p:pic>
        <p:nvPicPr>
          <p:cNvPr id="12290" name="Picture 2" descr="Image result for progress symbol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8732" t="10000" r="20911" b="10000"/>
          <a:stretch>
            <a:fillRect/>
          </a:stretch>
        </p:blipFill>
        <p:spPr bwMode="auto">
          <a:xfrm>
            <a:off x="3657600" y="3181350"/>
            <a:ext cx="1949450" cy="16133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885950"/>
            <a:ext cx="5342235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>
                <a:latin typeface="Trebuchet MS"/>
              </a:rPr>
              <a:t>¿</a:t>
            </a:r>
            <a:r>
              <a:rPr lang="es-ES" sz="2400" dirty="0">
                <a:latin typeface="Caslon Antique" panose="02027200000000000000" pitchFamily="18" charset="0"/>
              </a:rPr>
              <a:t>Qu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 propon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la idea de una estadidad jibara?</a:t>
            </a: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238-245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12291" name="Picture 3" descr="C:\Users\Jim\Desktop\8 Luis A. Ferré Agua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733551"/>
            <a:ext cx="2580968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4335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504950"/>
            <a:ext cx="4419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Industria pesada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Partido Nuevo Progresista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Estadidad Jibara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Era del bipartidismo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Instituto de Cultura Puertorrique</a:t>
            </a:r>
            <a:r>
              <a:rPr lang="es-ES" sz="2000" dirty="0">
                <a:latin typeface="Caslon Antique" pitchFamily="18" charset="0"/>
              </a:rPr>
              <a:t>ñ</a:t>
            </a:r>
            <a:r>
              <a:rPr lang="es-ES" sz="2400" dirty="0">
                <a:latin typeface="Caslon Antique" pitchFamily="18" charset="0"/>
              </a:rPr>
              <a:t>a</a:t>
            </a:r>
          </a:p>
        </p:txBody>
      </p:sp>
      <p:pic>
        <p:nvPicPr>
          <p:cNvPr id="1026" name="Picture 2" descr="C:\Users\Jim\Desktop\free-vector-pnp_032249_pnp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07" t="3222" r="16242" b="3356"/>
          <a:stretch>
            <a:fillRect/>
          </a:stretch>
        </p:blipFill>
        <p:spPr bwMode="auto">
          <a:xfrm>
            <a:off x="6477000" y="1294493"/>
            <a:ext cx="2249214" cy="31060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Cambias en la política económica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809750"/>
            <a:ext cx="5638800" cy="2743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Comenzando la d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cada de los 1960, Puerto Rico gozaba de un marcado crecimiento econ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mico, en el sector industrial. Sin embargo, la </a:t>
            </a:r>
            <a:r>
              <a:rPr lang="es-ES" sz="2200" b="1" dirty="0">
                <a:latin typeface="Caslon Antique" panose="02027200000000000000" pitchFamily="18" charset="0"/>
              </a:rPr>
              <a:t>Compa</a:t>
            </a:r>
            <a:r>
              <a:rPr lang="es-ES" sz="2000" b="1" dirty="0">
                <a:latin typeface="Caslon Antique" panose="02027200000000000000" pitchFamily="18" charset="0"/>
              </a:rPr>
              <a:t>ñí</a:t>
            </a:r>
            <a:r>
              <a:rPr lang="es-ES" sz="2200" b="1" dirty="0">
                <a:latin typeface="Caslon Antique" panose="02027200000000000000" pitchFamily="18" charset="0"/>
              </a:rPr>
              <a:t>a de Fomento Industrial</a:t>
            </a:r>
            <a:r>
              <a:rPr lang="es-ES" sz="2200" dirty="0">
                <a:latin typeface="Caslon Antique" panose="02027200000000000000" pitchFamily="18" charset="0"/>
              </a:rPr>
              <a:t> (PRIDCO), responsable de financiar la construcci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y operaci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 parques industriales donde las empresas manufactureras de EEUU podr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an operar a bajo precio, ya no pod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an atraer o retener mas industria liviana.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6" name="Picture 2" descr="C:\Users\Jim\Desktop\Fomento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6019800" y="1812075"/>
            <a:ext cx="2819400" cy="2733383"/>
          </a:xfrm>
          <a:prstGeom prst="rect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048000" y="819150"/>
            <a:ext cx="5638800" cy="3733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En los 1960 muchas f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bricas hab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an agotado los a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os de exenci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contributiva extendidos por el gobierno y comenzaron a irse. Esto se dio por la negativa de los patronos a aumentar la paga a los obreros, no porque estuviesen perdiendo dinero, sino porque deseaban mantener los m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rgenes de ganancia que inicialmente ten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an. Por otro lado, los obreros ganaban muy poco, debido al alza del costo de vida y del salario m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nimo fijado por EEUU. Era necesario, por lo tanto, atraer industrias que pagasen salarios m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s altos y que trajesen mas capital. Esa seria la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industria pesada</a:t>
            </a:r>
            <a:r>
              <a:rPr lang="es-ES" sz="2200" dirty="0">
                <a:latin typeface="Caslon Antique" panose="02027200000000000000" pitchFamily="18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6" name="Picture 2" descr="C:\Users\Jim\Desktop\846-abandoned_factory_hall.large.jpg"/>
          <p:cNvPicPr>
            <a:picLocks noChangeAspect="1" noChangeArrowheads="1"/>
          </p:cNvPicPr>
          <p:nvPr/>
        </p:nvPicPr>
        <p:blipFill>
          <a:blip r:embed="rId2" cstate="print"/>
          <a:srcRect l="39067" r="19672"/>
          <a:stretch>
            <a:fillRect/>
          </a:stretch>
        </p:blipFill>
        <p:spPr bwMode="auto">
          <a:xfrm>
            <a:off x="-1" y="-1"/>
            <a:ext cx="2954194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71550"/>
            <a:ext cx="5562600" cy="3581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Ya comenzaban a evidenciarse se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ales de corrosi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en la estructura administrativa creada bajo el liderato de Mu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oz y sus colaboradores, dos d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cadas atr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s. Por eso, Mu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oz design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, en 1961, un comit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 para indagar de los ciudadanos sobre su percepci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del trabajo del gobierno y la calidad de sus servicios. Era la primera vez que la burocracia gubernamental y el liderato del PPD se dispon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an a recibir criticas directamente del pueblo para tomar medidas para remediar la inconformidad con los servicios p</a:t>
            </a:r>
            <a:r>
              <a:rPr lang="es-ES" dirty="0">
                <a:latin typeface="Caslon Antique" panose="02027200000000000000" pitchFamily="18" charset="0"/>
              </a:rPr>
              <a:t>ú</a:t>
            </a:r>
            <a:r>
              <a:rPr lang="es-ES" sz="2200" dirty="0">
                <a:latin typeface="Caslon Antique" panose="02027200000000000000" pitchFamily="18" charset="0"/>
              </a:rPr>
              <a:t>blicos.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2050" name="Picture 2" descr="C:\Users\Jim\Desktop\Create-A-Poll.pn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9823"/>
          <a:stretch>
            <a:fillRect/>
          </a:stretch>
        </p:blipFill>
        <p:spPr bwMode="auto">
          <a:xfrm>
            <a:off x="6324600" y="828675"/>
            <a:ext cx="2514600" cy="3724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666750"/>
            <a:ext cx="69342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s-ES" sz="2200" dirty="0">
                <a:latin typeface="Caslon Antique" panose="02027200000000000000" pitchFamily="18" charset="0"/>
              </a:rPr>
              <a:t>Algunos de los problemas presentados fueron: </a:t>
            </a:r>
          </a:p>
          <a:p>
            <a:pPr marL="457200" indent="-457200">
              <a:lnSpc>
                <a:spcPts val="2600"/>
              </a:lnSpc>
            </a:pPr>
            <a:r>
              <a:rPr lang="es-ES" sz="2200" dirty="0">
                <a:latin typeface="Caslon Antique" panose="02027200000000000000" pitchFamily="18" charset="0"/>
              </a:rPr>
              <a:t>1. Abandono de la agricultura.</a:t>
            </a:r>
          </a:p>
          <a:p>
            <a:pPr marL="457200" indent="-457200">
              <a:lnSpc>
                <a:spcPts val="2600"/>
              </a:lnSpc>
            </a:pPr>
            <a:r>
              <a:rPr lang="es-ES" sz="2200" dirty="0">
                <a:latin typeface="Caslon Antique" panose="02027200000000000000" pitchFamily="18" charset="0"/>
              </a:rPr>
              <a:t>2. Necesidad de crear un Departamento de Bienestar Público. </a:t>
            </a:r>
          </a:p>
          <a:p>
            <a:pPr marL="457200" indent="-457200">
              <a:lnSpc>
                <a:spcPts val="2600"/>
              </a:lnSpc>
            </a:pPr>
            <a:r>
              <a:rPr lang="es-ES" sz="2200" dirty="0">
                <a:latin typeface="Caslon Antique" panose="02027200000000000000" pitchFamily="18" charset="0"/>
              </a:rPr>
              <a:t>3. Existencia de una creciente ola de delincuencia juvenil.</a:t>
            </a:r>
          </a:p>
          <a:p>
            <a:pPr marL="457200" indent="-457200">
              <a:lnSpc>
                <a:spcPts val="2600"/>
              </a:lnSpc>
            </a:pPr>
            <a:r>
              <a:rPr lang="es-ES" sz="2200" dirty="0">
                <a:latin typeface="Caslon Antique" panose="02027200000000000000" pitchFamily="18" charset="0"/>
              </a:rPr>
              <a:t>4. Escasez de instalaciones recreativas. </a:t>
            </a:r>
          </a:p>
          <a:p>
            <a:pPr marL="457200" indent="-457200">
              <a:lnSpc>
                <a:spcPts val="2600"/>
              </a:lnSpc>
            </a:pPr>
            <a:r>
              <a:rPr lang="es-ES" sz="2200" dirty="0">
                <a:latin typeface="Caslon Antique" panose="02027200000000000000" pitchFamily="18" charset="0"/>
              </a:rPr>
              <a:t>5. Necesidad de ayudar a las industrias nativas. </a:t>
            </a:r>
          </a:p>
          <a:p>
            <a:pPr>
              <a:lnSpc>
                <a:spcPts val="2600"/>
              </a:lnSpc>
            </a:pPr>
            <a:r>
              <a:rPr lang="es-ES" sz="2200" dirty="0">
                <a:latin typeface="Caslon Antique" panose="02027200000000000000" pitchFamily="18" charset="0"/>
              </a:rPr>
              <a:t>6. Necesidad de reformar la relaci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pol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tica entre la isla y los EEUU. </a:t>
            </a:r>
          </a:p>
          <a:p>
            <a:pPr>
              <a:lnSpc>
                <a:spcPts val="2600"/>
              </a:lnSpc>
            </a:pPr>
            <a:r>
              <a:rPr lang="es-ES" sz="2200" dirty="0">
                <a:latin typeface="Caslon Antique" panose="02027200000000000000" pitchFamily="18" charset="0"/>
              </a:rPr>
              <a:t>7. El Comit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 concluy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que el mayor problema en el manejo del Gobierno era la ineficacia en el 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rea de planificaci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n, la falta de una visi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coherente sobre el futuro de Puerto Rico y la pobre participaci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ciudadana en los procesos y decisiones del gobierno.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3074" name="Picture 2" descr="C:\Users\Jim\Desktop\thumbs-dow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09550"/>
            <a:ext cx="1143000" cy="1138577"/>
          </a:xfrm>
          <a:prstGeom prst="rect">
            <a:avLst/>
          </a:prstGeom>
          <a:noFill/>
        </p:spPr>
      </p:pic>
      <p:pic>
        <p:nvPicPr>
          <p:cNvPr id="6" name="Picture 2" descr="C:\Users\Jim\Desktop\thumbs-dow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428750"/>
            <a:ext cx="1143000" cy="1138577"/>
          </a:xfrm>
          <a:prstGeom prst="rect">
            <a:avLst/>
          </a:prstGeom>
          <a:noFill/>
        </p:spPr>
      </p:pic>
      <p:pic>
        <p:nvPicPr>
          <p:cNvPr id="7" name="Picture 2" descr="C:\Users\Jim\Desktop\thumbs-dow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647950"/>
            <a:ext cx="1143000" cy="1138577"/>
          </a:xfrm>
          <a:prstGeom prst="rect">
            <a:avLst/>
          </a:prstGeom>
          <a:noFill/>
        </p:spPr>
      </p:pic>
      <p:pic>
        <p:nvPicPr>
          <p:cNvPr id="9" name="Picture 2" descr="C:\Users\Jim\Desktop\thumbs-dow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867150"/>
            <a:ext cx="1143000" cy="1138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Se Retira LMM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428750"/>
            <a:ext cx="85344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En 1964, Mu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oz decidi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retirarse despu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s de 16 a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os en la gobernaci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n. En su lugar, el Secretario de Estado Roberto S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nchez Vilella gan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la gobernaci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n. El proceso de traspaso del poder se caracteriz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por la indecisi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y agrias pugnas internas, que provocaron la divisi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y la primera derrota electoral del PPD.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6" name="Picture 2" descr="C:\Users\Jim\Desktop\munoz_marin_sanchez_vilell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210" t="24450" r="4211" b="46914"/>
          <a:stretch>
            <a:fillRect/>
          </a:stretch>
        </p:blipFill>
        <p:spPr bwMode="auto">
          <a:xfrm>
            <a:off x="0" y="2894799"/>
            <a:ext cx="9144000" cy="2248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15991">
            <a:off x="473501" y="4305236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998</Words>
  <Application>Microsoft Office PowerPoint</Application>
  <PresentationFormat>On-screen Show (16:9)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BIRTH OF A HERO</vt:lpstr>
      <vt:lpstr>Calibri</vt:lpstr>
      <vt:lpstr>Caslon Antique</vt:lpstr>
      <vt:lpstr>Caslon Antique Italic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 Soto</cp:lastModifiedBy>
  <cp:revision>260</cp:revision>
  <dcterms:created xsi:type="dcterms:W3CDTF">2019-07-26T01:32:32Z</dcterms:created>
  <dcterms:modified xsi:type="dcterms:W3CDTF">2021-04-17T01:45:30Z</dcterms:modified>
</cp:coreProperties>
</file>