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75" r:id="rId5"/>
    <p:sldId id="268" r:id="rId6"/>
    <p:sldId id="277" r:id="rId7"/>
    <p:sldId id="276" r:id="rId8"/>
    <p:sldId id="271" r:id="rId9"/>
    <p:sldId id="274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AD85-D78A-4B78-B04D-AC35C89ADD9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QdrPmZwsXi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QgemQT6Lnq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ftGDSnwvI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frican traditions and customs"/>
          <p:cNvPicPr>
            <a:picLocks noChangeAspect="1" noChangeArrowheads="1"/>
          </p:cNvPicPr>
          <p:nvPr/>
        </p:nvPicPr>
        <p:blipFill>
          <a:blip r:embed="rId2" cstate="print">
            <a:lum bright="3000"/>
          </a:blip>
          <a:srcRect t="3582" b="3835"/>
          <a:stretch>
            <a:fillRect/>
          </a:stretch>
        </p:blipFill>
        <p:spPr bwMode="auto">
          <a:xfrm>
            <a:off x="-1" y="0"/>
            <a:ext cx="9144001" cy="5158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52750"/>
            <a:ext cx="9144000" cy="1295399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BIRTH OF A HERO" pitchFamily="2" charset="0"/>
              </a:rPr>
              <a:t>WORLD HISTORY</a:t>
            </a:r>
            <a:endParaRPr lang="en-US" sz="8800" b="1" dirty="0">
              <a:solidFill>
                <a:schemeClr val="bg1"/>
              </a:solidFill>
              <a:latin typeface="BIRTH OF A HERO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9350"/>
            <a:ext cx="5791200" cy="74295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African Historical and Artistic Traditions</a:t>
            </a:r>
          </a:p>
          <a:p>
            <a:pPr algn="l"/>
            <a:endParaRPr lang="en-US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43600" y="819150"/>
            <a:ext cx="2743200" cy="666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RTH OF A HERO" panose="02000000000000000000" pitchFamily="2" charset="0"/>
              </a:rPr>
              <a:t>with Mr. Jim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anose="02000000000000000000" pitchFamily="2" charset="0"/>
              </a:rPr>
              <a:t>Soto</a:t>
            </a:r>
            <a:endParaRPr kumimoji="0" lang="en-US" sz="24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Jim Soto © 2019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38150"/>
            <a:ext cx="9144000" cy="1295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IRTH OF A HERO" panose="02000000000000000000" pitchFamily="2" charset="0"/>
                <a:ea typeface="+mj-ea"/>
                <a:cs typeface="+mj-cs"/>
              </a:rPr>
              <a:t>NEXT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 rot="523213">
            <a:off x="1090218" y="1871350"/>
            <a:ext cx="6963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 smtClean="0">
                <a:solidFill>
                  <a:srgbClr val="FF0000"/>
                </a:solidFill>
                <a:latin typeface="Baron Kuffner" pitchFamily="34" charset="0"/>
              </a:rPr>
              <a:t>TEST 5</a:t>
            </a:r>
            <a:endParaRPr lang="en-US" sz="9600" spc="300" dirty="0">
              <a:solidFill>
                <a:srgbClr val="FF0000"/>
              </a:solidFill>
              <a:latin typeface="Baron Kuffn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965" y="514350"/>
            <a:ext cx="8229600" cy="79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Think...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04950"/>
            <a:ext cx="76962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You are the youngest and smallest in your family. People often </a:t>
            </a:r>
            <a:r>
              <a:rPr lang="en-US" sz="2000" b="1" dirty="0" smtClean="0"/>
              <a:t>tease</a:t>
            </a:r>
            <a:r>
              <a:rPr lang="en-US" sz="2000" dirty="0" smtClean="0"/>
              <a:t> you for not being very strong. In the evenings, when work is done, your village gathers to listen to </a:t>
            </a:r>
            <a:r>
              <a:rPr lang="en-US" sz="2000" b="1" dirty="0" smtClean="0"/>
              <a:t>storytellers</a:t>
            </a:r>
            <a:r>
              <a:rPr lang="en-US" sz="2000" dirty="0" smtClean="0"/>
              <a:t>. One of your favorite stories is about the </a:t>
            </a:r>
            <a:r>
              <a:rPr lang="en-US" sz="2000" b="1" dirty="0" smtClean="0"/>
              <a:t>hero Sundiata</a:t>
            </a:r>
            <a:r>
              <a:rPr lang="en-US" sz="2000" dirty="0" smtClean="0"/>
              <a:t>. As a boy he was </a:t>
            </a:r>
            <a:r>
              <a:rPr lang="en-US" sz="2000" b="1" dirty="0" smtClean="0"/>
              <a:t>small</a:t>
            </a:r>
            <a:r>
              <a:rPr lang="en-US" sz="2000" dirty="0" smtClean="0"/>
              <a:t> and </a:t>
            </a:r>
            <a:r>
              <a:rPr lang="en-US" sz="2000" b="1" dirty="0" smtClean="0"/>
              <a:t>weak</a:t>
            </a:r>
            <a:r>
              <a:rPr lang="en-US" sz="2000" dirty="0" smtClean="0"/>
              <a:t>, but he grew to be a great warrior and hero.</a:t>
            </a: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b="1" dirty="0" smtClean="0"/>
              <a:t> </a:t>
            </a:r>
            <a:r>
              <a:rPr lang="en-US" sz="2000" b="1" dirty="0" smtClean="0"/>
              <a:t>How does the story of Sundiata make you feel? </a:t>
            </a:r>
            <a:endParaRPr lang="en-US" sz="2000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Take a minute to write down your thoughts.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0995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Although the people of </a:t>
            </a:r>
            <a:r>
              <a:rPr lang="en-US" sz="2000" b="1" dirty="0" smtClean="0"/>
              <a:t>West Africa </a:t>
            </a:r>
            <a:r>
              <a:rPr lang="en-US" sz="2000" dirty="0" smtClean="0"/>
              <a:t>did not have a written language, their culture has been passed down through </a:t>
            </a:r>
            <a:r>
              <a:rPr lang="en-US" sz="2000" b="1" dirty="0" smtClean="0"/>
              <a:t>oral history</a:t>
            </a:r>
            <a:r>
              <a:rPr lang="en-US" sz="2000" dirty="0" smtClean="0"/>
              <a:t>, </a:t>
            </a:r>
            <a:r>
              <a:rPr lang="en-US" sz="2000" b="1" dirty="0" smtClean="0"/>
              <a:t>writings</a:t>
            </a:r>
            <a:r>
              <a:rPr lang="en-US" sz="2000" dirty="0" smtClean="0"/>
              <a:t> by other people, and the </a:t>
            </a:r>
            <a:r>
              <a:rPr lang="en-US" sz="2000" b="1" dirty="0" smtClean="0"/>
              <a:t>arts</a:t>
            </a:r>
            <a:r>
              <a:rPr lang="en-US" sz="2000" dirty="0" smtClean="0"/>
              <a:t>. Geography, resources, culture, and trade influenced the growth of societies in West Africa.</a:t>
            </a:r>
            <a:endParaRPr lang="en-US" sz="2000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1901" t="17763" r="1170" b="13816"/>
          <a:stretch>
            <a:fillRect/>
          </a:stretch>
        </p:blipFill>
        <p:spPr bwMode="auto">
          <a:xfrm>
            <a:off x="1600200" y="285750"/>
            <a:ext cx="597877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9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87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Now, in your textbook, read pages </a:t>
            </a:r>
            <a:r>
              <a:rPr lang="en-US" sz="2400" kern="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396</a:t>
            </a:r>
            <a:r>
              <a:rPr lang="en-US" sz="2400" kern="0" dirty="0" smtClean="0"/>
              <a:t> thru </a:t>
            </a:r>
            <a:r>
              <a:rPr lang="en-US" sz="2400" kern="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399</a:t>
            </a:r>
            <a:r>
              <a:rPr lang="en-US" sz="2400" kern="0" dirty="0" smtClean="0"/>
              <a:t>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7213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Read...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3943350"/>
            <a:ext cx="87630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After reading, answer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ea typeface="+mn-ea"/>
                <a:cs typeface="+mn-cs"/>
              </a:rPr>
              <a:t>section 4 assessment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Show completed work to the teacher.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6" name="Picture 2" descr="Image result for west african sculptures"/>
          <p:cNvPicPr>
            <a:picLocks noChangeAspect="1" noChangeArrowheads="1"/>
          </p:cNvPicPr>
          <p:nvPr/>
        </p:nvPicPr>
        <p:blipFill>
          <a:blip r:embed="rId2" cstate="print">
            <a:lum bright="-3000" contrast="4000"/>
          </a:blip>
          <a:srcRect t="8004" b="11952"/>
          <a:stretch>
            <a:fillRect/>
          </a:stretch>
        </p:blipFill>
        <p:spPr bwMode="auto">
          <a:xfrm>
            <a:off x="2819400" y="1945217"/>
            <a:ext cx="3505200" cy="19473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Preserving History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04775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E</a:t>
            </a:r>
            <a:r>
              <a:rPr lang="en-US" sz="2000" dirty="0" smtClean="0"/>
              <a:t>ven </a:t>
            </a:r>
            <a:r>
              <a:rPr lang="en-US" sz="2000" dirty="0" smtClean="0"/>
              <a:t>though </a:t>
            </a:r>
            <a:r>
              <a:rPr lang="en-US" sz="2000" b="1" dirty="0" smtClean="0"/>
              <a:t>Timbuktu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/>
              <a:t>Djenne' </a:t>
            </a:r>
            <a:r>
              <a:rPr lang="en-US" sz="2000" dirty="0" smtClean="0"/>
              <a:t>were known for their </a:t>
            </a:r>
            <a:r>
              <a:rPr lang="en-US" sz="2000" b="1" dirty="0" smtClean="0"/>
              <a:t>libraries</a:t>
            </a:r>
            <a:r>
              <a:rPr lang="en-US" sz="2000" dirty="0" smtClean="0"/>
              <a:t> and </a:t>
            </a:r>
            <a:r>
              <a:rPr lang="en-US" sz="2000" b="1" dirty="0" smtClean="0"/>
              <a:t>universities</a:t>
            </a:r>
            <a:r>
              <a:rPr lang="en-US" sz="2000" dirty="0" smtClean="0"/>
              <a:t>, writing wasn't common in West </a:t>
            </a:r>
            <a:r>
              <a:rPr lang="en-US" sz="2000" dirty="0" smtClean="0"/>
              <a:t>Africa, none </a:t>
            </a:r>
            <a:r>
              <a:rPr lang="en-US" sz="2000" dirty="0" smtClean="0"/>
              <a:t>of </a:t>
            </a:r>
            <a:r>
              <a:rPr lang="en-US" sz="2000" dirty="0" smtClean="0"/>
              <a:t>their major </a:t>
            </a:r>
            <a:r>
              <a:rPr lang="en-US" sz="2000" dirty="0" smtClean="0"/>
              <a:t>civilizations of </a:t>
            </a:r>
            <a:r>
              <a:rPr lang="en-US" sz="2000" dirty="0" smtClean="0"/>
              <a:t>developed </a:t>
            </a:r>
            <a:r>
              <a:rPr lang="en-US" sz="2000" dirty="0" smtClean="0"/>
              <a:t>a written </a:t>
            </a:r>
            <a:r>
              <a:rPr lang="en-US" sz="2000" dirty="0" smtClean="0"/>
              <a:t>language.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Arabic</a:t>
            </a:r>
            <a:r>
              <a:rPr lang="en-US" sz="2000" dirty="0" smtClean="0"/>
              <a:t> was used many </a:t>
            </a:r>
            <a:r>
              <a:rPr lang="en-US" sz="2000" dirty="0" smtClean="0"/>
              <a:t>Muslim traders as well as government officials, and religious </a:t>
            </a:r>
            <a:r>
              <a:rPr lang="en-US" sz="2000" dirty="0" smtClean="0"/>
              <a:t>leaders.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However, a lack </a:t>
            </a:r>
            <a:r>
              <a:rPr lang="en-US" sz="2000" dirty="0" smtClean="0"/>
              <a:t>of written language </a:t>
            </a:r>
            <a:r>
              <a:rPr lang="en-US" sz="2000" dirty="0" smtClean="0"/>
              <a:t>didn't keep West Africans from knowing </a:t>
            </a:r>
            <a:r>
              <a:rPr lang="en-US" sz="2000" dirty="0" smtClean="0"/>
              <a:t>their </a:t>
            </a:r>
            <a:r>
              <a:rPr lang="en-US" sz="2000" dirty="0" smtClean="0"/>
              <a:t>history. </a:t>
            </a:r>
            <a:endParaRPr lang="en-US" sz="2000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020" r="3030"/>
          <a:stretch>
            <a:fillRect/>
          </a:stretch>
        </p:blipFill>
        <p:spPr bwMode="auto">
          <a:xfrm>
            <a:off x="457200" y="1504950"/>
            <a:ext cx="390698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55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Proverbs and Epics</a:t>
            </a:r>
            <a:endParaRPr lang="en-US" sz="4000" b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IRTH OF A HER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352550"/>
            <a:ext cx="541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Information passed with </a:t>
            </a:r>
            <a:r>
              <a:rPr lang="en-US" sz="2000" dirty="0" smtClean="0"/>
              <a:t>oral histories, oral history: a spoken record of past </a:t>
            </a:r>
            <a:r>
              <a:rPr lang="en-US" sz="2000" dirty="0" smtClean="0"/>
              <a:t>events. The task </a:t>
            </a:r>
            <a:r>
              <a:rPr lang="en-US" sz="2000" dirty="0" smtClean="0"/>
              <a:t>of remembering </a:t>
            </a:r>
            <a:r>
              <a:rPr lang="en-US" sz="2000" dirty="0" smtClean="0"/>
              <a:t>their history </a:t>
            </a:r>
            <a:r>
              <a:rPr lang="en-US" sz="2000" dirty="0" smtClean="0"/>
              <a:t>was entrusted </a:t>
            </a:r>
            <a:r>
              <a:rPr lang="en-US" sz="2000" dirty="0" smtClean="0"/>
              <a:t>to storytellers.</a:t>
            </a:r>
          </a:p>
          <a:p>
            <a:pPr algn="r"/>
            <a:r>
              <a:rPr lang="en-US" sz="2000" b="1" dirty="0" smtClean="0"/>
              <a:t>Griots</a:t>
            </a:r>
            <a:r>
              <a:rPr lang="en-US" sz="2000" dirty="0" smtClean="0"/>
              <a:t>, or 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West 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African 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storytellers, </a:t>
            </a:r>
            <a:r>
              <a:rPr lang="en-US" sz="2000" dirty="0" smtClean="0"/>
              <a:t>were </a:t>
            </a:r>
            <a:r>
              <a:rPr lang="en-US" sz="2000" dirty="0" smtClean="0"/>
              <a:t>highly respected in their communities due to the fact that the people of West Africa were interested in the deeds of their </a:t>
            </a:r>
            <a:r>
              <a:rPr lang="en-US" sz="2000" dirty="0" smtClean="0"/>
              <a:t>ancestors. Griots </a:t>
            </a:r>
            <a:r>
              <a:rPr lang="en-US" sz="2000" dirty="0" smtClean="0"/>
              <a:t>kept history alive </a:t>
            </a:r>
            <a:r>
              <a:rPr lang="en-US" sz="2000" dirty="0" smtClean="0"/>
              <a:t>for new generations in 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entertaining </a:t>
            </a:r>
            <a:r>
              <a:rPr lang="en-US" sz="2000" dirty="0" smtClean="0"/>
              <a:t>and </a:t>
            </a:r>
            <a:r>
              <a:rPr lang="en-US" sz="2000" dirty="0" smtClean="0"/>
              <a:t>informative way. They </a:t>
            </a:r>
            <a:r>
              <a:rPr lang="en-US" sz="2000" dirty="0" smtClean="0"/>
              <a:t>told of past events and deeds of people's </a:t>
            </a:r>
            <a:r>
              <a:rPr lang="en-US" sz="2000" dirty="0" smtClean="0"/>
              <a:t>ancestors.</a:t>
            </a:r>
            <a:endParaRPr lang="en-US" sz="2000" dirty="0"/>
          </a:p>
        </p:txBody>
      </p:sp>
      <p:pic>
        <p:nvPicPr>
          <p:cNvPr id="22530" name="Picture 2" descr="Image result for sundi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" contrast="15000"/>
          </a:blip>
          <a:srcRect l="2524" r="6625"/>
          <a:stretch>
            <a:fillRect/>
          </a:stretch>
        </p:blipFill>
        <p:spPr bwMode="auto">
          <a:xfrm>
            <a:off x="457200" y="1423958"/>
            <a:ext cx="2860922" cy="3281392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 rot="20490518">
            <a:off x="2323792" y="4224912"/>
            <a:ext cx="876507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xmlns="" val="288055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Art, Music, and 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1428750"/>
            <a:ext cx="533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Similar </a:t>
            </a:r>
            <a:r>
              <a:rPr lang="en-US" sz="2000" dirty="0" smtClean="0"/>
              <a:t>to most peoples, </a:t>
            </a:r>
            <a:r>
              <a:rPr lang="en-US" sz="2000" dirty="0" smtClean="0"/>
              <a:t>West Africans </a:t>
            </a:r>
            <a:r>
              <a:rPr lang="en-US" sz="2000" dirty="0" smtClean="0"/>
              <a:t>valued the </a:t>
            </a:r>
            <a:r>
              <a:rPr lang="en-US" sz="2000" dirty="0" smtClean="0"/>
              <a:t>arts. The </a:t>
            </a:r>
            <a:r>
              <a:rPr lang="en-US" sz="2000" dirty="0" smtClean="0"/>
              <a:t>art they produced took multiple </a:t>
            </a:r>
            <a:r>
              <a:rPr lang="en-US" sz="2000" dirty="0" smtClean="0"/>
              <a:t>forms.</a:t>
            </a:r>
          </a:p>
          <a:p>
            <a:pPr algn="r"/>
            <a:r>
              <a:rPr lang="en-US" sz="2000" dirty="0" smtClean="0"/>
              <a:t>Common </a:t>
            </a:r>
            <a:r>
              <a:rPr lang="en-US" sz="2000" dirty="0" smtClean="0"/>
              <a:t>West African art forms included </a:t>
            </a:r>
            <a:r>
              <a:rPr lang="en-US" sz="2000" b="1" dirty="0" smtClean="0"/>
              <a:t>sculpture</a:t>
            </a:r>
            <a:r>
              <a:rPr lang="en-US" sz="2000" dirty="0" smtClean="0"/>
              <a:t>, </a:t>
            </a:r>
            <a:r>
              <a:rPr lang="en-US" sz="2000" b="1" dirty="0" smtClean="0"/>
              <a:t>dance</a:t>
            </a:r>
            <a:r>
              <a:rPr lang="en-US" sz="2000" dirty="0" smtClean="0"/>
              <a:t>, </a:t>
            </a:r>
            <a:r>
              <a:rPr lang="en-US" sz="2000" b="1" dirty="0" smtClean="0"/>
              <a:t>mask-and-cloth-making</a:t>
            </a:r>
            <a:r>
              <a:rPr lang="en-US" sz="2000" dirty="0" smtClean="0"/>
              <a:t>, and </a:t>
            </a:r>
            <a:r>
              <a:rPr lang="en-US" sz="2000" b="1" dirty="0" smtClean="0"/>
              <a:t>music</a:t>
            </a:r>
            <a:r>
              <a:rPr lang="en-US" sz="2000" dirty="0" smtClean="0"/>
              <a:t>.</a:t>
            </a:r>
          </a:p>
          <a:p>
            <a:pPr algn="r"/>
            <a:r>
              <a:rPr lang="en-US" sz="2000" dirty="0" smtClean="0"/>
              <a:t>African </a:t>
            </a:r>
            <a:r>
              <a:rPr lang="en-US" sz="2000" b="1" dirty="0" smtClean="0"/>
              <a:t>sculpture</a:t>
            </a:r>
            <a:r>
              <a:rPr lang="en-US" sz="2000" dirty="0" smtClean="0"/>
              <a:t> helped inspire some European artists of the 1900's</a:t>
            </a:r>
            <a:br>
              <a:rPr lang="en-US" sz="2000" dirty="0" smtClean="0"/>
            </a:br>
            <a:r>
              <a:rPr lang="en-US" sz="2000" dirty="0" smtClean="0"/>
              <a:t>-this includes </a:t>
            </a:r>
            <a:r>
              <a:rPr lang="en-US" sz="2000" b="1" dirty="0" smtClean="0"/>
              <a:t>Henri Matisse </a:t>
            </a:r>
            <a:r>
              <a:rPr lang="en-US" sz="2000" dirty="0" smtClean="0"/>
              <a:t>and </a:t>
            </a:r>
            <a:r>
              <a:rPr lang="en-US" sz="2000" b="1" dirty="0" smtClean="0"/>
              <a:t>Pablo </a:t>
            </a:r>
            <a:r>
              <a:rPr lang="en-US" sz="2000" b="1" dirty="0" smtClean="0"/>
              <a:t>Picasso</a:t>
            </a:r>
            <a:r>
              <a:rPr lang="en-US" sz="2000" dirty="0" smtClean="0"/>
              <a:t>.</a:t>
            </a:r>
            <a:r>
              <a:rPr lang="en-US" sz="2000" dirty="0" smtClean="0"/>
              <a:t> in many West African societies, </a:t>
            </a:r>
            <a:r>
              <a:rPr lang="en-US" sz="2000" b="1" dirty="0" smtClean="0"/>
              <a:t>music </a:t>
            </a:r>
            <a:r>
              <a:rPr lang="en-US" sz="2000" dirty="0" smtClean="0"/>
              <a:t>as well as </a:t>
            </a:r>
            <a:r>
              <a:rPr lang="en-US" sz="2000" b="1" dirty="0" smtClean="0"/>
              <a:t>dance</a:t>
            </a:r>
            <a:r>
              <a:rPr lang="en-US" sz="2000" dirty="0" smtClean="0"/>
              <a:t> were as important as </a:t>
            </a:r>
            <a:r>
              <a:rPr lang="en-US" sz="2000" b="1" dirty="0" smtClean="0"/>
              <a:t>visual </a:t>
            </a:r>
            <a:r>
              <a:rPr lang="en-US" sz="2000" b="1" dirty="0" smtClean="0"/>
              <a:t>arts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102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6504" b="6775"/>
          <a:stretch>
            <a:fillRect/>
          </a:stretch>
        </p:blipFill>
        <p:spPr bwMode="auto">
          <a:xfrm>
            <a:off x="533400" y="1428749"/>
            <a:ext cx="2590800" cy="3188677"/>
          </a:xfrm>
          <a:prstGeom prst="rect">
            <a:avLst/>
          </a:prstGeom>
          <a:noFill/>
        </p:spPr>
      </p:pic>
      <p:sp>
        <p:nvSpPr>
          <p:cNvPr id="9" name="Title 3"/>
          <p:cNvSpPr txBox="1">
            <a:spLocks/>
          </p:cNvSpPr>
          <p:nvPr/>
        </p:nvSpPr>
        <p:spPr>
          <a:xfrm rot="20490518">
            <a:off x="494993" y="1481712"/>
            <a:ext cx="876507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xmlns="" val="288055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553" t="7317" r="21951" b="8238"/>
          <a:stretch>
            <a:fillRect/>
          </a:stretch>
        </p:blipFill>
        <p:spPr bwMode="auto">
          <a:xfrm>
            <a:off x="457200" y="554835"/>
            <a:ext cx="2819400" cy="41408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91000" y="1276350"/>
            <a:ext cx="449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Many genres of popular music, including </a:t>
            </a:r>
            <a:r>
              <a:rPr lang="en-US" sz="2000" b="1" dirty="0" smtClean="0"/>
              <a:t>blues</a:t>
            </a:r>
            <a:r>
              <a:rPr lang="en-US" sz="2000" dirty="0" smtClean="0"/>
              <a:t>, </a:t>
            </a:r>
            <a:r>
              <a:rPr lang="en-US" sz="2000" b="1" dirty="0" smtClean="0"/>
              <a:t>jazz</a:t>
            </a:r>
            <a:r>
              <a:rPr lang="en-US" sz="2000" dirty="0" smtClean="0"/>
              <a:t> and </a:t>
            </a:r>
            <a:r>
              <a:rPr lang="en-US" sz="2000" b="1" dirty="0" smtClean="0"/>
              <a:t>rumba</a:t>
            </a:r>
            <a:r>
              <a:rPr lang="en-US" sz="2000" dirty="0" smtClean="0"/>
              <a:t>, derive to varying degrees from musical </a:t>
            </a:r>
            <a:r>
              <a:rPr lang="en-US" sz="2000" b="1" dirty="0" smtClean="0"/>
              <a:t>traditions</a:t>
            </a:r>
            <a:r>
              <a:rPr lang="en-US" sz="2000" dirty="0" smtClean="0"/>
              <a:t> from Africa, taken to the Americas by </a:t>
            </a:r>
            <a:r>
              <a:rPr lang="en-US" sz="2000" b="1" dirty="0" smtClean="0"/>
              <a:t>enslaved Africans</a:t>
            </a:r>
            <a:r>
              <a:rPr lang="en-US" sz="2000" dirty="0" smtClean="0"/>
              <a:t>. </a:t>
            </a:r>
            <a:r>
              <a:rPr lang="en-US" sz="2000" dirty="0" smtClean="0"/>
              <a:t>These </a:t>
            </a:r>
            <a:r>
              <a:rPr lang="en-US" sz="2000" b="1" dirty="0" smtClean="0"/>
              <a:t>rhythms</a:t>
            </a:r>
            <a:r>
              <a:rPr lang="en-US" sz="2000" dirty="0" smtClean="0"/>
              <a:t> and sounds have subsequently been adapted by newer genres like </a:t>
            </a:r>
            <a:r>
              <a:rPr lang="en-US" sz="2000" b="1" dirty="0" smtClean="0"/>
              <a:t>rock</a:t>
            </a:r>
            <a:r>
              <a:rPr lang="en-US" sz="2000" dirty="0" smtClean="0"/>
              <a:t> and </a:t>
            </a:r>
            <a:r>
              <a:rPr lang="en-US" sz="2000" b="1" dirty="0" smtClean="0"/>
              <a:t>rhythm and blues</a:t>
            </a:r>
            <a:r>
              <a:rPr lang="en-US" sz="2000" dirty="0" smtClean="0"/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 l="10000" r="12000"/>
          <a:stretch>
            <a:fillRect/>
          </a:stretch>
        </p:blipFill>
        <p:spPr bwMode="auto">
          <a:xfrm rot="20929361">
            <a:off x="2570437" y="3112615"/>
            <a:ext cx="1799942" cy="1538412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 rot="20490518">
            <a:off x="494992" y="872112"/>
            <a:ext cx="876507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Click Here!</a:t>
            </a: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 l="15130" t="2787" r="14894" b="2439"/>
          <a:stretch>
            <a:fillRect/>
          </a:stretch>
        </p:blipFill>
        <p:spPr bwMode="auto">
          <a:xfrm rot="559768">
            <a:off x="2702197" y="942213"/>
            <a:ext cx="1641325" cy="150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58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5735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societies of West Africa did not have written languages, but they preserved their histories and culture through story telling and the arts.</a:t>
            </a:r>
            <a:endParaRPr lang="en-US" sz="20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BIRTH OF A HERO" panose="02000000000000000000" pitchFamily="2" charset="0"/>
                <a:ea typeface="+mj-ea"/>
                <a:cs typeface="+mj-cs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xmlns="" val="229189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386</Words>
  <Application>Microsoft Office PowerPoint</Application>
  <PresentationFormat>On-screen Show (16:9)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WORLD HISTORY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</dc:title>
  <dc:creator>Jim</dc:creator>
  <cp:lastModifiedBy>Jim</cp:lastModifiedBy>
  <cp:revision>113</cp:revision>
  <dcterms:created xsi:type="dcterms:W3CDTF">2018-08-02T00:45:41Z</dcterms:created>
  <dcterms:modified xsi:type="dcterms:W3CDTF">2019-04-09T01:00:37Z</dcterms:modified>
</cp:coreProperties>
</file>