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85" r:id="rId7"/>
    <p:sldId id="286" r:id="rId8"/>
    <p:sldId id="289" r:id="rId9"/>
    <p:sldId id="283" r:id="rId10"/>
    <p:sldId id="287" r:id="rId11"/>
    <p:sldId id="288" r:id="rId12"/>
    <p:sldId id="277" r:id="rId13"/>
    <p:sldId id="290" r:id="rId14"/>
    <p:sldId id="276" r:id="rId15"/>
    <p:sldId id="274" r:id="rId16"/>
    <p:sldId id="275" r:id="rId17"/>
    <p:sldId id="280" r:id="rId18"/>
    <p:sldId id="279" r:id="rId19"/>
    <p:sldId id="281" r:id="rId20"/>
    <p:sldId id="284" r:id="rId21"/>
    <p:sldId id="282" r:id="rId22"/>
    <p:sldId id="291" r:id="rId23"/>
    <p:sldId id="270" r:id="rId24"/>
    <p:sldId id="271" r:id="rId25"/>
    <p:sldId id="268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586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MibyP-yJ5_I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DICH3-YdVIU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iGnOT0RS_Uk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qiBIzOLOAZ4&amp;list=PLbfrRUuzkgbN0fJdH7hV2LvJGvUdQCUz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lkg3aTBp4nw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ATHcrRCls7c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zsl0ePhtDso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61950"/>
            <a:ext cx="8382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La prensa local report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 que, el Departamento de Salud ten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í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an como prop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sito llegar a las zonas rurales para tomar medidas eug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é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nicas y limitar sustancialmente la natalidad por medio de esterilizaciones encubiertas. ¿Porque la ruralia? Porque los pobres, no ten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í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an cabida en el plan de “</a:t>
            </a:r>
            <a:r>
              <a:rPr lang="es-ES" sz="2200" i="1" dirty="0">
                <a:solidFill>
                  <a:prstClr val="black"/>
                </a:solidFill>
                <a:latin typeface="Caslon Antique" pitchFamily="18" charset="0"/>
              </a:rPr>
              <a:t>modernizaci</a:t>
            </a:r>
            <a:r>
              <a:rPr lang="es-ES" i="1" dirty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200" i="1" dirty="0">
                <a:solidFill>
                  <a:prstClr val="black"/>
                </a:solidFill>
                <a:latin typeface="Caslon Antique" pitchFamily="18" charset="0"/>
              </a:rPr>
              <a:t>n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” y “</a:t>
            </a:r>
            <a:r>
              <a:rPr lang="es-ES" sz="2200" i="1" dirty="0">
                <a:solidFill>
                  <a:prstClr val="black"/>
                </a:solidFill>
                <a:latin typeface="Caslon Antique" pitchFamily="18" charset="0"/>
              </a:rPr>
              <a:t>progreso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” de Puerto Rico. La esterilizaci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n coaccionada fue practicada a mujeres de edad reproductiva en la isla entre las d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é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cadas de 1940 y 1960. </a:t>
            </a:r>
            <a:endParaRPr lang="en-US" sz="2200" dirty="0">
              <a:solidFill>
                <a:prstClr val="black"/>
              </a:solidFill>
              <a:latin typeface="Caslon Antique" panose="02027200000000000000" pitchFamily="18" charset="0"/>
            </a:endParaRPr>
          </a:p>
        </p:txBody>
      </p:sp>
      <p:pic>
        <p:nvPicPr>
          <p:cNvPr id="3075" name="Picture 3" descr="C:\Users\Jim\Desktop\Institucion-medica-estadounidense-durante-la-decada-de-los-cincuenta-EEUU-fue-el-primer-pais-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7394" b="8180"/>
          <a:stretch>
            <a:fillRect/>
          </a:stretch>
        </p:blipFill>
        <p:spPr bwMode="auto">
          <a:xfrm>
            <a:off x="2514600" y="2523428"/>
            <a:ext cx="3810000" cy="2416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15991">
            <a:off x="2607101" y="45338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66750"/>
            <a:ext cx="5105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</a:pP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Para este tiempo la industria farmac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é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utica tambi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é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n experiment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 en secreto, con contraceptivos con las puertorrique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ñ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as. Estas intervenciones se realizaron bajo Ley N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ú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m. 136 de 15 de mayo de 1937, la </a:t>
            </a:r>
            <a:r>
              <a:rPr lang="es-ES" sz="2200" b="1" dirty="0">
                <a:solidFill>
                  <a:prstClr val="black"/>
                </a:solidFill>
                <a:latin typeface="Caslon Antique" pitchFamily="18" charset="0"/>
              </a:rPr>
              <a:t>ley de Eugenesia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. Esta buscaba controlar el crecimiento poblacional usando como base la limpieza racial— o sea “mejorar la raza”. El </a:t>
            </a:r>
            <a:r>
              <a:rPr lang="es-ES" sz="2200" b="1" dirty="0">
                <a:solidFill>
                  <a:prstClr val="black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control de la natalidad 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es una pol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í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tica impuesta por el estado para controlar la cantidad de bebes que nacen. Puerto Rico es tal vez el pa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í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s de mayor incidencia de esterilizaci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n femenina en el mundo.</a:t>
            </a:r>
            <a:endParaRPr lang="en-US" sz="2200" dirty="0">
              <a:solidFill>
                <a:prstClr val="black"/>
              </a:solidFill>
              <a:latin typeface="Caslon Antique" panose="02027200000000000000" pitchFamily="18" charset="0"/>
            </a:endParaRPr>
          </a:p>
        </p:txBody>
      </p:sp>
      <p:pic>
        <p:nvPicPr>
          <p:cNvPr id="4" name="Picture 2" descr="C:\Users\Jim\Desktop\ensec3b1ando-metodos-anticonceptivos-puerto-ric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3033" r="5056" b="15116"/>
          <a:stretch>
            <a:fillRect/>
          </a:stretch>
        </p:blipFill>
        <p:spPr bwMode="auto">
          <a:xfrm>
            <a:off x="5867400" y="1577976"/>
            <a:ext cx="2841320" cy="21605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15991">
            <a:off x="6018673" y="3304827"/>
            <a:ext cx="689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33550"/>
            <a:ext cx="5257800" cy="2895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La Segunda Guerra Mundial</a:t>
            </a:r>
            <a:r>
              <a:rPr lang="es-ES" sz="2200" dirty="0">
                <a:latin typeface="Caslon Antique" panose="02027200000000000000" pitchFamily="18" charset="0"/>
              </a:rPr>
              <a:t> (1939-1945), una guerra internacional que involucr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a b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sicamente todas las naciones del mundo, fue uno de los conflictos mas importantes en toda la historia.</a:t>
            </a:r>
          </a:p>
          <a:p>
            <a:pPr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Ella comenz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el 1 de septiembre de 1939 y termin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el 2 de septiembre de 1945, enfrentando a las potencias del </a:t>
            </a:r>
            <a:r>
              <a:rPr lang="es-ES" sz="2200" b="1" dirty="0">
                <a:latin typeface="Caslon Antique" panose="02027200000000000000" pitchFamily="18" charset="0"/>
              </a:rPr>
              <a:t>Eje</a:t>
            </a:r>
            <a:r>
              <a:rPr lang="es-ES" sz="2200" dirty="0">
                <a:latin typeface="Caslon Antique" panose="02027200000000000000" pitchFamily="18" charset="0"/>
              </a:rPr>
              <a:t> (Alemania, Italia y Jap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n) contra los </a:t>
            </a:r>
            <a:r>
              <a:rPr lang="es-ES" sz="2200" b="1" dirty="0">
                <a:latin typeface="Caslon Antique" panose="02027200000000000000" pitchFamily="18" charset="0"/>
              </a:rPr>
              <a:t>Aliados</a:t>
            </a:r>
            <a:r>
              <a:rPr lang="es-ES" sz="2200" dirty="0">
                <a:latin typeface="Caslon Antique" panose="02027200000000000000" pitchFamily="18" charset="0"/>
              </a:rPr>
              <a:t> (Francia y Reino Unido),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La Segunda Guerra Mundial</a:t>
            </a:r>
          </a:p>
        </p:txBody>
      </p:sp>
      <p:pic>
        <p:nvPicPr>
          <p:cNvPr id="5125" name="Picture 5" descr="C:\Users\Jim\Desktop\saving-private-ryan-bo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" contrast="10000"/>
          </a:blip>
          <a:srcRect l="10000" r="35714"/>
          <a:stretch>
            <a:fillRect/>
          </a:stretch>
        </p:blipFill>
        <p:spPr bwMode="auto">
          <a:xfrm>
            <a:off x="5867400" y="1657350"/>
            <a:ext cx="2895600" cy="29988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15991">
            <a:off x="7788702" y="41528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819150"/>
            <a:ext cx="5181600" cy="3886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s-ES" sz="2200" dirty="0">
                <a:latin typeface="Caslon Antique" pitchFamily="18" charset="0"/>
              </a:rPr>
              <a:t>A estos acabar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a uni</a:t>
            </a:r>
            <a:r>
              <a:rPr lang="es-ES" dirty="0">
                <a:latin typeface="Caslon Antique" pitchFamily="18" charset="0"/>
              </a:rPr>
              <a:t>é</a:t>
            </a:r>
            <a:r>
              <a:rPr lang="es-ES" sz="2200" dirty="0">
                <a:latin typeface="Caslon Antique" pitchFamily="18" charset="0"/>
              </a:rPr>
              <a:t>ndose en 1941 EEUU (tras el ataque japon</a:t>
            </a:r>
            <a:r>
              <a:rPr lang="es-ES" dirty="0">
                <a:latin typeface="Caslon Antique" pitchFamily="18" charset="0"/>
              </a:rPr>
              <a:t>é</a:t>
            </a:r>
            <a:r>
              <a:rPr lang="es-ES" sz="2200" dirty="0">
                <a:latin typeface="Caslon Antique" pitchFamily="18" charset="0"/>
              </a:rPr>
              <a:t>s a Pearl Harbor) y la Uni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 Sovi</a:t>
            </a:r>
            <a:r>
              <a:rPr lang="es-ES" dirty="0">
                <a:latin typeface="Caslon Antique" pitchFamily="18" charset="0"/>
              </a:rPr>
              <a:t>é</a:t>
            </a:r>
            <a:r>
              <a:rPr lang="es-ES" sz="2200" dirty="0">
                <a:latin typeface="Caslon Antique" pitchFamily="18" charset="0"/>
              </a:rPr>
              <a:t>tica (tras el intento alem</a:t>
            </a:r>
            <a:r>
              <a:rPr lang="es-ES" dirty="0">
                <a:latin typeface="Caslon Antique" pitchFamily="18" charset="0"/>
              </a:rPr>
              <a:t>á</a:t>
            </a:r>
            <a:r>
              <a:rPr lang="es-ES" sz="2200" dirty="0">
                <a:latin typeface="Caslon Antique" pitchFamily="18" charset="0"/>
              </a:rPr>
              <a:t>n por tomar Stalingrado).</a:t>
            </a:r>
          </a:p>
          <a:p>
            <a:pPr lvl="0">
              <a:spcBef>
                <a:spcPct val="20000"/>
              </a:spcBef>
            </a:pPr>
            <a:r>
              <a:rPr lang="es-ES" sz="2200" dirty="0">
                <a:latin typeface="Caslon Antique" pitchFamily="18" charset="0"/>
              </a:rPr>
              <a:t>La guerra fue causada por el af</a:t>
            </a:r>
            <a:r>
              <a:rPr lang="es-ES" dirty="0">
                <a:latin typeface="Caslon Antique" pitchFamily="18" charset="0"/>
              </a:rPr>
              <a:t>á</a:t>
            </a:r>
            <a:r>
              <a:rPr lang="es-ES" sz="2200" dirty="0">
                <a:latin typeface="Caslon Antique" pitchFamily="18" charset="0"/>
              </a:rPr>
              <a:t>n de Alemania, Italia y Jap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 de expandir sus dominios territoriales.</a:t>
            </a:r>
          </a:p>
          <a:p>
            <a:pPr>
              <a:spcBef>
                <a:spcPct val="20000"/>
              </a:spcBef>
            </a:pPr>
            <a:r>
              <a:rPr lang="es-ES" sz="2200" dirty="0">
                <a:latin typeface="Caslon Antique" pitchFamily="18" charset="0"/>
              </a:rPr>
              <a:t>Las defensas costeras construidas, junto a otras instalaciones militares transformaron a Puerto Rico en uno de los puntos estrat</a:t>
            </a:r>
            <a:r>
              <a:rPr lang="es-ES" dirty="0">
                <a:latin typeface="Caslon Antique" pitchFamily="18" charset="0"/>
              </a:rPr>
              <a:t>é</a:t>
            </a:r>
            <a:r>
              <a:rPr lang="es-ES" sz="2200" dirty="0">
                <a:latin typeface="Caslon Antique" pitchFamily="18" charset="0"/>
              </a:rPr>
              <a:t>gicos de mayor importancia en el Atl</a:t>
            </a:r>
            <a:r>
              <a:rPr lang="es-ES" dirty="0">
                <a:latin typeface="Caslon Antique" pitchFamily="18" charset="0"/>
              </a:rPr>
              <a:t>á</a:t>
            </a:r>
            <a:r>
              <a:rPr lang="es-ES" sz="2200" dirty="0">
                <a:latin typeface="Caslon Antique" pitchFamily="18" charset="0"/>
              </a:rPr>
              <a:t>ntico. </a:t>
            </a:r>
          </a:p>
        </p:txBody>
      </p:sp>
      <p:pic>
        <p:nvPicPr>
          <p:cNvPr id="1026" name="Picture 2" descr="C:\Users\Jim\Desktop\MV5BNzA2MjQ3NzEyNV5BMl5BanBnXkFtZTcwNjkzOTY3Mg@@._V1_.jpg"/>
          <p:cNvPicPr>
            <a:picLocks noChangeAspect="1" noChangeArrowheads="1"/>
          </p:cNvPicPr>
          <p:nvPr/>
        </p:nvPicPr>
        <p:blipFill>
          <a:blip r:embed="rId2" cstate="print">
            <a:lum bright="3000" contrast="11000"/>
          </a:blip>
          <a:srcRect l="14190" r="30510"/>
          <a:stretch>
            <a:fillRect/>
          </a:stretch>
        </p:blipFill>
        <p:spPr bwMode="auto">
          <a:xfrm rot="21424460">
            <a:off x="5951153" y="354461"/>
            <a:ext cx="2778034" cy="3352800"/>
          </a:xfrm>
          <a:prstGeom prst="rect">
            <a:avLst/>
          </a:prstGeom>
          <a:noFill/>
        </p:spPr>
      </p:pic>
      <p:pic>
        <p:nvPicPr>
          <p:cNvPr id="1027" name="Picture 3" descr="C:\Users\Jim\Desktop\PAY-Pacific-War-in-Colour.jpg"/>
          <p:cNvPicPr>
            <a:picLocks noChangeAspect="1" noChangeArrowheads="1"/>
          </p:cNvPicPr>
          <p:nvPr/>
        </p:nvPicPr>
        <p:blipFill>
          <a:blip r:embed="rId3" cstate="print">
            <a:lum bright="-5000" contrast="10000"/>
          </a:blip>
          <a:srcRect l="22581" t="10043" r="6452"/>
          <a:stretch>
            <a:fillRect/>
          </a:stretch>
        </p:blipFill>
        <p:spPr bwMode="auto">
          <a:xfrm rot="266343">
            <a:off x="6955385" y="2324339"/>
            <a:ext cx="1582823" cy="25777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438150"/>
            <a:ext cx="8686800" cy="1905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ts val="2500"/>
              </a:lnSpc>
            </a:pPr>
            <a:r>
              <a:rPr lang="es-ES" sz="2200" dirty="0">
                <a:latin typeface="Caslon Antique" pitchFamily="18" charset="0"/>
              </a:rPr>
              <a:t>As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, la isla se convirti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en una fortaleza para la defensa y control de las rutas mar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timas y protecci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 del Caribe, particularmente de los accesos del Canal de Panam</a:t>
            </a:r>
            <a:r>
              <a:rPr lang="es-ES" dirty="0">
                <a:latin typeface="Caslon Antique" pitchFamily="18" charset="0"/>
              </a:rPr>
              <a:t>á</a:t>
            </a:r>
            <a:r>
              <a:rPr lang="es-ES" sz="2200" dirty="0">
                <a:latin typeface="Caslon Antique" pitchFamily="18" charset="0"/>
              </a:rPr>
              <a:t>.</a:t>
            </a:r>
          </a:p>
          <a:p>
            <a:pPr lvl="0" algn="ctr">
              <a:lnSpc>
                <a:spcPts val="2500"/>
              </a:lnSpc>
            </a:pPr>
            <a:r>
              <a:rPr lang="es-ES" sz="2200" dirty="0">
                <a:latin typeface="Caslon Antique" pitchFamily="18" charset="0"/>
              </a:rPr>
              <a:t>La Segunda Guerra Mundial tambi</a:t>
            </a:r>
            <a:r>
              <a:rPr lang="es-ES" dirty="0">
                <a:latin typeface="Caslon Antique" pitchFamily="18" charset="0"/>
              </a:rPr>
              <a:t>é</a:t>
            </a:r>
            <a:r>
              <a:rPr lang="es-ES" sz="2200" dirty="0">
                <a:latin typeface="Caslon Antique" pitchFamily="18" charset="0"/>
              </a:rPr>
              <a:t>n cre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el contexto para que EEUU construyera el complejo militar aeronaval Roosevelt Roads en Ceiba y la base 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rea Ramey Air Field en Aguadilla.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098" name="Picture 2" descr="C:\Users\Jim\Desktop\savingprivateryan_trans++OqYaiA2jP_cjd_vgf5A70hbbIdduD9cHDbzxUWbzDw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11000"/>
          </a:blip>
          <a:srcRect t="25496" b="29267"/>
          <a:stretch>
            <a:fillRect/>
          </a:stretch>
        </p:blipFill>
        <p:spPr bwMode="auto">
          <a:xfrm>
            <a:off x="-2" y="2571750"/>
            <a:ext cx="9144001" cy="257175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361157" y="2436918"/>
            <a:ext cx="8542284" cy="2117750"/>
            <a:chOff x="361157" y="2436918"/>
            <a:chExt cx="8542284" cy="2117750"/>
          </a:xfrm>
        </p:grpSpPr>
        <p:pic>
          <p:nvPicPr>
            <p:cNvPr id="2050" name="Picture 2" descr="C:\Users\Jim\Desktop\$(KGrHqFHJEwFHiF(FWbpBR6yU7Cpmw__60_57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lum bright="6000" contrast="5000"/>
            </a:blip>
            <a:srcRect l="15407" r="21937" b="26094"/>
            <a:stretch>
              <a:fillRect/>
            </a:stretch>
          </p:blipFill>
          <p:spPr bwMode="auto">
            <a:xfrm rot="21359230">
              <a:off x="361157" y="2436918"/>
              <a:ext cx="2739628" cy="1706653"/>
            </a:xfrm>
            <a:prstGeom prst="rect">
              <a:avLst/>
            </a:prstGeom>
            <a:noFill/>
          </p:spPr>
        </p:pic>
        <p:pic>
          <p:nvPicPr>
            <p:cNvPr id="2051" name="Picture 3" descr="C:\Users\Jim\Desktop\00-diffkindofbas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lum bright="8000" contrast="5000"/>
            </a:blip>
            <a:srcRect l="22000"/>
            <a:stretch>
              <a:fillRect/>
            </a:stretch>
          </p:blipFill>
          <p:spPr bwMode="auto">
            <a:xfrm rot="427362">
              <a:off x="5870721" y="2518273"/>
              <a:ext cx="3032720" cy="2036395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 rot="20850262">
            <a:off x="401677" y="4253520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57350"/>
            <a:ext cx="5943600" cy="2895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s-ES" sz="2200" noProof="0" dirty="0">
                <a:latin typeface="Caslon Antique" pitchFamily="18" charset="0"/>
              </a:rPr>
              <a:t>Por sugerencias del </a:t>
            </a:r>
            <a:r>
              <a:rPr lang="es-ES" sz="2200" dirty="0">
                <a:latin typeface="Caslon Antique" pitchFamily="18" charset="0"/>
              </a:rPr>
              <a:t>gobernador de turno, Rexford Tugwell </a:t>
            </a:r>
            <a:r>
              <a:rPr lang="es-ES" sz="2200" noProof="0" dirty="0">
                <a:latin typeface="Caslon Antique" pitchFamily="18" charset="0"/>
              </a:rPr>
              <a:t>y presiones montantes del PPD</a:t>
            </a:r>
            <a:r>
              <a:rPr lang="es-ES" sz="2200" dirty="0">
                <a:latin typeface="Caslon Antique" pitchFamily="18" charset="0"/>
              </a:rPr>
              <a:t>, para conceder poderes negados hasta entonces por casi 50 a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ñ</a:t>
            </a:r>
            <a:r>
              <a:rPr lang="es-ES" sz="2200" dirty="0">
                <a:latin typeface="Caslon Antique" pitchFamily="18" charset="0"/>
              </a:rPr>
              <a:t>os a los puertorrique</a:t>
            </a:r>
            <a:r>
              <a:rPr lang="es-ES" dirty="0">
                <a:latin typeface="Caslon Antique" pitchFamily="18" charset="0"/>
              </a:rPr>
              <a:t>ñ</a:t>
            </a:r>
            <a:r>
              <a:rPr lang="es-ES" sz="2200" dirty="0">
                <a:latin typeface="Caslon Antique" pitchFamily="18" charset="0"/>
              </a:rPr>
              <a:t>os, dramatizado en el ataque a tiros de los nacionalistas al presidente Harry S. Truman y al Congreso de los Estados Unidos, comenz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a obtener resultados con el nombramiento del comisionado residente </a:t>
            </a:r>
            <a:r>
              <a:rPr lang="es-ES" sz="2200" b="1" dirty="0">
                <a:latin typeface="Caslon Antique" pitchFamily="18" charset="0"/>
              </a:rPr>
              <a:t>Jes</a:t>
            </a:r>
            <a:r>
              <a:rPr lang="es-ES" b="1" dirty="0">
                <a:latin typeface="Caslon Antique" pitchFamily="18" charset="0"/>
              </a:rPr>
              <a:t>ú</a:t>
            </a:r>
            <a:r>
              <a:rPr lang="es-ES" sz="2200" b="1" dirty="0">
                <a:latin typeface="Caslon Antique" pitchFamily="18" charset="0"/>
              </a:rPr>
              <a:t>s T. Pi</a:t>
            </a:r>
            <a:r>
              <a:rPr lang="es-ES" b="1" dirty="0">
                <a:latin typeface="Caslon Antique" pitchFamily="18" charset="0"/>
              </a:rPr>
              <a:t>ñ</a:t>
            </a:r>
            <a:r>
              <a:rPr lang="es-ES" sz="2200" b="1" dirty="0">
                <a:latin typeface="Caslon Antique" pitchFamily="18" charset="0"/>
              </a:rPr>
              <a:t>ero </a:t>
            </a:r>
            <a:r>
              <a:rPr lang="es-ES" sz="2200" dirty="0">
                <a:latin typeface="Caslon Antique" pitchFamily="18" charset="0"/>
              </a:rPr>
              <a:t>al puesto de Gobernador de Puerto Rico.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El Primer Gobernador Boricua</a:t>
            </a:r>
          </a:p>
        </p:txBody>
      </p:sp>
      <p:pic>
        <p:nvPicPr>
          <p:cNvPr id="5" name="Picture 2" descr="C:\Users\Jim\Desktop\image_resiz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"/>
          </a:blip>
          <a:srcRect b="2194"/>
          <a:stretch>
            <a:fillRect/>
          </a:stretch>
        </p:blipFill>
        <p:spPr bwMode="auto">
          <a:xfrm>
            <a:off x="6248400" y="1352550"/>
            <a:ext cx="2461846" cy="320040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 rot="515991">
            <a:off x="7788701" y="40766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23950"/>
            <a:ext cx="5181600" cy="3657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La Ley del Gobernador Electivo </a:t>
            </a:r>
            <a:r>
              <a:rPr lang="es-ES" sz="2200" dirty="0">
                <a:latin typeface="Caslon Antique" panose="02027200000000000000" pitchFamily="18" charset="0"/>
              </a:rPr>
              <a:t>fue aprobada  un a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 despu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s, en 1947. La misma dispuso la elecci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del gobernador cada 4 a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os, comenzando en 1948. El Gabinete ser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escogido por el Gobernador. Sin embargo, los Jueces del Tribunal Supremo seguir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an siendo nombrados por el Presidente. Las elecciones de 1948 fueron las primeras en m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s de 450 a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os de historia, en la que los boricuas pudieron elegir quien los gobernar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a.</a:t>
            </a:r>
          </a:p>
          <a:p>
            <a:pPr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 </a:t>
            </a:r>
            <a:r>
              <a:rPr lang="es-ES" sz="2200" b="1" dirty="0">
                <a:latin typeface="Caslon Antique" panose="02027200000000000000" pitchFamily="18" charset="0"/>
              </a:rPr>
              <a:t>Luis Mu</a:t>
            </a:r>
            <a:r>
              <a:rPr lang="es-ES" b="1" dirty="0">
                <a:latin typeface="Caslon Antique" panose="02027200000000000000" pitchFamily="18" charset="0"/>
              </a:rPr>
              <a:t>ñ</a:t>
            </a:r>
            <a:r>
              <a:rPr lang="es-ES" sz="2200" b="1" dirty="0">
                <a:latin typeface="Caslon Antique" panose="02027200000000000000" pitchFamily="18" charset="0"/>
              </a:rPr>
              <a:t>oz Mar</a:t>
            </a:r>
            <a:r>
              <a:rPr lang="es-ES" b="1" dirty="0">
                <a:latin typeface="Caslon Antique" panose="02027200000000000000" pitchFamily="18" charset="0"/>
              </a:rPr>
              <a:t>í</a:t>
            </a:r>
            <a:r>
              <a:rPr lang="es-ES" sz="2200" b="1" dirty="0">
                <a:latin typeface="Caslon Antique" panose="02027200000000000000" pitchFamily="18" charset="0"/>
              </a:rPr>
              <a:t>n </a:t>
            </a:r>
            <a:r>
              <a:rPr lang="es-ES" sz="2200" dirty="0">
                <a:latin typeface="Caslon Antique" panose="02027200000000000000" pitchFamily="18" charset="0"/>
              </a:rPr>
              <a:t>result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electo Gobernador.</a:t>
            </a:r>
          </a:p>
        </p:txBody>
      </p:sp>
      <p:pic>
        <p:nvPicPr>
          <p:cNvPr id="1026" name="Picture 2" descr="C:\Users\Jim\Desktop\download.jpg"/>
          <p:cNvPicPr>
            <a:picLocks noChangeAspect="1" noChangeArrowheads="1"/>
          </p:cNvPicPr>
          <p:nvPr/>
        </p:nvPicPr>
        <p:blipFill>
          <a:blip r:embed="rId2" cstate="print"/>
          <a:srcRect l="19512" r="21951"/>
          <a:stretch>
            <a:fillRect/>
          </a:stretch>
        </p:blipFill>
        <p:spPr bwMode="auto">
          <a:xfrm>
            <a:off x="5791200" y="1352550"/>
            <a:ext cx="2909454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04950"/>
            <a:ext cx="57150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ts val="2500"/>
              </a:lnSpc>
            </a:pP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Ley P</a:t>
            </a:r>
            <a:r>
              <a:rPr lang="es-ES" sz="2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ú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blica 600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, aprobada en un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referendo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 por el pueblo,</a:t>
            </a:r>
            <a:r>
              <a:rPr lang="es-ES" sz="2200" dirty="0">
                <a:latin typeface="Caslon Antique" panose="02027200000000000000" pitchFamily="18" charset="0"/>
              </a:rPr>
              <a:t> permiti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que los boricuas redactaran su propia constituci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n. Tambi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n estableci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la forma de gobierno.  La Constituci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no estipular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ni la independencia ni la estadidad, y que uno u otro deb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ser aprobada solo por el Congreso. La colonia permanecer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intacta.</a:t>
            </a:r>
          </a:p>
          <a:p>
            <a:pPr lvl="0"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Esta ley permiti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la redacci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de una constituci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para el autogobierno, </a:t>
            </a:r>
            <a:r>
              <a:rPr lang="es-ES" sz="2200" b="1" dirty="0">
                <a:latin typeface="Caslon Antique" panose="02027200000000000000" pitchFamily="18" charset="0"/>
              </a:rPr>
              <a:t>pero subordinado </a:t>
            </a:r>
            <a:r>
              <a:rPr lang="es-ES" sz="2200" dirty="0">
                <a:latin typeface="Caslon Antique" panose="02027200000000000000" pitchFamily="18" charset="0"/>
              </a:rPr>
              <a:t>a la voluntad del Congreso americano.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El Estado Libre Asociado</a:t>
            </a:r>
          </a:p>
        </p:txBody>
      </p:sp>
      <p:pic>
        <p:nvPicPr>
          <p:cNvPr id="2050" name="Picture 2" descr="C:\Users\Jim\Desktop\SAN JUAN-Plaza San Juan Bautista^P1050671-BIG.jpg"/>
          <p:cNvPicPr>
            <a:picLocks noChangeAspect="1" noChangeArrowheads="1"/>
          </p:cNvPicPr>
          <p:nvPr/>
        </p:nvPicPr>
        <p:blipFill>
          <a:blip r:embed="rId2" cstate="print">
            <a:lum contrast="15000"/>
          </a:blip>
          <a:srcRect l="41250" r="16250"/>
          <a:stretch>
            <a:fillRect/>
          </a:stretch>
        </p:blipFill>
        <p:spPr bwMode="auto">
          <a:xfrm>
            <a:off x="6324600" y="-1"/>
            <a:ext cx="2819400" cy="514125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0" y="971550"/>
            <a:ext cx="5638800" cy="3733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Una vez aprobada la ley, Puerto Rico celebr</a:t>
            </a:r>
            <a:r>
              <a:rPr lang="es-ES" dirty="0">
                <a:latin typeface="Caslon Antique" panose="02027200000000000000" pitchFamily="18" charset="0"/>
              </a:rPr>
              <a:t>ó </a:t>
            </a:r>
            <a:r>
              <a:rPr lang="es-ES" sz="2200" dirty="0">
                <a:latin typeface="Caslon Antique" panose="02027200000000000000" pitchFamily="18" charset="0"/>
              </a:rPr>
              <a:t>una convenci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en la que se aprob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la constituci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local: “</a:t>
            </a:r>
            <a:r>
              <a:rPr lang="es-ES" sz="22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La Constituci</a:t>
            </a:r>
            <a:r>
              <a:rPr lang="es-ES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ó</a:t>
            </a:r>
            <a:r>
              <a:rPr lang="es-ES" sz="22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n del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Estado Libre Asociado </a:t>
            </a:r>
            <a:r>
              <a:rPr lang="es-ES" sz="22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de Puerto Rico</a:t>
            </a:r>
            <a:r>
              <a:rPr lang="es-ES" sz="2200" dirty="0">
                <a:latin typeface="Caslon Antique" panose="02027200000000000000" pitchFamily="18" charset="0"/>
              </a:rPr>
              <a:t>” (ELA). El Congreso revis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el documento y requiri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cambios. La misma fue devuelta a Puerto Rico, y al aprobarse los cambios solicitados, qued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aprobada en 1952. </a:t>
            </a:r>
            <a:br>
              <a:rPr lang="es-ES" sz="2200" dirty="0">
                <a:latin typeface="Caslon Antique" panose="02027200000000000000" pitchFamily="18" charset="0"/>
              </a:rPr>
            </a:br>
            <a:r>
              <a:rPr lang="es-ES" sz="2200" dirty="0">
                <a:latin typeface="Caslon Antique" panose="02027200000000000000" pitchFamily="18" charset="0"/>
              </a:rPr>
              <a:t>El </a:t>
            </a:r>
            <a:r>
              <a:rPr lang="es-ES" sz="2200" b="1" dirty="0">
                <a:latin typeface="Caslon Antique" panose="02027200000000000000" pitchFamily="18" charset="0"/>
              </a:rPr>
              <a:t>ELA</a:t>
            </a:r>
            <a:r>
              <a:rPr lang="es-ES" sz="2200" dirty="0">
                <a:latin typeface="Caslon Antique" panose="02027200000000000000" pitchFamily="18" charset="0"/>
              </a:rPr>
              <a:t> era una concesi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(y no un pacto) que aumentaba la responsabilidad del gobierno local. Nunca cambi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su estatus como territorio de los EEUU.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21383266">
            <a:off x="228600" y="1276350"/>
            <a:ext cx="3276600" cy="3124200"/>
            <a:chOff x="609600" y="1352550"/>
            <a:chExt cx="2590800" cy="2615832"/>
          </a:xfrm>
          <a:effectLst>
            <a:glow rad="139700">
              <a:schemeClr val="tx2">
                <a:lumMod val="20000"/>
                <a:lumOff val="80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grpSpPr>
        <p:sp>
          <p:nvSpPr>
            <p:cNvPr id="4" name="Oval 3"/>
            <p:cNvSpPr/>
            <p:nvPr/>
          </p:nvSpPr>
          <p:spPr>
            <a:xfrm>
              <a:off x="685800" y="1428750"/>
              <a:ext cx="2438400" cy="2438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endParaRPr>
            </a:p>
          </p:txBody>
        </p:sp>
        <p:pic>
          <p:nvPicPr>
            <p:cNvPr id="3074" name="Picture 2" descr="C:\Users\Jim\Desktop\image01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1352550"/>
              <a:ext cx="2590800" cy="2615832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im\Desktop\downloa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7000"/>
          </a:blip>
          <a:srcRect t="15074" b="48633"/>
          <a:stretch>
            <a:fillRect/>
          </a:stretch>
        </p:blipFill>
        <p:spPr bwMode="auto">
          <a:xfrm>
            <a:off x="0" y="3323004"/>
            <a:ext cx="9144000" cy="1820496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04950"/>
            <a:ext cx="8229600" cy="1676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ts val="2600"/>
              </a:lnSpc>
            </a:pPr>
            <a:r>
              <a:rPr lang="es-ES" sz="2200" dirty="0">
                <a:latin typeface="Caslon Antique" panose="02027200000000000000" pitchFamily="18" charset="0"/>
              </a:rPr>
              <a:t>La represi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legalizada por medio de la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Ley de la Mordaza</a:t>
            </a:r>
            <a:r>
              <a:rPr lang="es-ES" sz="2200" dirty="0">
                <a:latin typeface="Caslon Antique" panose="02027200000000000000" pitchFamily="18" charset="0"/>
              </a:rPr>
              <a:t>, la perpetuaci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del estatus colonial y la liberaci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de Albizu Campos fueron varios de los factores para que en la isla se fuera preparando un levantamiento armado. </a:t>
            </a:r>
            <a:r>
              <a:rPr lang="es-ES" sz="2200" b="1" dirty="0">
                <a:latin typeface="Caslon Antique" pitchFamily="18" charset="0"/>
              </a:rPr>
              <a:t>¡</a:t>
            </a:r>
            <a:r>
              <a:rPr lang="es-ES" sz="2200" dirty="0">
                <a:latin typeface="Caslon Antique" pitchFamily="18" charset="0"/>
              </a:rPr>
              <a:t>La ley antes mencionada era tan draconiana que prohib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a a los puertorrique</a:t>
            </a:r>
            <a:r>
              <a:rPr lang="es-ES" dirty="0">
                <a:latin typeface="Caslon Antique" pitchFamily="18" charset="0"/>
              </a:rPr>
              <a:t>ñ</a:t>
            </a:r>
            <a:r>
              <a:rPr lang="es-ES" sz="2200" dirty="0">
                <a:latin typeface="Caslon Antique" pitchFamily="18" charset="0"/>
              </a:rPr>
              <a:t>os cantar -  La Borinque</a:t>
            </a:r>
            <a:r>
              <a:rPr lang="es-ES" dirty="0">
                <a:latin typeface="Caslon Antique" pitchFamily="18" charset="0"/>
              </a:rPr>
              <a:t>ñ</a:t>
            </a:r>
            <a:r>
              <a:rPr lang="es-ES" sz="2200" dirty="0">
                <a:latin typeface="Caslon Antique" pitchFamily="18" charset="0"/>
              </a:rPr>
              <a:t>a o exhibir la bandera de Puerto Rico!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La Revuelta Nacionalista</a:t>
            </a:r>
          </a:p>
        </p:txBody>
      </p:sp>
      <p:sp>
        <p:nvSpPr>
          <p:cNvPr id="6" name="TextBox 5"/>
          <p:cNvSpPr txBox="1"/>
          <p:nvPr/>
        </p:nvSpPr>
        <p:spPr>
          <a:xfrm rot="515991">
            <a:off x="7941101" y="4381436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4 : De la Nueva Metrópoli al ELA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BIRTH OF A HERO" pitchFamily="2" charset="0"/>
              </a:rPr>
              <a:t>Capitulo 14: Economía y política al inicio del ELA</a:t>
            </a:r>
          </a:p>
        </p:txBody>
      </p:sp>
      <p:pic>
        <p:nvPicPr>
          <p:cNvPr id="12290" name="Picture 2" descr="Image result for progress symbol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8732" t="10000" r="20911" b="10000"/>
          <a:stretch>
            <a:fillRect/>
          </a:stretch>
        </p:blipFill>
        <p:spPr bwMode="auto">
          <a:xfrm>
            <a:off x="3657600" y="3181350"/>
            <a:ext cx="1949450" cy="16133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038600" y="590550"/>
            <a:ext cx="4648200" cy="3962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El 30 de octubre de 1950, un grupo de seguidores del Partido Nacionalista, organizaron una revoluci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n. Este levantamiento armado pretendi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declarar la independencia de Puerto Rico, desde Jayuya. Aviones de la Guardia Nacional bombardearon a Utuado y Jayuya. Mientras tanto, se realiz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un ataque coordinado a La Fortaleza. Dos d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as despu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s se atac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la casa Blair, hospedaje del presidente Harry Truman y al Capitolio de los EEUU. La insurrecci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fue aplastada.</a:t>
            </a:r>
            <a:endParaRPr lang="en-US" sz="2200" dirty="0">
              <a:latin typeface="Caslon Antique" panose="02027200000000000000" pitchFamily="18" charset="0"/>
            </a:endParaRPr>
          </a:p>
        </p:txBody>
      </p:sp>
      <p:pic>
        <p:nvPicPr>
          <p:cNvPr id="1026" name="Picture 2" descr="C:\Users\Jim\Desktop\download (1).jpg"/>
          <p:cNvPicPr>
            <a:picLocks noChangeAspect="1" noChangeArrowheads="1"/>
          </p:cNvPicPr>
          <p:nvPr/>
        </p:nvPicPr>
        <p:blipFill>
          <a:blip r:embed="rId2" cstate="print">
            <a:lum bright="4000" contrast="9000"/>
          </a:blip>
          <a:srcRect l="15230" r="7413"/>
          <a:stretch>
            <a:fillRect/>
          </a:stretch>
        </p:blipFill>
        <p:spPr bwMode="auto">
          <a:xfrm rot="21247937">
            <a:off x="559827" y="431883"/>
            <a:ext cx="2969530" cy="2159927"/>
          </a:xfrm>
          <a:prstGeom prst="rect">
            <a:avLst/>
          </a:prstGeom>
          <a:noFill/>
        </p:spPr>
      </p:pic>
      <p:pic>
        <p:nvPicPr>
          <p:cNvPr id="2050" name="Picture 2" descr="C:\Users\Jim\Desktop\imparcial_1950.jpg"/>
          <p:cNvPicPr>
            <a:picLocks noChangeAspect="1" noChangeArrowheads="1"/>
          </p:cNvPicPr>
          <p:nvPr/>
        </p:nvPicPr>
        <p:blipFill>
          <a:blip r:embed="rId3" cstate="print"/>
          <a:srcRect t="4082" b="2883"/>
          <a:stretch>
            <a:fillRect/>
          </a:stretch>
        </p:blipFill>
        <p:spPr bwMode="auto">
          <a:xfrm rot="400775">
            <a:off x="2401339" y="2048131"/>
            <a:ext cx="1599582" cy="2076516"/>
          </a:xfrm>
          <a:prstGeom prst="rect">
            <a:avLst/>
          </a:prstGeom>
          <a:noFill/>
        </p:spPr>
      </p:pic>
      <p:pic>
        <p:nvPicPr>
          <p:cNvPr id="4098" name="Picture 2" descr="C:\Users\Jim\Desktop\lebron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0083">
            <a:off x="387130" y="3218969"/>
            <a:ext cx="2050784" cy="15380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276600" y="1352550"/>
            <a:ext cx="5410200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Aprovechando que EEUU hab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pedido a la ONU, retirar a la isla de su lista de colonias, los pol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ticos locales comenzaron predicar una soberan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inexistente. Nada de la Ley 600 justificaba una soberan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local. En el 1959 se resolvi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solicitar mayor soberan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para el ELA. Esto dio pie a que en el Congreso se propusiera el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Proyecto Fern</a:t>
            </a:r>
            <a:r>
              <a:rPr lang="es-ES" sz="2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ó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s-Murray </a:t>
            </a:r>
            <a:r>
              <a:rPr lang="es-ES" sz="2200" dirty="0">
                <a:latin typeface="Caslon Antique" panose="02027200000000000000" pitchFamily="18" charset="0"/>
              </a:rPr>
              <a:t>donde se pretend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establecer unos “Art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culos de Asociaci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Permanente”. El mismo, por supuesto, fue rechazado por el Congreso.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Fernós- Murray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581150"/>
            <a:ext cx="2895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800350"/>
            <a:ext cx="8458200" cy="1981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Otra vez en 1963, se present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 otro proyecto solicitando al Congreso expresar como estar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í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a dispuesto a aceptar cambios al ELA. Este proyecto muri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. Frustrado, el liderato del PPD busc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 el apoyo de la Casa Blanca, logrando esto la celebraci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n de un </a:t>
            </a:r>
            <a:r>
              <a:rPr lang="es-ES" sz="2200" b="1" dirty="0">
                <a:solidFill>
                  <a:prstClr val="black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plebiscito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 que no produjo los resultados esperados. Lo 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ú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nico que logr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 fue caldear los 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á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nimos de un grupo llamado </a:t>
            </a:r>
            <a:r>
              <a:rPr lang="es-ES" sz="2200" b="1" dirty="0">
                <a:solidFill>
                  <a:prstClr val="black"/>
                </a:solidFill>
                <a:latin typeface="Caslon Antique" panose="02027200000000000000" pitchFamily="18" charset="0"/>
              </a:rPr>
              <a:t>Estadistas Unidos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. Este grupo, pronto entrar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í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a en el escenario pol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í</a:t>
            </a:r>
            <a:r>
              <a:rPr lang="es-ES" sz="2200" dirty="0">
                <a:solidFill>
                  <a:prstClr val="black"/>
                </a:solidFill>
                <a:latin typeface="Caslon Antique" panose="02027200000000000000" pitchFamily="18" charset="0"/>
              </a:rPr>
              <a:t>tico local para desafiar el status quo.</a:t>
            </a:r>
            <a:endParaRPr lang="en-US" sz="2200" dirty="0">
              <a:solidFill>
                <a:prstClr val="black"/>
              </a:solidFill>
              <a:latin typeface="Caslon Antique" panose="02027200000000000000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2724150"/>
            <a:chOff x="0" y="0"/>
            <a:chExt cx="9144000" cy="272415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2724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6" name="Picture 2" descr="C:\Users\Jim\Desktop\puerto-rico-32-728.jpg"/>
            <p:cNvPicPr>
              <a:picLocks noChangeAspect="1" noChangeArrowheads="1"/>
            </p:cNvPicPr>
            <p:nvPr/>
          </p:nvPicPr>
          <p:blipFill>
            <a:blip r:embed="rId2" cstate="print">
              <a:lum bright="1000" contrast="18000"/>
            </a:blip>
            <a:srcRect l="28022" t="24176" r="27472" b="16483"/>
            <a:stretch>
              <a:fillRect/>
            </a:stretch>
          </p:blipFill>
          <p:spPr bwMode="auto">
            <a:xfrm>
              <a:off x="5181600" y="133350"/>
              <a:ext cx="2514600" cy="251460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1219200" y="590550"/>
              <a:ext cx="3200400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99CC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Plebiscito</a:t>
              </a:r>
            </a:p>
            <a:p>
              <a:r>
                <a:rPr lang="en-US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99CC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 de 1967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190750"/>
            <a:ext cx="48006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Toma 20 minutos para leer y contestar la pregunta inicial y definir los términos del día. Prepárate para discutir la lectura en clases. Pero eso no es todo…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9" name="Picture 5" descr="C:\Users\Jim\Desktop\551a117cf3314ab29df51880b96aea24.jpg"/>
          <p:cNvPicPr>
            <a:picLocks noChangeAspect="1" noChangeArrowheads="1"/>
          </p:cNvPicPr>
          <p:nvPr/>
        </p:nvPicPr>
        <p:blipFill>
          <a:blip r:embed="rId2" cstate="print">
            <a:lum contrast="11000"/>
          </a:blip>
          <a:srcRect/>
          <a:stretch>
            <a:fillRect/>
          </a:stretch>
        </p:blipFill>
        <p:spPr bwMode="auto">
          <a:xfrm>
            <a:off x="6248400" y="-1"/>
            <a:ext cx="2895600" cy="5147733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324600" y="133350"/>
            <a:ext cx="27432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2600"/>
              </a:lnSpc>
            </a:pPr>
            <a:r>
              <a:rPr lang="es-ES" sz="2000" b="1" dirty="0">
                <a:latin typeface="Brush Script MT" pitchFamily="66" charset="0"/>
              </a:rPr>
              <a:t>Si hubiera sabido mas historia de Puerto Rico, Santa Claus me habría traído el Lamborghini que le pedí las pasadas navidades.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030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266950"/>
            <a:ext cx="51816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Completa las actividades de assessment de la pagina 237 del libro y la pagina 60 del cuaderno. Env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ala al maestro para estampado al terminar.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11817"/>
            <a:ext cx="2590800" cy="2878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12505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2021</a:t>
            </a: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00" y="822325"/>
            <a:ext cx="7442200" cy="34988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81150"/>
            <a:ext cx="5867400" cy="3048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¿Qu</a:t>
            </a:r>
            <a:r>
              <a:rPr lang="es-ES" sz="2000" dirty="0">
                <a:latin typeface="Caslon Antique" pitchFamily="18" charset="0"/>
              </a:rPr>
              <a:t>é</a:t>
            </a:r>
            <a:r>
              <a:rPr lang="es-ES" sz="2400" dirty="0">
                <a:latin typeface="Caslon Antique" pitchFamily="18" charset="0"/>
              </a:rPr>
              <a:t> persegu</a:t>
            </a:r>
            <a:r>
              <a:rPr lang="es-ES" sz="2000" dirty="0">
                <a:latin typeface="Caslon Antique" pitchFamily="18" charset="0"/>
              </a:rPr>
              <a:t>í</a:t>
            </a:r>
            <a:r>
              <a:rPr lang="es-ES" sz="2400" dirty="0">
                <a:latin typeface="Caslon Antique" pitchFamily="18" charset="0"/>
              </a:rPr>
              <a:t>a la Operaci</a:t>
            </a:r>
            <a:r>
              <a:rPr lang="es-ES" sz="2000" dirty="0">
                <a:latin typeface="Caslon Antique" pitchFamily="18" charset="0"/>
              </a:rPr>
              <a:t>ó</a:t>
            </a:r>
            <a:r>
              <a:rPr lang="es-ES" sz="2400" dirty="0">
                <a:latin typeface="Caslon Antique" pitchFamily="18" charset="0"/>
              </a:rPr>
              <a:t>n Manos a la Obra?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¿Por qu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 raz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abandon</a:t>
            </a:r>
            <a:r>
              <a:rPr lang="es-ES" sz="2000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el PPD el ideal de la independencia de Puerto Rico?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anose="02027200000000000000" pitchFamily="18" charset="0"/>
              </a:rPr>
              <a:t>¿</a:t>
            </a:r>
            <a:r>
              <a:rPr lang="es-ES" sz="2400" dirty="0">
                <a:effectLst/>
                <a:latin typeface="Caslon Antique" panose="02027200000000000000" pitchFamily="18" charset="0"/>
              </a:rPr>
              <a:t>Que es el Estado Libre Asociado?</a:t>
            </a:r>
          </a:p>
          <a:p>
            <a:pPr>
              <a:buFont typeface="Arial" pitchFamily="34" charset="0"/>
              <a:buChar char="•"/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r>
              <a:rPr lang="es-ES" sz="2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234-237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1026" name="Picture 2" descr="C:\Users\Jim\Desktop\2l3azkhngas21.jpg"/>
          <p:cNvPicPr>
            <a:picLocks noChangeAspect="1" noChangeArrowheads="1"/>
          </p:cNvPicPr>
          <p:nvPr/>
        </p:nvPicPr>
        <p:blipFill>
          <a:blip r:embed="rId2" cstate="print">
            <a:lum bright="8000" contrast="12000"/>
          </a:blip>
          <a:srcRect l="40487" r="5065" b="7837"/>
          <a:stretch>
            <a:fillRect/>
          </a:stretch>
        </p:blipFill>
        <p:spPr bwMode="auto">
          <a:xfrm>
            <a:off x="6217298" y="1581150"/>
            <a:ext cx="2486608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4335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428750"/>
            <a:ext cx="4419600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Industria liviana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Control de la natalidad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spc="-150" dirty="0">
                <a:latin typeface="Caslon Antique" pitchFamily="18" charset="0"/>
              </a:rPr>
              <a:t>Partido Independentista Puertorrique</a:t>
            </a:r>
            <a:r>
              <a:rPr lang="es-ES" sz="2000" spc="-150" dirty="0">
                <a:latin typeface="Caslon Antique" pitchFamily="18" charset="0"/>
              </a:rPr>
              <a:t>ñ</a:t>
            </a:r>
            <a:r>
              <a:rPr lang="es-ES" sz="2400" spc="-150" dirty="0">
                <a:latin typeface="Caslon Antique" pitchFamily="18" charset="0"/>
              </a:rPr>
              <a:t>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Ley del Gobernador Electivo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Segunda Guerra Mundial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Ley Publica 600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428750"/>
            <a:ext cx="4191000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Referendo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Estado Libre Asociado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Ley de la Mordaza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Fern</a:t>
            </a:r>
            <a:r>
              <a:rPr lang="es-ES" sz="2000" dirty="0">
                <a:latin typeface="Caslon Antique" pitchFamily="18" charset="0"/>
              </a:rPr>
              <a:t>ó</a:t>
            </a:r>
            <a:r>
              <a:rPr lang="es-ES" sz="2400" dirty="0">
                <a:latin typeface="Caslon Antique" pitchFamily="18" charset="0"/>
              </a:rPr>
              <a:t>s-Murray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Plebiscito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Estadistas Unidos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809750"/>
            <a:ext cx="4953000" cy="2743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Durante la d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cada de los 1940, el liderato del PPD comenz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a vender la idea a los puertorrique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os de que para resolver los problemas socioecon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micos de la isla era necesario el logro de 2 objetivos: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Atraer</a:t>
            </a:r>
            <a:r>
              <a:rPr kumimoji="0" lang="es-E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 inversionistas de afuera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lang="es-ES" sz="2200" baseline="0" dirty="0">
                <a:latin typeface="Caslon Antique" panose="02027200000000000000" pitchFamily="18" charset="0"/>
              </a:rPr>
              <a:t>Reducir</a:t>
            </a:r>
            <a:r>
              <a:rPr lang="es-ES" sz="2200" dirty="0">
                <a:latin typeface="Caslon Antique" panose="02027200000000000000" pitchFamily="18" charset="0"/>
              </a:rPr>
              <a:t> la poblaci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Operación Manos a La Obra</a:t>
            </a:r>
          </a:p>
        </p:txBody>
      </p:sp>
      <p:pic>
        <p:nvPicPr>
          <p:cNvPr id="17411" name="Picture 3" descr="C:\Users\Jim\Desktop\06081402_TZ30NJ17XF96.jpg"/>
          <p:cNvPicPr>
            <a:picLocks noChangeAspect="1" noChangeArrowheads="1"/>
          </p:cNvPicPr>
          <p:nvPr/>
        </p:nvPicPr>
        <p:blipFill>
          <a:blip r:embed="rId2" cstate="print"/>
          <a:srcRect l="6500" t="2679" r="4667" b="893"/>
          <a:stretch>
            <a:fillRect/>
          </a:stretch>
        </p:blipFill>
        <p:spPr bwMode="auto">
          <a:xfrm>
            <a:off x="5562600" y="1809750"/>
            <a:ext cx="31242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200400" y="819150"/>
            <a:ext cx="5486400" cy="3733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lnSpc>
                <a:spcPts val="2600"/>
              </a:lnSpc>
            </a:pPr>
            <a:r>
              <a:rPr lang="es-ES" sz="2200" dirty="0">
                <a:latin typeface="Caslon Antique" panose="02027200000000000000" pitchFamily="18" charset="0"/>
              </a:rPr>
              <a:t>En 1947,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Operaci</a:t>
            </a:r>
            <a:r>
              <a:rPr lang="es-ES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ó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n Manos a la Obra </a:t>
            </a:r>
            <a:r>
              <a:rPr lang="es-ES" sz="2200" b="1" dirty="0">
                <a:effectLst/>
                <a:latin typeface="Caslon Antique" panose="02027200000000000000" pitchFamily="18" charset="0"/>
              </a:rPr>
              <a:t> 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(</a:t>
            </a:r>
            <a:r>
              <a:rPr lang="es-ES" sz="2200" spc="-150" dirty="0">
                <a:latin typeface="Caslon Antique" panose="02027200000000000000" pitchFamily="18" charset="0"/>
              </a:rPr>
              <a:t>Operaci</a:t>
            </a:r>
            <a:r>
              <a:rPr lang="es-ES" spc="-150" dirty="0">
                <a:latin typeface="Caslon Antique" panose="02027200000000000000" pitchFamily="18" charset="0"/>
              </a:rPr>
              <a:t>ó</a:t>
            </a:r>
            <a:r>
              <a:rPr lang="es-ES" sz="2200" spc="-150" dirty="0">
                <a:latin typeface="Caslon Antique" panose="02027200000000000000" pitchFamily="18" charset="0"/>
              </a:rPr>
              <a:t>n Bootstrap</a:t>
            </a:r>
            <a:r>
              <a:rPr lang="es-ES" sz="2200" dirty="0">
                <a:latin typeface="Caslon Antique" panose="02027200000000000000" pitchFamily="18" charset="0"/>
              </a:rPr>
              <a:t>), comenz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una nueva etapa de planificaci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industrial basada en el capital extranjero y exenciones fiscales, favoreciendo la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industria liviana</a:t>
            </a:r>
            <a:r>
              <a:rPr lang="es-ES" sz="2200" dirty="0">
                <a:latin typeface="Caslon Antique" panose="02027200000000000000" pitchFamily="18" charset="0"/>
              </a:rPr>
              <a:t>. El programa surgi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gracias a la Ley de Incentivos Industriales basada en la exenci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de los impuestos federales ya existentes. Adem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s, la Secci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931 del C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digo de Rentas Internas de EEUU permiti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la exenci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de impuestos para corporaciones que operaban en territorios como Puerto Rico, hasta que repatriaban sus ganancias en los Estados.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3073" name="Picture 1" descr="C:\Users\Jim\Desktop\06081402_IP13YE76XB17.jpg"/>
          <p:cNvPicPr>
            <a:picLocks noChangeAspect="1" noChangeArrowheads="1"/>
          </p:cNvPicPr>
          <p:nvPr/>
        </p:nvPicPr>
        <p:blipFill>
          <a:blip r:embed="rId2" cstate="print">
            <a:lum bright="-8000" contrast="9000"/>
          </a:blip>
          <a:srcRect l="5992" r="25094" b="2347"/>
          <a:stretch>
            <a:fillRect/>
          </a:stretch>
        </p:blipFill>
        <p:spPr bwMode="auto">
          <a:xfrm>
            <a:off x="457200" y="1170332"/>
            <a:ext cx="2590800" cy="3001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200400" y="819150"/>
            <a:ext cx="5486400" cy="3810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ts val="2600"/>
              </a:lnSpc>
            </a:pPr>
            <a:r>
              <a:rPr lang="es-ES" sz="2200" dirty="0">
                <a:latin typeface="Caslon Antique" panose="02027200000000000000" pitchFamily="18" charset="0"/>
              </a:rPr>
              <a:t>Puerto Rico tuvo un per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odo de r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pida industrializaci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y fuerte crecimiento econ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mico. Este per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odo pr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spero dur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dos d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cadas, pero tuvo consecuencias adversas. La r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pida modernizaci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caus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una ca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da del tama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 de la fuerza laboral, una merma en la agricultura y una creciente emigraci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n. La prosperidad se detuvo a mediados de los 1970. La isla nunca pudo regresar al crecimiento econ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mico experimentado en esa 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poca. Y este problema todav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persiste hoy, ya que nuestra econom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actual se basa en los principios de la Operaci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Bootstrap.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2050" name="Picture 2" descr="C:\Users\Jim\Desktop\62f7d153796b9c2af565908b312ef46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848" r="6448"/>
          <a:stretch>
            <a:fillRect/>
          </a:stretch>
        </p:blipFill>
        <p:spPr bwMode="auto">
          <a:xfrm>
            <a:off x="0" y="0"/>
            <a:ext cx="3048000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515991">
            <a:off x="244901" y="43052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581150"/>
            <a:ext cx="5410200" cy="3048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En ruta hacia la gobernaci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Mu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oz Mar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n decidi</a:t>
            </a:r>
            <a:r>
              <a:rPr lang="es-ES" dirty="0">
                <a:latin typeface="Caslon Antique" panose="02027200000000000000" pitchFamily="18" charset="0"/>
              </a:rPr>
              <a:t>ó </a:t>
            </a:r>
            <a:r>
              <a:rPr lang="es-ES" sz="2200" dirty="0">
                <a:latin typeface="Caslon Antique" panose="02027200000000000000" pitchFamily="18" charset="0"/>
              </a:rPr>
              <a:t>descartar el ideal independentista llam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ndolo “</a:t>
            </a:r>
            <a:r>
              <a:rPr lang="es-ES" sz="2200" i="1" dirty="0">
                <a:latin typeface="Caslon Antique" panose="02027200000000000000" pitchFamily="18" charset="0"/>
              </a:rPr>
              <a:t>una ruina econ</a:t>
            </a:r>
            <a:r>
              <a:rPr lang="es-ES" i="1" dirty="0">
                <a:latin typeface="Caslon Antique" panose="02027200000000000000" pitchFamily="18" charset="0"/>
              </a:rPr>
              <a:t>ó</a:t>
            </a:r>
            <a:r>
              <a:rPr lang="es-ES" sz="2200" i="1" dirty="0">
                <a:latin typeface="Caslon Antique" panose="02027200000000000000" pitchFamily="18" charset="0"/>
              </a:rPr>
              <a:t>mica para el pa</a:t>
            </a:r>
            <a:r>
              <a:rPr lang="es-ES" i="1" dirty="0">
                <a:latin typeface="Caslon Antique" panose="02027200000000000000" pitchFamily="18" charset="0"/>
              </a:rPr>
              <a:t>í</a:t>
            </a:r>
            <a:r>
              <a:rPr lang="es-ES" sz="2200" i="1" dirty="0">
                <a:latin typeface="Caslon Antique" panose="02027200000000000000" pitchFamily="18" charset="0"/>
              </a:rPr>
              <a:t>s</a:t>
            </a:r>
            <a:r>
              <a:rPr lang="es-ES" sz="2200" dirty="0">
                <a:latin typeface="Caslon Antique" panose="02027200000000000000" pitchFamily="18" charset="0"/>
              </a:rPr>
              <a:t>”. Su cambio de postura le gan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el rencor de l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deres independentistas, como Pedro Albizu Campos, que lo consider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un traidor. El Dr. Gilberto Concepci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de Gracia, uno de los fundadores del PPD, as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 como otros, abandon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ese partido para fundar el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Partido Independentista Puertorrique</a:t>
            </a:r>
            <a:r>
              <a:rPr lang="es-ES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ñ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o</a:t>
            </a:r>
            <a:r>
              <a:rPr lang="es-ES" sz="2200" dirty="0">
                <a:latin typeface="Caslon Antique" panose="02027200000000000000" pitchFamily="18" charset="0"/>
              </a:rPr>
              <a:t> en 1946.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El PPD Abandona la Independencia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96000" y="1809750"/>
            <a:ext cx="2971800" cy="2209800"/>
            <a:chOff x="5715000" y="1809750"/>
            <a:chExt cx="2667000" cy="1743075"/>
          </a:xfrm>
          <a:scene3d>
            <a:camera prst="isometricOffAxis1Right"/>
            <a:lightRig rig="threePt" dir="t"/>
          </a:scene3d>
        </p:grpSpPr>
        <p:sp>
          <p:nvSpPr>
            <p:cNvPr id="6" name="Rounded Rectangle 5"/>
            <p:cNvSpPr/>
            <p:nvPr/>
          </p:nvSpPr>
          <p:spPr>
            <a:xfrm rot="20449767">
              <a:off x="6349877" y="2133503"/>
              <a:ext cx="1161802" cy="7166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C:\Users\Jim\Desktop\PIP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7000"/>
            </a:blip>
            <a:srcRect/>
            <a:stretch>
              <a:fillRect/>
            </a:stretch>
          </p:blipFill>
          <p:spPr bwMode="auto">
            <a:xfrm>
              <a:off x="5715000" y="1809750"/>
              <a:ext cx="2667000" cy="1743075"/>
            </a:xfrm>
            <a:prstGeom prst="rect">
              <a:avLst/>
            </a:prstGeom>
            <a:noFill/>
            <a:effectLst>
              <a:glow rad="101600">
                <a:schemeClr val="bg1">
                  <a:lumMod val="95000"/>
                  <a:alpha val="60000"/>
                </a:schemeClr>
              </a:glow>
              <a:softEdge rad="63500"/>
            </a:effectLst>
          </p:spPr>
        </p:pic>
      </p:grpSp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33550"/>
            <a:ext cx="5029200" cy="3124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ts val="2600"/>
              </a:lnSpc>
            </a:pPr>
            <a:r>
              <a:rPr lang="es-ES" sz="2200" dirty="0">
                <a:latin typeface="Caslon Antique" panose="02027200000000000000" pitchFamily="18" charset="0"/>
              </a:rPr>
              <a:t>En 1946, el gobierno federal sugiri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el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control de la natalidad</a:t>
            </a:r>
            <a:r>
              <a:rPr lang="es-ES" sz="2200" dirty="0">
                <a:latin typeface="Caslon Antique" panose="02027200000000000000" pitchFamily="18" charset="0"/>
              </a:rPr>
              <a:t> para Puerto Rico. Su argumento era, que su econom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no pod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sustentar el aumento poblacional y, como consecuencia, “</a:t>
            </a:r>
            <a:r>
              <a:rPr lang="es-ES" sz="2200" i="1" dirty="0">
                <a:latin typeface="Caslon Antique" panose="02027200000000000000" pitchFamily="18" charset="0"/>
              </a:rPr>
              <a:t>EEUU tendr</a:t>
            </a:r>
            <a:r>
              <a:rPr lang="es-ES" i="1" dirty="0">
                <a:latin typeface="Caslon Antique" panose="02027200000000000000" pitchFamily="18" charset="0"/>
              </a:rPr>
              <a:t>í</a:t>
            </a:r>
            <a:r>
              <a:rPr lang="es-ES" sz="2200" i="1" dirty="0">
                <a:latin typeface="Caslon Antique" panose="02027200000000000000" pitchFamily="18" charset="0"/>
              </a:rPr>
              <a:t>a que hacer aportaciones econ</a:t>
            </a:r>
            <a:r>
              <a:rPr lang="es-ES" i="1" dirty="0">
                <a:latin typeface="Caslon Antique" panose="02027200000000000000" pitchFamily="18" charset="0"/>
              </a:rPr>
              <a:t>ó</a:t>
            </a:r>
            <a:r>
              <a:rPr lang="es-ES" sz="2200" i="1" dirty="0">
                <a:latin typeface="Caslon Antique" panose="02027200000000000000" pitchFamily="18" charset="0"/>
              </a:rPr>
              <a:t>micas m</a:t>
            </a:r>
            <a:r>
              <a:rPr lang="es-ES" i="1" dirty="0">
                <a:latin typeface="Caslon Antique" panose="02027200000000000000" pitchFamily="18" charset="0"/>
              </a:rPr>
              <a:t>á</a:t>
            </a:r>
            <a:r>
              <a:rPr lang="es-ES" sz="2200" i="1" dirty="0">
                <a:latin typeface="Caslon Antique" panose="02027200000000000000" pitchFamily="18" charset="0"/>
              </a:rPr>
              <a:t>s s</a:t>
            </a:r>
            <a:r>
              <a:rPr lang="es-ES" i="1" dirty="0">
                <a:latin typeface="Caslon Antique" panose="02027200000000000000" pitchFamily="18" charset="0"/>
              </a:rPr>
              <a:t>ó</a:t>
            </a:r>
            <a:r>
              <a:rPr lang="es-ES" sz="2200" i="1" dirty="0">
                <a:latin typeface="Caslon Antique" panose="02027200000000000000" pitchFamily="18" charset="0"/>
              </a:rPr>
              <a:t>lidas para el sostenimiento de la isla</a:t>
            </a:r>
            <a:r>
              <a:rPr lang="es-ES" sz="2200" dirty="0">
                <a:latin typeface="Caslon Antique" panose="02027200000000000000" pitchFamily="18" charset="0"/>
              </a:rPr>
              <a:t>”. Como resultado, el Departamento de Salud local comenz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a tomar medidas para controlar la natalidad.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Control de la Natalidad</a:t>
            </a:r>
          </a:p>
        </p:txBody>
      </p:sp>
      <p:pic>
        <p:nvPicPr>
          <p:cNvPr id="2050" name="Picture 2" descr="C:\Users\Jim\Desktop\Puerto-Rico-Old-Pictures-03.jpg"/>
          <p:cNvPicPr>
            <a:picLocks noChangeAspect="1" noChangeArrowheads="1"/>
          </p:cNvPicPr>
          <p:nvPr/>
        </p:nvPicPr>
        <p:blipFill>
          <a:blip r:embed="rId2" cstate="print">
            <a:lum bright="2000" contrast="9000"/>
          </a:blip>
          <a:srcRect l="10000" t="11193" r="5000"/>
          <a:stretch>
            <a:fillRect/>
          </a:stretch>
        </p:blipFill>
        <p:spPr bwMode="auto">
          <a:xfrm>
            <a:off x="5638800" y="1962150"/>
            <a:ext cx="3102502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1634</Words>
  <Application>Microsoft Office PowerPoint</Application>
  <PresentationFormat>On-screen Show (16:9)</PresentationFormat>
  <Paragraphs>71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BIRTH OF A HERO</vt:lpstr>
      <vt:lpstr>Brush Script MT</vt:lpstr>
      <vt:lpstr>Calibri</vt:lpstr>
      <vt:lpstr>Caslon Antique</vt:lpstr>
      <vt:lpstr>Caslon Antique 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 Soto</cp:lastModifiedBy>
  <cp:revision>334</cp:revision>
  <dcterms:created xsi:type="dcterms:W3CDTF">2019-07-26T01:32:32Z</dcterms:created>
  <dcterms:modified xsi:type="dcterms:W3CDTF">2021-04-13T13:02:02Z</dcterms:modified>
</cp:coreProperties>
</file>