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75" r:id="rId5"/>
    <p:sldId id="268" r:id="rId6"/>
    <p:sldId id="278" r:id="rId7"/>
    <p:sldId id="276" r:id="rId8"/>
    <p:sldId id="277" r:id="rId9"/>
    <p:sldId id="274" r:id="rId10"/>
    <p:sldId id="263"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564" y="-5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4/4/2019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4/4/2019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6000" b="-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4/4/2019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ADOSXAUS8u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sRRHlLJOjk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IrmasExj8v8"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shaka zulu movie"/>
          <p:cNvPicPr>
            <a:picLocks noChangeAspect="1" noChangeArrowheads="1"/>
          </p:cNvPicPr>
          <p:nvPr/>
        </p:nvPicPr>
        <p:blipFill>
          <a:blip r:embed="rId2" cstate="print"/>
          <a:srcRect l="4758" r="5344"/>
          <a:stretch>
            <a:fillRect/>
          </a:stretch>
        </p:blipFill>
        <p:spPr bwMode="auto">
          <a:xfrm>
            <a:off x="1" y="-2"/>
            <a:ext cx="9144000" cy="5143502"/>
          </a:xfrm>
          <a:prstGeom prst="rect">
            <a:avLst/>
          </a:prstGeom>
          <a:noFill/>
        </p:spPr>
      </p:pic>
      <p:sp>
        <p:nvSpPr>
          <p:cNvPr id="2" name="Title 1"/>
          <p:cNvSpPr>
            <a:spLocks noGrp="1"/>
          </p:cNvSpPr>
          <p:nvPr>
            <p:ph type="ctrTitle"/>
          </p:nvPr>
        </p:nvSpPr>
        <p:spPr>
          <a:xfrm>
            <a:off x="0" y="1733550"/>
            <a:ext cx="9144000" cy="1295399"/>
          </a:xfrm>
        </p:spPr>
        <p:txBody>
          <a:bodyPr>
            <a:noAutofit/>
          </a:bodyPr>
          <a:lstStyle/>
          <a:p>
            <a:r>
              <a:rPr lang="en-US" sz="8800" b="1" dirty="0" smtClean="0">
                <a:solidFill>
                  <a:schemeClr val="bg1"/>
                </a:solidFill>
                <a:latin typeface="BIRTH OF A HERO" pitchFamily="2" charset="0"/>
              </a:rPr>
              <a:t>WORLD HISTORY</a:t>
            </a:r>
            <a:endParaRPr lang="en-US" sz="8800" b="1" dirty="0">
              <a:solidFill>
                <a:schemeClr val="bg1"/>
              </a:solidFill>
              <a:latin typeface="BIRTH OF A HERO" pitchFamily="2" charset="0"/>
            </a:endParaRPr>
          </a:p>
        </p:txBody>
      </p:sp>
      <p:sp>
        <p:nvSpPr>
          <p:cNvPr id="3" name="Subtitle 2"/>
          <p:cNvSpPr>
            <a:spLocks noGrp="1"/>
          </p:cNvSpPr>
          <p:nvPr>
            <p:ph type="subTitle" idx="1"/>
          </p:nvPr>
        </p:nvSpPr>
        <p:spPr>
          <a:xfrm>
            <a:off x="1676400" y="2952750"/>
            <a:ext cx="3810000" cy="742950"/>
          </a:xfrm>
        </p:spPr>
        <p:txBody>
          <a:bodyPr>
            <a:noAutofit/>
          </a:bodyPr>
          <a:lstStyle/>
          <a:p>
            <a:pPr algn="l"/>
            <a:r>
              <a:rPr lang="en-US" b="1" dirty="0" smtClean="0">
                <a:ln w="18415" cmpd="sng">
                  <a:noFill/>
                  <a:prstDash val="solid"/>
                </a:ln>
                <a:solidFill>
                  <a:schemeClr val="bg1"/>
                </a:solidFill>
                <a:effectLst>
                  <a:outerShdw blurRad="38100" dist="38100" dir="2700000" algn="tl">
                    <a:srgbClr val="000000">
                      <a:alpha val="43137"/>
                    </a:srgbClr>
                  </a:outerShdw>
                </a:effectLst>
                <a:latin typeface="BIRTH OF A HERO" pitchFamily="2" charset="0"/>
              </a:rPr>
              <a:t>The Empire of Ghana</a:t>
            </a:r>
            <a:endParaRPr lang="en-US" b="1" dirty="0">
              <a:ln w="18415" cmpd="sng">
                <a:noFill/>
                <a:prstDash val="solid"/>
              </a:ln>
              <a:solidFill>
                <a:schemeClr val="bg1"/>
              </a:solidFill>
              <a:effectLst>
                <a:outerShdw blurRad="38100" dist="38100" dir="2700000" algn="tl">
                  <a:srgbClr val="000000">
                    <a:alpha val="43137"/>
                  </a:srgbClr>
                </a:outerShdw>
              </a:effectLst>
              <a:latin typeface="BIRTH OF A HERO" pitchFamily="2" charset="0"/>
            </a:endParaRPr>
          </a:p>
        </p:txBody>
      </p:sp>
      <p:sp>
        <p:nvSpPr>
          <p:cNvPr id="7" name="Subtitle 2"/>
          <p:cNvSpPr txBox="1">
            <a:spLocks/>
          </p:cNvSpPr>
          <p:nvPr/>
        </p:nvSpPr>
        <p:spPr>
          <a:xfrm>
            <a:off x="5867400" y="38671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solidFill>
                    <a:srgbClr val="FFFFFF"/>
                  </a:solidFill>
                  <a:prstDash val="solid"/>
                </a:ln>
                <a:solidFill>
                  <a:schemeClr val="bg1"/>
                </a:solidFill>
                <a:effectLst>
                  <a:outerShdw blurRad="38100" dist="38100" dir="2700000" algn="tl">
                    <a:srgbClr val="000000">
                      <a:alpha val="43137"/>
                    </a:srgbClr>
                  </a:outerShdw>
                </a:effectLst>
                <a:uLnTx/>
                <a:uFillTx/>
                <a:latin typeface="BIRTH OF A HERO" panose="02000000000000000000" pitchFamily="2" charset="0"/>
              </a:rPr>
              <a:t>with Mr. Jim </a:t>
            </a:r>
            <a:r>
              <a:rPr lang="en-US" sz="2400" b="1" dirty="0" smtClean="0">
                <a:ln w="18415" cmpd="sng">
                  <a:solidFill>
                    <a:srgbClr val="FFFFFF"/>
                  </a:solidFill>
                  <a:prstDash val="solid"/>
                </a:ln>
                <a:solidFill>
                  <a:schemeClr val="bg1"/>
                </a:solidFill>
                <a:effectLst>
                  <a:outerShdw blurRad="38100" dist="38100" dir="2700000" algn="tl">
                    <a:srgbClr val="000000">
                      <a:alpha val="43137"/>
                    </a:srgbClr>
                  </a:outerShdw>
                </a:effectLst>
                <a:latin typeface="BIRTH OF A HERO" panose="02000000000000000000" pitchFamily="2" charset="0"/>
              </a:rPr>
              <a:t>Soto</a:t>
            </a:r>
            <a:endParaRPr kumimoji="0" lang="en-US" sz="2400" b="1" i="0" u="none" strike="noStrike" kern="1200" cap="none" spc="0" normalizeH="0" baseline="0" noProof="0" dirty="0">
              <a:ln w="18415" cmpd="sng">
                <a:solidFill>
                  <a:srgbClr val="FFFFFF"/>
                </a:solidFill>
                <a:prstDash val="solid"/>
              </a:ln>
              <a:solidFill>
                <a:schemeClr val="bg1"/>
              </a:solidFill>
              <a:effectLst>
                <a:outerShdw blurRad="38100" dist="38100" dir="2700000" algn="tl">
                  <a:srgbClr val="000000">
                    <a:alpha val="43137"/>
                  </a:srgbClr>
                </a:outerShdw>
              </a:effectLst>
              <a:uLnTx/>
              <a:uFillTx/>
              <a:latin typeface="BIRTH OF A HERO" panose="02000000000000000000"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ppt_x</p:attrName>
                                        </p:attrNameLst>
                                      </p:cBhvr>
                                      <p:tavLst>
                                        <p:tav tm="0">
                                          <p:val>
                                            <p:strVal val="#ppt_x"/>
                                          </p:val>
                                        </p:tav>
                                        <p:tav tm="100000">
                                          <p:val>
                                            <p:strVal val="#ppt_x"/>
                                          </p:val>
                                        </p:tav>
                                      </p:tavLst>
                                    </p:anim>
                                    <p:anim calcmode="lin" valueType="num">
                                      <p:cBhvr>
                                        <p:cTn id="18"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noFill/>
                  <a:prstDash val="solid"/>
                </a:ln>
                <a:effectLst>
                  <a:outerShdw blurRad="63500" dir="3600000" algn="tl" rotWithShape="0">
                    <a:srgbClr val="000000">
                      <a:alpha val="70000"/>
                    </a:srgbClr>
                  </a:outerShdw>
                </a:effectLst>
                <a:latin typeface="Bookman Old Style" pitchFamily="18" charset="0"/>
              </a:rPr>
              <a:t>Jim Soto © 2019</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Later African</a:t>
            </a:r>
            <a:endParaRPr lang="en-US" sz="9600" spc="300" dirty="0">
              <a:solidFill>
                <a:srgbClr val="FF0000"/>
              </a:solidFill>
              <a:latin typeface="Baron Kuffner" pitchFamily="34" charset="0"/>
            </a:endParaRPr>
          </a:p>
        </p:txBody>
      </p:sp>
    </p:spTree>
    <p:extLst>
      <p:ext uri="{BB962C8B-B14F-4D97-AF65-F5344CB8AC3E}">
        <p14:creationId xmlns:p14="http://schemas.microsoft.com/office/powerpoint/2010/main" xmlns="" val="231726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14350"/>
            <a:ext cx="8229600" cy="7975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effectLst>
                  <a:glow rad="101600">
                    <a:schemeClr val="accent6">
                      <a:satMod val="175000"/>
                      <a:alpha val="40000"/>
                    </a:schemeClr>
                  </a:glow>
                </a:effectLst>
                <a:latin typeface="BIRTH OF A HERO" panose="02000000000000000000" pitchFamily="2" charset="0"/>
              </a:rPr>
              <a:t>Think...</a:t>
            </a:r>
          </a:p>
        </p:txBody>
      </p:sp>
      <p:sp>
        <p:nvSpPr>
          <p:cNvPr id="5" name="Content Placeholder 2"/>
          <p:cNvSpPr txBox="1">
            <a:spLocks/>
          </p:cNvSpPr>
          <p:nvPr/>
        </p:nvSpPr>
        <p:spPr>
          <a:xfrm>
            <a:off x="457200" y="1581150"/>
            <a:ext cx="8229600" cy="2362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smtClean="0"/>
              <a:t>You’re a trader in a caravan heading into West Africa around AD 1000. The caravan carries many goods, but the most precious is salt. Salt is so valuable that people traded gold for it. The gold traders never meet you face to face, though. You wish you could talk to them to find out where they get their gold. </a:t>
            </a:r>
          </a:p>
          <a:p>
            <a:pPr marL="0" indent="0" algn="ctr">
              <a:buFont typeface="Arial" pitchFamily="34" charset="0"/>
              <a:buNone/>
            </a:pPr>
            <a:endParaRPr lang="en-US" sz="2000" b="1" dirty="0" smtClean="0"/>
          </a:p>
          <a:p>
            <a:pPr marL="0" indent="0" algn="ctr">
              <a:buFont typeface="Arial" pitchFamily="34" charset="0"/>
              <a:buNone/>
            </a:pPr>
            <a:r>
              <a:rPr lang="en-US" sz="2000" b="1" dirty="0" smtClean="0"/>
              <a:t>Why do you think the traders are so secretive? </a:t>
            </a:r>
          </a:p>
          <a:p>
            <a:pPr marL="0" indent="0" algn="ctr">
              <a:buFont typeface="Arial" pitchFamily="34" charset="0"/>
              <a:buNone/>
            </a:pPr>
            <a:r>
              <a:rPr lang="en-US" sz="2000" dirty="0" smtClean="0"/>
              <a:t>Take a minute to write down your thoughts.</a:t>
            </a:r>
            <a:endParaRPr lang="en-US" sz="2000" dirty="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123950"/>
            <a:ext cx="4343400" cy="3170099"/>
          </a:xfrm>
          <a:prstGeom prst="rect">
            <a:avLst/>
          </a:prstGeom>
        </p:spPr>
        <p:txBody>
          <a:bodyPr wrap="square">
            <a:spAutoFit/>
          </a:bodyPr>
          <a:lstStyle/>
          <a:p>
            <a:r>
              <a:rPr lang="en-US" sz="2000" dirty="0" smtClean="0"/>
              <a:t>The various regions of Africa provided people with different resources. West Africa, for example, was rich in both fertile soils and minerals, especially gold and iron. Other regions had plentiful supplies of other resources, such as salt. Over time, trade developed between the regions with different resources. This trade led to the growth of the first great empire in West Africa.</a:t>
            </a:r>
            <a:endParaRPr lang="en-US" sz="2000" dirty="0"/>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29200" y="1315310"/>
            <a:ext cx="3732734" cy="27995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0991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28750"/>
            <a:ext cx="91440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dirty="0" smtClean="0"/>
              <a:t>Now, in your textbook, read pages </a:t>
            </a:r>
            <a:r>
              <a:rPr lang="en-US" sz="2400" kern="0" dirty="0" smtClean="0">
                <a:effectLst>
                  <a:glow rad="101600">
                    <a:schemeClr val="accent6">
                      <a:satMod val="175000"/>
                      <a:alpha val="40000"/>
                    </a:schemeClr>
                  </a:glow>
                </a:effectLst>
              </a:rPr>
              <a:t>386</a:t>
            </a:r>
            <a:r>
              <a:rPr lang="en-US" sz="2400" kern="0" dirty="0" smtClean="0"/>
              <a:t> thru </a:t>
            </a:r>
            <a:r>
              <a:rPr lang="en-US" sz="2400" kern="0" dirty="0" smtClean="0">
                <a:effectLst>
                  <a:glow rad="101600">
                    <a:schemeClr val="accent6">
                      <a:satMod val="175000"/>
                      <a:alpha val="40000"/>
                    </a:schemeClr>
                  </a:glow>
                </a:effectLst>
              </a:rPr>
              <a:t>389</a:t>
            </a:r>
            <a:r>
              <a:rPr lang="en-US" sz="2400" kern="0" dirty="0" smtClean="0"/>
              <a:t>.</a:t>
            </a:r>
            <a:endParaRPr kumimoji="0" lang="en-US" sz="2400" i="0" u="none" strike="noStrike" kern="0" cap="none" spc="0" normalizeH="0" baseline="0" noProof="0" dirty="0">
              <a:ln>
                <a:noFill/>
              </a:ln>
              <a:effectLst/>
              <a:uLnTx/>
              <a:uFillTx/>
            </a:endParaRPr>
          </a:p>
        </p:txBody>
      </p:sp>
      <p:sp>
        <p:nvSpPr>
          <p:cNvPr id="7" name="Title 1"/>
          <p:cNvSpPr txBox="1">
            <a:spLocks/>
          </p:cNvSpPr>
          <p:nvPr/>
        </p:nvSpPr>
        <p:spPr>
          <a:xfrm>
            <a:off x="457200" y="4381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effectLst>
                  <a:glow rad="101600">
                    <a:schemeClr val="accent6">
                      <a:satMod val="175000"/>
                      <a:alpha val="40000"/>
                    </a:schemeClr>
                  </a:glow>
                </a:effectLst>
                <a:latin typeface="BIRTH OF A HERO" panose="02000000000000000000" pitchFamily="2" charset="0"/>
              </a:rPr>
              <a:t>Read...</a:t>
            </a:r>
          </a:p>
        </p:txBody>
      </p:sp>
      <p:sp>
        <p:nvSpPr>
          <p:cNvPr id="8" name="Content Placeholder 2"/>
          <p:cNvSpPr txBox="1">
            <a:spLocks/>
          </p:cNvSpPr>
          <p:nvPr/>
        </p:nvSpPr>
        <p:spPr>
          <a:xfrm>
            <a:off x="609600" y="3943350"/>
            <a:ext cx="8229600" cy="838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effectLst/>
                <a:uLnTx/>
                <a:uFillTx/>
                <a:ea typeface="+mn-ea"/>
                <a:cs typeface="+mn-cs"/>
              </a:rPr>
              <a:t>After reading, answer the </a:t>
            </a:r>
            <a:r>
              <a:rPr kumimoji="0" lang="en-US" sz="2000" b="0" i="0" u="none" strike="noStrike" kern="1200" cap="none" spc="0" normalizeH="0" baseline="0" noProof="0" dirty="0" smtClean="0">
                <a:ln>
                  <a:noFill/>
                </a:ln>
                <a:effectLst>
                  <a:glow rad="101600">
                    <a:schemeClr val="accent6">
                      <a:satMod val="175000"/>
                      <a:alpha val="40000"/>
                    </a:schemeClr>
                  </a:glow>
                </a:effectLst>
                <a:uLnTx/>
                <a:uFillTx/>
                <a:ea typeface="+mn-ea"/>
                <a:cs typeface="+mn-cs"/>
              </a:rPr>
              <a:t>section 2 assessment</a:t>
            </a:r>
            <a:r>
              <a:rPr kumimoji="0" lang="en-US" sz="2000" b="0" i="0" u="none" strike="noStrike" kern="1200" cap="none" spc="0" normalizeH="0" baseline="0" noProof="0" dirty="0" smtClean="0">
                <a:ln>
                  <a:noFill/>
                </a:ln>
                <a:effectLst/>
                <a:uLnTx/>
                <a:uFillTx/>
                <a:ea typeface="+mn-ea"/>
                <a:cs typeface="+mn-cs"/>
              </a:rPr>
              <a:t>. Show completed work to the teacher.</a:t>
            </a:r>
            <a:r>
              <a:rPr kumimoji="0" lang="en-US" sz="2000" b="0" i="0" u="none" strike="noStrike" kern="1200" cap="none" spc="0" normalizeH="0" noProof="0" dirty="0" smtClean="0">
                <a:ln>
                  <a:noFill/>
                </a:ln>
                <a:effectLst/>
                <a:uLnTx/>
                <a:uFillTx/>
                <a:ea typeface="+mn-ea"/>
                <a:cs typeface="+mn-cs"/>
              </a:rPr>
              <a:t> </a:t>
            </a:r>
            <a:endParaRPr kumimoji="0" lang="en-US" sz="2000" b="0" i="0" u="none" strike="noStrike" kern="1200" cap="none" spc="0" normalizeH="0" baseline="0" noProof="0" dirty="0">
              <a:ln>
                <a:noFill/>
              </a:ln>
              <a:effectLst/>
              <a:uLnTx/>
              <a:uFillTx/>
              <a:ea typeface="+mn-ea"/>
              <a:cs typeface="+mn-cs"/>
            </a:endParaRPr>
          </a:p>
        </p:txBody>
      </p:sp>
      <p:pic>
        <p:nvPicPr>
          <p:cNvPr id="7170" name="Picture 2" descr="Image result for ghana"/>
          <p:cNvPicPr>
            <a:picLocks noChangeAspect="1" noChangeArrowheads="1"/>
          </p:cNvPicPr>
          <p:nvPr/>
        </p:nvPicPr>
        <p:blipFill>
          <a:blip r:embed="rId2" cstate="print">
            <a:lum contrast="14000"/>
          </a:blip>
          <a:srcRect t="39276" b="33197"/>
          <a:stretch>
            <a:fillRect/>
          </a:stretch>
        </p:blipFill>
        <p:spPr bwMode="auto">
          <a:xfrm>
            <a:off x="0" y="2038350"/>
            <a:ext cx="9144000" cy="1807100"/>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Ghana Controls Trade</a:t>
            </a:r>
          </a:p>
        </p:txBody>
      </p:sp>
      <p:sp>
        <p:nvSpPr>
          <p:cNvPr id="4" name="Rectangle 3"/>
          <p:cNvSpPr/>
          <p:nvPr/>
        </p:nvSpPr>
        <p:spPr>
          <a:xfrm>
            <a:off x="4191000" y="1428750"/>
            <a:ext cx="4495800" cy="3170099"/>
          </a:xfrm>
          <a:prstGeom prst="rect">
            <a:avLst/>
          </a:prstGeom>
        </p:spPr>
        <p:txBody>
          <a:bodyPr wrap="square">
            <a:spAutoFit/>
          </a:bodyPr>
          <a:lstStyle/>
          <a:p>
            <a:pPr algn="r"/>
            <a:r>
              <a:rPr lang="en-US" sz="2000" dirty="0" smtClean="0"/>
              <a:t>For hundreds of years, trade crisscrossed </a:t>
            </a:r>
            <a:r>
              <a:rPr lang="en-US" sz="2000" b="1" dirty="0" smtClean="0"/>
              <a:t>West Africa</a:t>
            </a:r>
            <a:r>
              <a:rPr lang="en-US" sz="2000" dirty="0" smtClean="0"/>
              <a:t>. For most of that time, West Africans did not profit much from the Saharan trade because the routes were run by </a:t>
            </a:r>
            <a:r>
              <a:rPr lang="en-US" sz="2000" b="1" dirty="0" smtClean="0"/>
              <a:t>Berbers</a:t>
            </a:r>
            <a:r>
              <a:rPr lang="en-US" sz="2000" dirty="0" smtClean="0"/>
              <a:t>, a tribe from northern Africa. Eventually, that situation changed. A succession of three kingdoms came to power as their people, gained control of valuable trade routes in West Africa. </a:t>
            </a:r>
            <a:r>
              <a:rPr lang="en-US" sz="2000" b="1" dirty="0" smtClean="0"/>
              <a:t>Ghana</a:t>
            </a:r>
            <a:r>
              <a:rPr lang="en-US" sz="2000" dirty="0" smtClean="0"/>
              <a:t> was the first of these empires.</a:t>
            </a:r>
            <a:endParaRPr lang="en-US" sz="2000" dirty="0">
              <a:solidFill>
                <a:schemeClr val="bg1"/>
              </a:solidFill>
            </a:endParaRPr>
          </a:p>
        </p:txBody>
      </p:sp>
      <p:pic>
        <p:nvPicPr>
          <p:cNvPr id="2" name="Picture 2" descr="Image result for silent barter ghana">
            <a:hlinkClick r:id="rId2"/>
          </p:cNvPr>
          <p:cNvPicPr>
            <a:picLocks noChangeAspect="1" noChangeArrowheads="1"/>
          </p:cNvPicPr>
          <p:nvPr/>
        </p:nvPicPr>
        <p:blipFill>
          <a:blip r:embed="rId3" cstate="print"/>
          <a:srcRect/>
          <a:stretch>
            <a:fillRect/>
          </a:stretch>
        </p:blipFill>
        <p:spPr bwMode="auto">
          <a:xfrm>
            <a:off x="457200" y="1581150"/>
            <a:ext cx="3769015" cy="2819400"/>
          </a:xfrm>
          <a:prstGeom prst="rect">
            <a:avLst/>
          </a:prstGeom>
          <a:noFill/>
        </p:spPr>
      </p:pic>
      <p:sp>
        <p:nvSpPr>
          <p:cNvPr id="5" name="Title 3"/>
          <p:cNvSpPr txBox="1">
            <a:spLocks/>
          </p:cNvSpPr>
          <p:nvPr/>
        </p:nvSpPr>
        <p:spPr>
          <a:xfrm rot="20490518">
            <a:off x="494994" y="17103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xmlns="" val="28805543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1704407"/>
            <a:ext cx="4495800" cy="2246769"/>
          </a:xfrm>
          <a:prstGeom prst="rect">
            <a:avLst/>
          </a:prstGeom>
        </p:spPr>
        <p:txBody>
          <a:bodyPr wrap="square">
            <a:spAutoFit/>
          </a:bodyPr>
          <a:lstStyle/>
          <a:p>
            <a:pPr algn="r"/>
            <a:r>
              <a:rPr lang="en-US" sz="2000" b="1" dirty="0" smtClean="0"/>
              <a:t>Silent trading </a:t>
            </a:r>
            <a:r>
              <a:rPr lang="en-US" sz="2000" dirty="0" smtClean="0"/>
              <a:t>was mainly used during the period 500 to 1500. </a:t>
            </a:r>
            <a:r>
              <a:rPr lang="en-US" sz="2000" b="1" dirty="0" smtClean="0"/>
              <a:t>Silent trade</a:t>
            </a:r>
            <a:r>
              <a:rPr lang="en-US" sz="2000" dirty="0" smtClean="0"/>
              <a:t> might be used because of an inability to speak the other traders' language, or to protect the secrets of where the valuable gold and salt came from. </a:t>
            </a:r>
            <a:r>
              <a:rPr lang="en-US" sz="2000" b="1" dirty="0" smtClean="0"/>
              <a:t>Silent bartering</a:t>
            </a:r>
            <a:r>
              <a:rPr lang="en-US" sz="2000" dirty="0" smtClean="0"/>
              <a:t> was invented by the ancient </a:t>
            </a:r>
            <a:r>
              <a:rPr lang="en-US" sz="2000" b="1" dirty="0" smtClean="0"/>
              <a:t>Ghana</a:t>
            </a:r>
            <a:r>
              <a:rPr lang="en-US" sz="2000" dirty="0" smtClean="0"/>
              <a:t> Empire.</a:t>
            </a:r>
            <a:endParaRPr lang="en-US" sz="2000" dirty="0">
              <a:solidFill>
                <a:schemeClr val="bg1"/>
              </a:solidFill>
            </a:endParaRPr>
          </a:p>
        </p:txBody>
      </p:sp>
      <p:pic>
        <p:nvPicPr>
          <p:cNvPr id="23554" name="Picture 2" descr="Related image">
            <a:hlinkClick r:id="rId2"/>
          </p:cNvPr>
          <p:cNvPicPr>
            <a:picLocks noChangeAspect="1" noChangeArrowheads="1"/>
          </p:cNvPicPr>
          <p:nvPr/>
        </p:nvPicPr>
        <p:blipFill>
          <a:blip r:embed="rId3" cstate="print"/>
          <a:srcRect/>
          <a:stretch>
            <a:fillRect/>
          </a:stretch>
        </p:blipFill>
        <p:spPr bwMode="auto">
          <a:xfrm>
            <a:off x="457199" y="1276350"/>
            <a:ext cx="3497239" cy="3124200"/>
          </a:xfrm>
          <a:prstGeom prst="rect">
            <a:avLst/>
          </a:prstGeom>
          <a:noFill/>
        </p:spPr>
      </p:pic>
      <p:sp>
        <p:nvSpPr>
          <p:cNvPr id="6" name="Title 3"/>
          <p:cNvSpPr txBox="1">
            <a:spLocks/>
          </p:cNvSpPr>
          <p:nvPr/>
        </p:nvSpPr>
        <p:spPr>
          <a:xfrm rot="20490518">
            <a:off x="3009594" y="1513908"/>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xmlns="" val="28805543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Ghana Builds an Empire</a:t>
            </a:r>
          </a:p>
        </p:txBody>
      </p:sp>
      <p:sp>
        <p:nvSpPr>
          <p:cNvPr id="4" name="Rectangle 3"/>
          <p:cNvSpPr/>
          <p:nvPr/>
        </p:nvSpPr>
        <p:spPr>
          <a:xfrm>
            <a:off x="3352800" y="1276350"/>
            <a:ext cx="5373432" cy="3477875"/>
          </a:xfrm>
          <a:prstGeom prst="rect">
            <a:avLst/>
          </a:prstGeom>
        </p:spPr>
        <p:txBody>
          <a:bodyPr wrap="square">
            <a:spAutoFit/>
          </a:bodyPr>
          <a:lstStyle/>
          <a:p>
            <a:pPr algn="r"/>
            <a:r>
              <a:rPr lang="en-US" sz="2000" dirty="0" smtClean="0"/>
              <a:t>Ghanas </a:t>
            </a:r>
            <a:r>
              <a:rPr lang="en-US" sz="2000" dirty="0"/>
              <a:t>were threatened by </a:t>
            </a:r>
            <a:r>
              <a:rPr lang="en-US" sz="2000" dirty="0" smtClean="0"/>
              <a:t>nomads, </a:t>
            </a:r>
            <a:r>
              <a:rPr lang="en-US" sz="2000" dirty="0"/>
              <a:t>who wanted to take the farmers' food and water to provide for their animals. The farmers banded together</a:t>
            </a:r>
            <a:r>
              <a:rPr lang="en-US" sz="2000" dirty="0" smtClean="0"/>
              <a:t>, marking </a:t>
            </a:r>
            <a:r>
              <a:rPr lang="en-US" sz="2000" dirty="0"/>
              <a:t>the beginning of the </a:t>
            </a:r>
            <a:r>
              <a:rPr lang="en-US" sz="2000" b="1" dirty="0"/>
              <a:t>rise</a:t>
            </a:r>
            <a:r>
              <a:rPr lang="en-US" sz="2000" dirty="0"/>
              <a:t> of </a:t>
            </a:r>
            <a:r>
              <a:rPr lang="en-US" sz="2000" b="1" dirty="0"/>
              <a:t>Ghana</a:t>
            </a:r>
            <a:r>
              <a:rPr lang="en-US" sz="2000" dirty="0" smtClean="0"/>
              <a:t>. </a:t>
            </a:r>
            <a:r>
              <a:rPr lang="en-US" sz="2000" dirty="0"/>
              <a:t>Population grew, food production grew exponentially, thus began </a:t>
            </a:r>
            <a:r>
              <a:rPr lang="en-US" sz="2000" b="1" dirty="0"/>
              <a:t>Ghana's </a:t>
            </a:r>
            <a:r>
              <a:rPr lang="en-US" sz="2000" b="1" dirty="0" smtClean="0"/>
              <a:t>rise</a:t>
            </a:r>
            <a:r>
              <a:rPr lang="en-US" sz="2000" dirty="0" smtClean="0"/>
              <a:t>. As trade routes </a:t>
            </a:r>
            <a:r>
              <a:rPr lang="en-US" sz="2000" dirty="0"/>
              <a:t>were established, ancient </a:t>
            </a:r>
            <a:r>
              <a:rPr lang="en-US" sz="2000" b="1" dirty="0"/>
              <a:t>Ghana</a:t>
            </a:r>
            <a:r>
              <a:rPr lang="en-US" sz="2000" dirty="0"/>
              <a:t> became an </a:t>
            </a:r>
            <a:r>
              <a:rPr lang="en-US" sz="2000" b="1" dirty="0"/>
              <a:t>important</a:t>
            </a:r>
            <a:r>
              <a:rPr lang="en-US" sz="2000" dirty="0"/>
              <a:t> trading center and cultural crossroads between </a:t>
            </a:r>
            <a:r>
              <a:rPr lang="en-US" sz="2000" dirty="0" smtClean="0"/>
              <a:t>AD 400 </a:t>
            </a:r>
            <a:r>
              <a:rPr lang="en-US" sz="2000" dirty="0"/>
              <a:t>and </a:t>
            </a:r>
            <a:r>
              <a:rPr lang="en-US" sz="2000" dirty="0" smtClean="0"/>
              <a:t>1200. </a:t>
            </a:r>
            <a:r>
              <a:rPr lang="en-US" sz="2000" dirty="0"/>
              <a:t>Ancient </a:t>
            </a:r>
            <a:r>
              <a:rPr lang="en-US" sz="2000" b="1" dirty="0"/>
              <a:t>Ghana</a:t>
            </a:r>
            <a:r>
              <a:rPr lang="en-US" sz="2000" dirty="0"/>
              <a:t> was a society with a complex court system, military organization and gold trade.</a:t>
            </a:r>
            <a:endParaRPr lang="en-US" sz="2000" dirty="0">
              <a:solidFill>
                <a:srgbClr val="FF0000"/>
              </a:solidFill>
            </a:endParaRPr>
          </a:p>
        </p:txBody>
      </p:sp>
      <p:pic>
        <p:nvPicPr>
          <p:cNvPr id="5122" name="Picture 2" descr="Related image"/>
          <p:cNvPicPr>
            <a:picLocks noChangeAspect="1" noChangeArrowheads="1"/>
          </p:cNvPicPr>
          <p:nvPr/>
        </p:nvPicPr>
        <p:blipFill rotWithShape="1">
          <a:blip r:embed="rId2" cstate="print"/>
          <a:srcRect l="10475" r="4168"/>
          <a:stretch/>
        </p:blipFill>
        <p:spPr bwMode="auto">
          <a:xfrm>
            <a:off x="380999" y="1885950"/>
            <a:ext cx="2939143" cy="2286000"/>
          </a:xfrm>
          <a:prstGeom prst="rect">
            <a:avLst/>
          </a:prstGeom>
          <a:noFill/>
        </p:spPr>
      </p:pic>
    </p:spTree>
    <p:extLst>
      <p:ext uri="{BB962C8B-B14F-4D97-AF65-F5344CB8AC3E}">
        <p14:creationId xmlns:p14="http://schemas.microsoft.com/office/powerpoint/2010/main" xmlns="" val="28805543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Ghana’s Decline</a:t>
            </a:r>
          </a:p>
        </p:txBody>
      </p:sp>
      <p:sp>
        <p:nvSpPr>
          <p:cNvPr id="4" name="Rectangle 3"/>
          <p:cNvSpPr/>
          <p:nvPr/>
        </p:nvSpPr>
        <p:spPr>
          <a:xfrm>
            <a:off x="4114800" y="1920740"/>
            <a:ext cx="4572000" cy="2554545"/>
          </a:xfrm>
          <a:prstGeom prst="rect">
            <a:avLst/>
          </a:prstGeom>
        </p:spPr>
        <p:txBody>
          <a:bodyPr wrap="square">
            <a:spAutoFit/>
          </a:bodyPr>
          <a:lstStyle/>
          <a:p>
            <a:pPr algn="r"/>
            <a:r>
              <a:rPr lang="en-US" sz="2000" b="1" dirty="0"/>
              <a:t>Ghana</a:t>
            </a:r>
            <a:r>
              <a:rPr lang="en-US" sz="2000" dirty="0"/>
              <a:t> was combined in the kingdom of Mali in 1240 marking the end of the </a:t>
            </a:r>
            <a:r>
              <a:rPr lang="en-US" sz="2000" b="1" dirty="0"/>
              <a:t>Ghana</a:t>
            </a:r>
            <a:r>
              <a:rPr lang="en-US" sz="2000" dirty="0"/>
              <a:t> Empire. A tradition in </a:t>
            </a:r>
            <a:r>
              <a:rPr lang="en-US" sz="2000" dirty="0" smtClean="0"/>
              <a:t>history </a:t>
            </a:r>
            <a:r>
              <a:rPr lang="en-US" sz="2000" dirty="0"/>
              <a:t>maintains that </a:t>
            </a:r>
            <a:r>
              <a:rPr lang="en-US" sz="2000" b="1" dirty="0"/>
              <a:t>Ghana</a:t>
            </a:r>
            <a:r>
              <a:rPr lang="en-US" sz="2000" dirty="0"/>
              <a:t> fell when it was sacked by the </a:t>
            </a:r>
            <a:r>
              <a:rPr lang="en-US" sz="2000" dirty="0" err="1"/>
              <a:t>Almoravid</a:t>
            </a:r>
            <a:r>
              <a:rPr lang="en-US" sz="2000" dirty="0"/>
              <a:t> movement in </a:t>
            </a:r>
            <a:r>
              <a:rPr lang="en-US" sz="2000" dirty="0" smtClean="0"/>
              <a:t>1076–77. Another factor contributing to the fall of Ghana was </a:t>
            </a:r>
            <a:r>
              <a:rPr lang="en-US" sz="2000" b="1" dirty="0" smtClean="0"/>
              <a:t>overgrazing</a:t>
            </a:r>
            <a:r>
              <a:rPr lang="en-US" sz="2000" dirty="0" smtClean="0"/>
              <a:t> that led to the failure of farming.</a:t>
            </a:r>
            <a:endParaRPr lang="en-US" sz="2000" dirty="0">
              <a:solidFill>
                <a:schemeClr val="bg1"/>
              </a:solidFill>
            </a:endParaRPr>
          </a:p>
        </p:txBody>
      </p:sp>
      <p:pic>
        <p:nvPicPr>
          <p:cNvPr id="1026" name="Picture 2" descr="Image result for ghana decline">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120" y="1809750"/>
            <a:ext cx="3557891"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3"/>
          <p:cNvSpPr txBox="1">
            <a:spLocks/>
          </p:cNvSpPr>
          <p:nvPr/>
        </p:nvSpPr>
        <p:spPr>
          <a:xfrm rot="20490518">
            <a:off x="3009593" y="19389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xmlns="" val="37037040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657350"/>
            <a:ext cx="8229600" cy="1323439"/>
          </a:xfrm>
          <a:prstGeom prst="rect">
            <a:avLst/>
          </a:prstGeom>
        </p:spPr>
        <p:txBody>
          <a:bodyPr wrap="square">
            <a:spAutoFit/>
          </a:bodyPr>
          <a:lstStyle/>
          <a:p>
            <a:pPr marL="457200" indent="-457200">
              <a:buFont typeface="+mj-lt"/>
              <a:buAutoNum type="arabicPeriod"/>
            </a:pPr>
            <a:r>
              <a:rPr lang="en-US" sz="2000" dirty="0" smtClean="0"/>
              <a:t>The empire of Ghana in West Africa grew rich and powerful through its control of trade routes and its gold production.</a:t>
            </a:r>
          </a:p>
          <a:p>
            <a:pPr marL="457200" indent="-457200">
              <a:buFont typeface="+mj-lt"/>
              <a:buAutoNum type="arabicPeriod"/>
            </a:pPr>
            <a:endParaRPr lang="en-US" sz="2000" dirty="0" smtClean="0"/>
          </a:p>
          <a:p>
            <a:pPr marL="457200" indent="-457200">
              <a:buFont typeface="+mj-lt"/>
              <a:buAutoNum type="arabicPeriod"/>
            </a:pPr>
            <a:r>
              <a:rPr lang="en-US" sz="2000" dirty="0" smtClean="0"/>
              <a:t>The empire lasted from AD 800 to AD 1200.</a:t>
            </a:r>
            <a:endParaRPr lang="en-US" sz="2000" dirty="0"/>
          </a:p>
        </p:txBody>
      </p:sp>
      <p:sp>
        <p:nvSpPr>
          <p:cNvPr id="5"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effectLst>
                  <a:glow rad="101600">
                    <a:srgbClr val="F79646">
                      <a:satMod val="175000"/>
                      <a:alpha val="40000"/>
                    </a:srgbClr>
                  </a:glow>
                </a:effectLst>
                <a:uLnTx/>
                <a:uFillTx/>
                <a:latin typeface="BIRTH OF A HERO" panose="02000000000000000000" pitchFamily="2" charset="0"/>
                <a:ea typeface="+mj-ea"/>
                <a:cs typeface="+mj-cs"/>
              </a:rPr>
              <a:t>Final thoughts</a:t>
            </a:r>
          </a:p>
        </p:txBody>
      </p:sp>
    </p:spTree>
    <p:extLst>
      <p:ext uri="{BB962C8B-B14F-4D97-AF65-F5344CB8AC3E}">
        <p14:creationId xmlns:p14="http://schemas.microsoft.com/office/powerpoint/2010/main" xmlns="" val="2291890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1370</TotalTime>
  <Words>368</Words>
  <Application>Microsoft Office PowerPoint</Application>
  <PresentationFormat>On-screen Show (16:9)</PresentationFormat>
  <Paragraphs>29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WORLD HISTORY</vt:lpstr>
      <vt:lpstr>Slide 2</vt:lpstr>
      <vt:lpstr>Slide 3</vt:lpstr>
      <vt:lpstr>Slide 4</vt:lpstr>
      <vt:lpstr>Slide 5</vt:lpstr>
      <vt:lpstr>Slide 6</vt:lpstr>
      <vt:lpstr>Slide 7</vt:lpstr>
      <vt:lpstr>Slide 8</vt:lpstr>
      <vt:lpstr>Slide 9</vt:lpstr>
      <vt:lpstr>Slide 10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104</cp:revision>
  <dcterms:created xsi:type="dcterms:W3CDTF">2018-08-02T00:45:41Z</dcterms:created>
  <dcterms:modified xsi:type="dcterms:W3CDTF">2019-04-05T03:15:20Z</dcterms:modified>
</cp:coreProperties>
</file>