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80" r:id="rId7"/>
    <p:sldId id="281" r:id="rId8"/>
    <p:sldId id="276" r:id="rId9"/>
    <p:sldId id="274" r:id="rId10"/>
    <p:sldId id="275" r:id="rId11"/>
    <p:sldId id="270" r:id="rId12"/>
    <p:sldId id="271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QyePh8wsNX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514350"/>
            <a:ext cx="84582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Bajo el gobierno de Mu</a:t>
            </a:r>
            <a:r>
              <a:rPr lang="es-ES" dirty="0" smtClean="0">
                <a:latin typeface="Caslon Antique" pitchFamily="18" charset="0"/>
              </a:rPr>
              <a:t>ñ</a:t>
            </a:r>
            <a:r>
              <a:rPr lang="es-ES" sz="2200" dirty="0" smtClean="0">
                <a:latin typeface="Caslon Antique" pitchFamily="18" charset="0"/>
              </a:rPr>
              <a:t>oz Mar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n los nacionalistas continuaron siendo objeto de m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ltiples ataques y represi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por parte del Gobierno del </a:t>
            </a:r>
            <a:r>
              <a:rPr lang="es-ES" sz="2200" b="1" dirty="0" smtClean="0">
                <a:latin typeface="Caslon Antique" panose="02027200000000000000" pitchFamily="18" charset="0"/>
              </a:rPr>
              <a:t>Estado Libre Asociado</a:t>
            </a:r>
            <a:r>
              <a:rPr lang="es-ES" sz="2200" dirty="0" smtClean="0">
                <a:latin typeface="Caslon Antique" panose="02027200000000000000" pitchFamily="18" charset="0"/>
              </a:rPr>
              <a:t>, lo cual supuso pr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cticamente la desaparici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del movimiento. Mu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oz termin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su carrera pol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tica habiendo promovido una imagen de Puerto Rico como pa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s occidental, culto y altamente desarrollado.  Igual que EEUU. Y nos lo cre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mos. </a:t>
            </a:r>
          </a:p>
        </p:txBody>
      </p:sp>
      <p:pic>
        <p:nvPicPr>
          <p:cNvPr id="6145" name="Picture 1" descr="C:\Users\Jim\Desktop\Screen-Shot-2017-06-11-at-2.39.01-A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750" b="17250"/>
          <a:stretch>
            <a:fillRect/>
          </a:stretch>
        </p:blipFill>
        <p:spPr bwMode="auto">
          <a:xfrm>
            <a:off x="0" y="2496999"/>
            <a:ext cx="9144000" cy="2646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549700" y="4457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90750"/>
            <a:ext cx="5181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</a:t>
            </a:r>
            <a:r>
              <a:rPr lang="es-ES" sz="2600" dirty="0" smtClean="0">
                <a:latin typeface="Caslon Antique" panose="02027200000000000000" pitchFamily="18" charset="0"/>
              </a:rPr>
              <a:t>15 </a:t>
            </a:r>
            <a:r>
              <a:rPr lang="es-ES" sz="2600" dirty="0">
                <a:latin typeface="Caslon Antique" panose="02027200000000000000" pitchFamily="18" charset="0"/>
              </a:rPr>
              <a:t>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9" name="Picture 5" descr="C:\Users\Jim\Desktop\551a117cf3314ab29df51880b96aea24.jpg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6248400" y="-1"/>
            <a:ext cx="2895600" cy="5147733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324600" y="133350"/>
            <a:ext cx="2743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s-ES" sz="2000" b="1" dirty="0" smtClean="0">
                <a:latin typeface="Brush Script MT" pitchFamily="66" charset="0"/>
              </a:rPr>
              <a:t>Si hubiera sabido mas historia de Puerto Rico, Santa Claus me habría traído el Lamborghini que le pedí las pasadas navidades.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343150"/>
            <a:ext cx="5334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</a:t>
            </a:r>
            <a:r>
              <a:rPr lang="es-ES" sz="2600" dirty="0" smtClean="0">
                <a:latin typeface="Caslon Antique" panose="02027200000000000000" pitchFamily="18" charset="0"/>
              </a:rPr>
              <a:t>la pagina 233 del libro y 60 (D) del cuaderno.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>
                <a:latin typeface="Caslon Antique" panose="02027200000000000000" pitchFamily="18" charset="0"/>
              </a:rPr>
              <a:t>al maestro para estampado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11817"/>
            <a:ext cx="25908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1261540">
            <a:off x="2059319" y="1684907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?</a:t>
            </a:r>
            <a:endParaRPr lang="es-ES" sz="72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52550"/>
            <a:ext cx="6351587" cy="23891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14: Economía y política al inicio del ELA</a:t>
            </a:r>
          </a:p>
        </p:txBody>
      </p:sp>
      <p:pic>
        <p:nvPicPr>
          <p:cNvPr id="12290" name="Picture 2" descr="Image result for progress symbol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8732" t="10000" r="20911" b="10000"/>
          <a:stretch>
            <a:fillRect/>
          </a:stretch>
        </p:blipFill>
        <p:spPr bwMode="auto">
          <a:xfrm>
            <a:off x="3657600" y="3181350"/>
            <a:ext cx="1949450" cy="161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885950"/>
            <a:ext cx="5342235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¿Cu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ndo y porque se cre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el Estado Libre Asociado de Puerto Rico?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á</a:t>
            </a: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ginas 232-233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46" name="Picture 6" descr="C:\Users\Jim\Desktop\768px-Seal_of_Puerto_Ric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57350"/>
            <a:ext cx="29718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581150"/>
            <a:ext cx="4419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Estatus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Partido Popular Democr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tico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Ley de Tierras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Reforma agraria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Parcelas</a:t>
            </a:r>
            <a:endParaRPr lang="es-ES" sz="2400" dirty="0">
              <a:latin typeface="Caslon Antique" pitchFamily="18" charset="0"/>
            </a:endParaRPr>
          </a:p>
        </p:txBody>
      </p:sp>
      <p:pic>
        <p:nvPicPr>
          <p:cNvPr id="11267" name="Picture 3" descr="C:\Users\Jim\Desktop\luis_mu_z_mar_n_1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8750"/>
            <a:ext cx="2393303" cy="3315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Surge el PPD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581150"/>
            <a:ext cx="60960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s-ES" sz="2200" dirty="0" smtClean="0">
                <a:latin typeface="Caslon Antique" pitchFamily="18" charset="0"/>
              </a:rPr>
              <a:t>El carism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200" dirty="0" smtClean="0">
                <a:latin typeface="Caslon Antique" pitchFamily="18" charset="0"/>
              </a:rPr>
              <a:t>tico </a:t>
            </a:r>
            <a:r>
              <a:rPr lang="es-ES" sz="2200" b="1" dirty="0" smtClean="0">
                <a:latin typeface="Caslon Antique" pitchFamily="18" charset="0"/>
              </a:rPr>
              <a:t>Luis Mu</a:t>
            </a:r>
            <a:r>
              <a:rPr lang="es-ES" b="1" dirty="0" smtClean="0">
                <a:latin typeface="Caslon Antique" pitchFamily="18" charset="0"/>
              </a:rPr>
              <a:t>ñ</a:t>
            </a:r>
            <a:r>
              <a:rPr lang="es-ES" sz="2200" b="1" dirty="0" smtClean="0">
                <a:latin typeface="Caslon Antique" pitchFamily="18" charset="0"/>
              </a:rPr>
              <a:t>oz Mar</a:t>
            </a:r>
            <a:r>
              <a:rPr lang="es-ES" b="1" dirty="0" smtClean="0">
                <a:latin typeface="Caslon Antique" pitchFamily="18" charset="0"/>
              </a:rPr>
              <a:t>í</a:t>
            </a:r>
            <a:r>
              <a:rPr lang="es-ES" sz="2200" b="1" dirty="0" smtClean="0">
                <a:latin typeface="Caslon Antique" pitchFamily="18" charset="0"/>
              </a:rPr>
              <a:t>n</a:t>
            </a:r>
            <a:r>
              <a:rPr lang="es-ES" sz="2200" dirty="0" smtClean="0">
                <a:latin typeface="Caslon Antique" pitchFamily="18" charset="0"/>
              </a:rPr>
              <a:t>, Presidente del Senado de Puerto Rico y parte del ala independentista del Partido Liberal, </a:t>
            </a:r>
            <a:r>
              <a:rPr lang="es-ES" sz="2200" b="1" dirty="0" smtClean="0">
                <a:latin typeface="Caslon Antique" pitchFamily="18" charset="0"/>
              </a:rPr>
              <a:t>curiosamente </a:t>
            </a:r>
            <a:r>
              <a:rPr lang="es-ES" sz="2200" dirty="0" smtClean="0">
                <a:latin typeface="Caslon Antique" pitchFamily="18" charset="0"/>
              </a:rPr>
              <a:t>comenz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a cabildear en contra del </a:t>
            </a:r>
            <a:r>
              <a:rPr lang="es-ES" sz="2200" b="1" dirty="0" smtClean="0">
                <a:latin typeface="Caslon Antique" pitchFamily="18" charset="0"/>
              </a:rPr>
              <a:t>Proyecto Tydings </a:t>
            </a:r>
            <a:r>
              <a:rPr lang="es-ES" sz="2200" dirty="0" smtClean="0">
                <a:latin typeface="Caslon Antique" pitchFamily="18" charset="0"/>
              </a:rPr>
              <a:t>proclamando que seria rechazado porque, seg</a:t>
            </a:r>
            <a:r>
              <a:rPr lang="es-ES" dirty="0" smtClean="0">
                <a:latin typeface="Caslon Antique" pitchFamily="18" charset="0"/>
              </a:rPr>
              <a:t>ú</a:t>
            </a:r>
            <a:r>
              <a:rPr lang="es-ES" sz="2200" dirty="0" smtClean="0">
                <a:latin typeface="Caslon Antique" pitchFamily="18" charset="0"/>
              </a:rPr>
              <a:t>n </a:t>
            </a:r>
            <a:r>
              <a:rPr lang="es-ES" dirty="0" smtClean="0">
                <a:latin typeface="Caslon Antique" pitchFamily="18" charset="0"/>
              </a:rPr>
              <a:t>é</a:t>
            </a:r>
            <a:r>
              <a:rPr lang="es-ES" sz="2200" dirty="0" smtClean="0">
                <a:latin typeface="Caslon Antique" pitchFamily="18" charset="0"/>
              </a:rPr>
              <a:t>l, el pueblo no quer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la independencia. Una serie de esc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200" dirty="0" smtClean="0">
                <a:latin typeface="Caslon Antique" pitchFamily="18" charset="0"/>
              </a:rPr>
              <a:t>ndalos comprometedores convirtieron a Mu</a:t>
            </a:r>
            <a:r>
              <a:rPr lang="es-ES" dirty="0" smtClean="0">
                <a:latin typeface="Caslon Antique" pitchFamily="18" charset="0"/>
              </a:rPr>
              <a:t>ñ</a:t>
            </a:r>
            <a:r>
              <a:rPr lang="es-ES" sz="2200" dirty="0" smtClean="0">
                <a:latin typeface="Caslon Antique" pitchFamily="18" charset="0"/>
              </a:rPr>
              <a:t>oz Mar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n en una herramienta que el FBI usar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para socavar el movimiento nacionalista y estabilizar el control de EEUU sobre la isla.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1026" name="Picture 2" descr="C:\Users\Jim\Desktop\unnamed.jpg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6781800" y="1733550"/>
            <a:ext cx="1955799" cy="254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047750"/>
            <a:ext cx="4343400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s-ES" sz="2200" dirty="0" smtClean="0">
                <a:latin typeface="Caslon Antique" pitchFamily="18" charset="0"/>
              </a:rPr>
              <a:t>Su nueva postura ideol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gica en contra de la independencia le caus</a:t>
            </a:r>
            <a:r>
              <a:rPr lang="es-ES" dirty="0" smtClean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el ser expulsado del Partido Liberal. En 1938 Mu</a:t>
            </a:r>
            <a:r>
              <a:rPr lang="es-ES" dirty="0" smtClean="0">
                <a:latin typeface="Caslon Antique" pitchFamily="18" charset="0"/>
              </a:rPr>
              <a:t>ñ</a:t>
            </a:r>
            <a:r>
              <a:rPr lang="es-ES" sz="2200" dirty="0" smtClean="0">
                <a:latin typeface="Caslon Antique" pitchFamily="18" charset="0"/>
              </a:rPr>
              <a:t>oz Mar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n fund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el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Partido Popular Democr</a:t>
            </a:r>
            <a:r>
              <a:rPr lang="es-ES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á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tico </a:t>
            </a:r>
            <a:r>
              <a:rPr lang="es-ES" sz="2200" b="1" dirty="0" smtClean="0">
                <a:latin typeface="Caslon Antique" pitchFamily="18" charset="0"/>
              </a:rPr>
              <a:t> </a:t>
            </a:r>
            <a:r>
              <a:rPr lang="es-ES" sz="2200" dirty="0" smtClean="0">
                <a:latin typeface="Caslon Antique" pitchFamily="18" charset="0"/>
              </a:rPr>
              <a:t>(PPD) insistiendo en atender los urgentes problemas socioecon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micos de la isla, sin entrar en una discusi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sobre la causa del problema: su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estatus</a:t>
            </a:r>
            <a:r>
              <a:rPr lang="es-ES" sz="2200" dirty="0" smtClean="0">
                <a:latin typeface="Caslon Antique" pitchFamily="18" charset="0"/>
              </a:rPr>
              <a:t> colonial, o su condici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pol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tica, en el mundo.</a:t>
            </a:r>
          </a:p>
        </p:txBody>
      </p:sp>
      <p:pic>
        <p:nvPicPr>
          <p:cNvPr id="9219" name="Picture 3" descr="C:\Users\Jim\Desktop\ppd_02roj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4008">
            <a:off x="5386477" y="1382603"/>
            <a:ext cx="3097847" cy="255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3562350"/>
            <a:ext cx="81534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es-ES" sz="2200" dirty="0" smtClean="0">
                <a:latin typeface="Caslon Antique" pitchFamily="18" charset="0"/>
              </a:rPr>
              <a:t>Esta manera de pensar parece haber resonado con gran parte del electorado ya que en 1940 el partido tuvo su primera victoria eleccionaria. La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Reforma agraria</a:t>
            </a:r>
            <a:r>
              <a:rPr lang="es-ES" sz="2200" dirty="0" smtClean="0">
                <a:latin typeface="Caslon Antique" pitchFamily="18" charset="0"/>
              </a:rPr>
              <a:t>, fue una parte muy importante de la plataforma de gobierno del PPD.</a:t>
            </a:r>
          </a:p>
          <a:p>
            <a:pPr>
              <a:lnSpc>
                <a:spcPts val="2600"/>
              </a:lnSpc>
            </a:pPr>
            <a:endParaRPr lang="es-ES" sz="2200" dirty="0" smtClean="0">
              <a:latin typeface="Caslon Antique" pitchFamily="18" charset="0"/>
            </a:endParaRPr>
          </a:p>
          <a:p>
            <a:pPr>
              <a:lnSpc>
                <a:spcPts val="2600"/>
              </a:lnSpc>
            </a:pPr>
            <a:r>
              <a:rPr lang="es-ES" sz="2200" dirty="0" smtClean="0">
                <a:latin typeface="Caslon Antique" pitchFamily="18" charset="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1026" name="Picture 2" descr="C:\Users\Jim\Desktop\18-0.jpg"/>
          <p:cNvPicPr>
            <a:picLocks noChangeAspect="1" noChangeArrowheads="1"/>
          </p:cNvPicPr>
          <p:nvPr/>
        </p:nvPicPr>
        <p:blipFill>
          <a:blip r:embed="rId2" cstate="print">
            <a:lum bright="-15000" contrast="30000"/>
          </a:blip>
          <a:srcRect b="54490"/>
          <a:stretch>
            <a:fillRect/>
          </a:stretch>
        </p:blipFill>
        <p:spPr bwMode="auto">
          <a:xfrm>
            <a:off x="-1" y="0"/>
            <a:ext cx="9144001" cy="3382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267200" y="819150"/>
            <a:ext cx="4419600" cy="381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Curiosamente, la reforma agraria que tanto enfatiz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lo justo de quitarle tierras a las grandes compa</a:t>
            </a:r>
            <a:r>
              <a:rPr lang="es-ES" dirty="0" smtClean="0">
                <a:latin typeface="Caslon Antique" panose="02027200000000000000" pitchFamily="18" charset="0"/>
              </a:rPr>
              <a:t>ñí</a:t>
            </a:r>
            <a:r>
              <a:rPr lang="es-ES" sz="2200" dirty="0" smtClean="0">
                <a:latin typeface="Caslon Antique" panose="02027200000000000000" pitchFamily="18" charset="0"/>
              </a:rPr>
              <a:t>as azucareras, con la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Ley de Tierras</a:t>
            </a:r>
            <a:r>
              <a:rPr lang="es-ES" sz="2200" dirty="0" smtClean="0">
                <a:latin typeface="Caslon Antique" panose="02027200000000000000" pitchFamily="18" charset="0"/>
              </a:rPr>
              <a:t>, comenz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 decaer una vez entr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en vigor, a partir de 1947 ya que el programa de incentivos industriales conocido como </a:t>
            </a:r>
            <a:r>
              <a:rPr lang="es-ES" sz="2200" b="1" dirty="0" smtClean="0">
                <a:latin typeface="Caslon Antique" panose="02027200000000000000" pitchFamily="18" charset="0"/>
              </a:rPr>
              <a:t>Operaci</a:t>
            </a:r>
            <a:r>
              <a:rPr lang="es-ES" b="1" dirty="0" smtClean="0">
                <a:latin typeface="Caslon Antique" panose="02027200000000000000" pitchFamily="18" charset="0"/>
              </a:rPr>
              <a:t>ó</a:t>
            </a:r>
            <a:r>
              <a:rPr lang="es-ES" sz="2200" b="1" dirty="0" smtClean="0">
                <a:latin typeface="Caslon Antique" panose="02027200000000000000" pitchFamily="18" charset="0"/>
              </a:rPr>
              <a:t>n Manos a la Obra</a:t>
            </a:r>
            <a:r>
              <a:rPr lang="es-ES" sz="2200" dirty="0" smtClean="0">
                <a:latin typeface="Caslon Antique" panose="02027200000000000000" pitchFamily="18" charset="0"/>
              </a:rPr>
              <a:t>, destruy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la agricultura en favor de una industrializaci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masiva. Traer industria es un problema, si se hace a expensas de la agricultura.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operation-bootstr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3913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Pan. Tierra. Libertad?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57350"/>
            <a:ext cx="55626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Bajo la consigna populista de </a:t>
            </a:r>
            <a:r>
              <a:rPr lang="es-ES" sz="2200" i="1" dirty="0" smtClean="0">
                <a:latin typeface="Caslon Antique" panose="02027200000000000000" pitchFamily="18" charset="0"/>
              </a:rPr>
              <a:t>Pan, Tierra y Libertad</a:t>
            </a:r>
            <a:r>
              <a:rPr lang="es-ES" sz="2200" dirty="0" smtClean="0">
                <a:latin typeface="Caslon Antique" panose="02027200000000000000" pitchFamily="18" charset="0"/>
              </a:rPr>
              <a:t>, el nuevo programa de gobierno propuso limitar los latifundios y regalar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parcelas, </a:t>
            </a:r>
            <a:r>
              <a:rPr lang="es-ES" sz="2200" dirty="0" smtClean="0">
                <a:latin typeface="Caslon Antique" panose="02027200000000000000" pitchFamily="18" charset="0"/>
              </a:rPr>
              <a:t>o lotes de terreno, a agricultores que cualificaran, pero Mu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oz entreg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la isla a una invasi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desordenada de corporaciones estadounidenses. Tras ser destruida la agricultura en una isla de tierra f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rtil, sometido el pa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s a un desorden demogr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fico, espacial y social, 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l redujo las voces anticoloniales con una gran represi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7169" name="Picture 1" descr="C:\Users\Jim\Desktop\Lmm12.gif"/>
          <p:cNvPicPr>
            <a:picLocks noChangeAspect="1" noChangeArrowheads="1"/>
          </p:cNvPicPr>
          <p:nvPr/>
        </p:nvPicPr>
        <p:blipFill>
          <a:blip r:embed="rId2" cstate="print">
            <a:lum bright="-4000" contrast="16000"/>
          </a:blip>
          <a:srcRect l="5333" r="9333"/>
          <a:stretch>
            <a:fillRect/>
          </a:stretch>
        </p:blipFill>
        <p:spPr bwMode="auto">
          <a:xfrm>
            <a:off x="6068492" y="2038350"/>
            <a:ext cx="2651193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567</Words>
  <Application>Microsoft Office PowerPoint</Application>
  <PresentationFormat>On-screen Show (16:9)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220</cp:revision>
  <dcterms:created xsi:type="dcterms:W3CDTF">2019-07-26T01:32:32Z</dcterms:created>
  <dcterms:modified xsi:type="dcterms:W3CDTF">2021-04-01T17:20:55Z</dcterms:modified>
</cp:coreProperties>
</file>