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3" r:id="rId7"/>
    <p:sldId id="278" r:id="rId8"/>
    <p:sldId id="279" r:id="rId9"/>
    <p:sldId id="275" r:id="rId10"/>
    <p:sldId id="282" r:id="rId11"/>
    <p:sldId id="283" r:id="rId12"/>
    <p:sldId id="284" r:id="rId13"/>
    <p:sldId id="285" r:id="rId14"/>
    <p:sldId id="286" r:id="rId15"/>
    <p:sldId id="277" r:id="rId16"/>
    <p:sldId id="280" r:id="rId17"/>
    <p:sldId id="281" r:id="rId18"/>
    <p:sldId id="276" r:id="rId19"/>
    <p:sldId id="287" r:id="rId20"/>
    <p:sldId id="270" r:id="rId21"/>
    <p:sldId id="271" r:id="rId22"/>
    <p:sldId id="26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C3qqTK1FgfY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eGufnPJvAF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0lQy7rsNA9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45. Los Nacionalis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40995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EEUU no prest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atenci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a Albizu hasta 1934, cuando dirigi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una huelga en toda la isla que elev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los salarios de los cortadores de ca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a de 45</a:t>
            </a:r>
            <a:r>
              <a:rPr lang="es-ES" sz="2200" dirty="0" smtClean="0">
                <a:latin typeface="Trebuchet MS"/>
              </a:rPr>
              <a:t>¢ </a:t>
            </a:r>
            <a:r>
              <a:rPr lang="es-ES" sz="2200" dirty="0" smtClean="0">
                <a:latin typeface="Caslon Antique" panose="02027200000000000000" pitchFamily="18" charset="0"/>
              </a:rPr>
              <a:t>a $ 1.</a:t>
            </a:r>
            <a:r>
              <a:rPr lang="es-ES" sz="2200" baseline="30000" dirty="0" smtClean="0">
                <a:latin typeface="Caslon Antique" panose="02027200000000000000" pitchFamily="18" charset="0"/>
              </a:rPr>
              <a:t>50</a:t>
            </a:r>
            <a:r>
              <a:rPr lang="es-ES" sz="2200" dirty="0" smtClean="0">
                <a:latin typeface="Caslon Antique" panose="02027200000000000000" pitchFamily="18" charset="0"/>
              </a:rPr>
              <a:t> x d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de 12 horas. Con esta victoria, Albizu se hizo famoso en todo Puerto Rico y la multitud que lo rodeaba sigui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creciendo. Las corporaciones ahora... lo odiaban.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5" name="Picture 3" descr="C:\Users\Jim\Desktop\albizu-campos-speaks-at-the-university-of-puerto-rico-in-rio-piedras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 b="13468"/>
          <a:stretch>
            <a:fillRect/>
          </a:stretch>
        </p:blipFill>
        <p:spPr bwMode="auto">
          <a:xfrm>
            <a:off x="0" y="-2"/>
            <a:ext cx="9144000" cy="33190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895350"/>
            <a:ext cx="5334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Los EEUU respondi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designando como gobernador, a </a:t>
            </a:r>
            <a:r>
              <a:rPr lang="es-ES" sz="2200" b="1" dirty="0" smtClean="0">
                <a:latin typeface="Caslon Antique" panose="02027200000000000000" pitchFamily="18" charset="0"/>
              </a:rPr>
              <a:t>Blanton Winship</a:t>
            </a:r>
            <a:r>
              <a:rPr lang="es-ES" sz="2200" dirty="0" smtClean="0">
                <a:latin typeface="Caslon Antique" panose="02027200000000000000" pitchFamily="18" charset="0"/>
              </a:rPr>
              <a:t>, que militariz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toda la fuerza de la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Insular. Los oficiales fueron entrenados y equipados con metralletas, gases lacrim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genos, rifles y carabinas de alta potencia. Por considerarlo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sedicioso</a:t>
            </a:r>
            <a:r>
              <a:rPr lang="es-ES" sz="2200" dirty="0" smtClean="0">
                <a:latin typeface="Caslon Antique" panose="02027200000000000000" pitchFamily="18" charset="0"/>
              </a:rPr>
              <a:t>, estos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as y el FBI comenzaron a seguir a Albizu Campos por toda la isla. Observaban su casa, interceptaban su correo, interrogaban a sus vecinos y arrestaban a miembros del Partido Nacionalista. Albizu incluso comenz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recibir amenazas de muerte.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3" descr="C:\Users\Jim\Desktop\winship-blanton-general-1024.jpg"/>
          <p:cNvPicPr>
            <a:picLocks noChangeAspect="1" noChangeArrowheads="1"/>
          </p:cNvPicPr>
          <p:nvPr/>
        </p:nvPicPr>
        <p:blipFill>
          <a:blip r:embed="rId2" cstate="print">
            <a:lum bright="-3000" contrast="9000"/>
          </a:blip>
          <a:srcRect l="2745" t="6618" r="3938" b="2941"/>
          <a:stretch>
            <a:fillRect/>
          </a:stretch>
        </p:blipFill>
        <p:spPr bwMode="auto">
          <a:xfrm>
            <a:off x="5542744" y="819150"/>
            <a:ext cx="3144055" cy="3615017"/>
          </a:xfrm>
          <a:prstGeom prst="rect">
            <a:avLst/>
          </a:prstGeom>
          <a:noFill/>
          <a:scene3d>
            <a:camera prst="perspectiveHeroicExtremeLeftFacing" fov="3900000"/>
            <a:lightRig rig="threePt" dir="t"/>
          </a:scene3d>
          <a:sp3d z="50800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47750"/>
            <a:ext cx="5029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tabLst>
                <a:tab pos="1144588" algn="l"/>
              </a:tabLst>
            </a:pPr>
            <a:r>
              <a:rPr lang="es-ES" sz="2200" dirty="0" smtClean="0">
                <a:latin typeface="Caslon Antique" pitchFamily="18" charset="0"/>
              </a:rPr>
              <a:t>El 24 de octubre de 1935, polic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as de Winship allanaron una concentraci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estudiantil y mat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a 4 personas, incluido el tesorero del Partido Nacionalista, todo a plena luz del d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a, frente a testigos. Esto se conoci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como la </a:t>
            </a:r>
            <a:r>
              <a:rPr lang="es-ES" sz="2200" b="1" dirty="0" smtClean="0">
                <a:latin typeface="Caslon Antique" pitchFamily="18" charset="0"/>
              </a:rPr>
              <a:t>Masacre de R</a:t>
            </a:r>
            <a:r>
              <a:rPr lang="es-ES" b="1" dirty="0" smtClean="0">
                <a:latin typeface="Caslon Antique" pitchFamily="18" charset="0"/>
              </a:rPr>
              <a:t>í</a:t>
            </a:r>
            <a:r>
              <a:rPr lang="es-ES" sz="2200" b="1" dirty="0" smtClean="0">
                <a:latin typeface="Caslon Antique" pitchFamily="18" charset="0"/>
              </a:rPr>
              <a:t>o Piedras</a:t>
            </a:r>
            <a:r>
              <a:rPr lang="es-ES" sz="2200" dirty="0" smtClean="0">
                <a:latin typeface="Caslon Antique" pitchFamily="18" charset="0"/>
              </a:rPr>
              <a:t>. El 29 de octubre de 1935, cuando se le pregunt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sobre la Masacre de 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o Piedras en una conferencia de prensa, el Jefe de Polic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de Winship, </a:t>
            </a:r>
            <a:r>
              <a:rPr lang="es-ES" sz="2200" b="1" dirty="0" smtClean="0">
                <a:latin typeface="Caslon Antique" pitchFamily="18" charset="0"/>
              </a:rPr>
              <a:t>E. Francis Riggs</a:t>
            </a:r>
            <a:r>
              <a:rPr lang="es-ES" sz="2200" dirty="0" smtClean="0">
                <a:latin typeface="Caslon Antique" pitchFamily="18" charset="0"/>
              </a:rPr>
              <a:t>, pronunci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sus famosas palabras. </a:t>
            </a:r>
            <a:endParaRPr lang="en-US" sz="2200" dirty="0" smtClean="0">
              <a:latin typeface="Caslon Antique" pitchFamily="18" charset="0"/>
            </a:endParaRPr>
          </a:p>
        </p:txBody>
      </p:sp>
      <p:pic>
        <p:nvPicPr>
          <p:cNvPr id="2050" name="Picture 2" descr="C:\Users\Jim\Desktop\3241210_1483458533.jpg"/>
          <p:cNvPicPr>
            <a:picLocks noChangeAspect="1" noChangeArrowheads="1"/>
          </p:cNvPicPr>
          <p:nvPr/>
        </p:nvPicPr>
        <p:blipFill>
          <a:blip r:embed="rId2" cstate="print">
            <a:lum bright="-4000" contrast="17000"/>
          </a:blip>
          <a:srcRect l="2556" t="2236" r="5446"/>
          <a:stretch>
            <a:fillRect/>
          </a:stretch>
        </p:blipFill>
        <p:spPr bwMode="auto">
          <a:xfrm>
            <a:off x="5638800" y="895350"/>
            <a:ext cx="2931395" cy="3560763"/>
          </a:xfrm>
          <a:prstGeom prst="rect">
            <a:avLst/>
          </a:prstGeom>
          <a:noFill/>
          <a:scene3d>
            <a:camera prst="perspectiveHeroicExtremeLeftFacing" fov="3600000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438150"/>
            <a:ext cx="83820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Riggs declar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la prensa que si Albizu Campos continuaba su "agitaci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n": "</a:t>
            </a:r>
            <a:r>
              <a:rPr lang="es-ES" sz="2200" b="1" i="1" dirty="0" smtClean="0">
                <a:latin typeface="Caslon Antique" panose="02027200000000000000" pitchFamily="18" charset="0"/>
              </a:rPr>
              <a:t>Habr</a:t>
            </a:r>
            <a:r>
              <a:rPr lang="es-ES" b="1" i="1" dirty="0" smtClean="0">
                <a:latin typeface="Caslon Antique" panose="02027200000000000000" pitchFamily="18" charset="0"/>
              </a:rPr>
              <a:t>á</a:t>
            </a:r>
            <a:r>
              <a:rPr lang="es-ES" sz="2200" b="1" i="1" dirty="0" smtClean="0">
                <a:latin typeface="Caslon Antique" panose="02027200000000000000" pitchFamily="18" charset="0"/>
              </a:rPr>
              <a:t> una guerra a muerte contra todos los puertorrique</a:t>
            </a:r>
            <a:r>
              <a:rPr lang="es-ES" b="1" i="1" dirty="0" smtClean="0">
                <a:latin typeface="Caslon Antique" panose="02027200000000000000" pitchFamily="18" charset="0"/>
              </a:rPr>
              <a:t>ñ</a:t>
            </a:r>
            <a:r>
              <a:rPr lang="es-ES" sz="2200" b="1" i="1" dirty="0" smtClean="0">
                <a:latin typeface="Caslon Antique" panose="02027200000000000000" pitchFamily="18" charset="0"/>
              </a:rPr>
              <a:t>os</a:t>
            </a:r>
            <a:r>
              <a:rPr lang="es-ES" sz="2200" dirty="0" smtClean="0">
                <a:latin typeface="Caslon Antique" panose="02027200000000000000" pitchFamily="18" charset="0"/>
              </a:rPr>
              <a:t>". Toda la prensa inform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las palabras del jefe de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a, y la gente se se volvi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muy temerosa. Luego, el 23 de febrero de 1936, dos nacionalistas acusados de asesinar a E. F. Riggs, fueron arrestados y arrastrados a un cuartel de San Juan, y ejecutados dentro del cuartel.</a:t>
            </a:r>
            <a:endParaRPr lang="en-US" sz="2200" dirty="0" smtClean="0">
              <a:latin typeface="Caslon Antique" panose="02027200000000000000" pitchFamily="18" charset="0"/>
            </a:endParaRPr>
          </a:p>
        </p:txBody>
      </p:sp>
      <p:pic>
        <p:nvPicPr>
          <p:cNvPr id="3074" name="Picture 2" descr="C:\Users\Jim\Desktop\7e09b-eliasbeauchampantesdesuasesinato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1667" t="23781" r="1667" b="40920"/>
          <a:stretch>
            <a:fillRect/>
          </a:stretch>
        </p:blipFill>
        <p:spPr bwMode="auto">
          <a:xfrm>
            <a:off x="0" y="2436770"/>
            <a:ext cx="9144000" cy="27067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0" y="1123950"/>
            <a:ext cx="4953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La isla entera estaba indignada por esta ejecuci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policial, y 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s de 30,000 personas rodearon la caravana funeraria hacia San Juan el 25 de febrero de 1936. </a:t>
            </a:r>
            <a:br>
              <a:rPr lang="es-ES" sz="2200" dirty="0" smtClean="0">
                <a:latin typeface="Caslon Antique" panose="02027200000000000000" pitchFamily="18" charset="0"/>
              </a:rPr>
            </a:br>
            <a:r>
              <a:rPr lang="es-ES" sz="2200" dirty="0" smtClean="0">
                <a:latin typeface="Caslon Antique" panose="02027200000000000000" pitchFamily="18" charset="0"/>
              </a:rPr>
              <a:t>Unos d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as despu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s, en marzo de 1936, Albizu fue arrestado y juzgado por conspiraci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para derrocar al gobierno de los EEUU. Fue enviado a la Penitenciar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de USP en Atlanta, GA. El destino final de Albizu es tema para otra ocasi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n.</a:t>
            </a:r>
            <a:endParaRPr lang="en-US" sz="2200" dirty="0" smtClean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usp-atlanta-cellbl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478094" cy="5143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473501" y="43052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514350"/>
            <a:ext cx="80771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</a:t>
            </a:r>
            <a:r>
              <a:rPr lang="es-ES" sz="4400" b="1" dirty="0" smtClean="0">
                <a:solidFill>
                  <a:srgbClr val="7E0000"/>
                </a:solidFill>
                <a:latin typeface="BIRTH OF A HERO" pitchFamily="2" charset="0"/>
              </a:rPr>
              <a:t> </a:t>
            </a:r>
            <a:r>
              <a:rPr lang="es-ES" sz="4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olita Scorned" pitchFamily="2" charset="0"/>
              </a:rPr>
              <a:t>Masacre</a:t>
            </a:r>
            <a:r>
              <a:rPr lang="es-ES" sz="4400" b="1" dirty="0" smtClean="0">
                <a:solidFill>
                  <a:srgbClr val="7E0000"/>
                </a:solidFill>
                <a:latin typeface="BIRTH OF A HERO" pitchFamily="2" charset="0"/>
              </a:rPr>
              <a:t>  </a:t>
            </a:r>
            <a:r>
              <a:rPr lang="es-ES" sz="4400" b="1" dirty="0" smtClean="0">
                <a:latin typeface="BIRTH OF A HERO" pitchFamily="2" charset="0"/>
              </a:rPr>
              <a:t>de Ponce</a:t>
            </a:r>
            <a:endParaRPr lang="es-ES" sz="4400" b="1" dirty="0">
              <a:latin typeface="BIRTH OF A HERO" pitchFamily="2" charset="0"/>
            </a:endParaRPr>
          </a:p>
        </p:txBody>
      </p:sp>
      <p:pic>
        <p:nvPicPr>
          <p:cNvPr id="6146" name="Picture 2" descr="C:\Users\Jim\Desktop\Massacre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 l="28946" t="2505" r="8537" b="4802"/>
          <a:stretch>
            <a:fillRect/>
          </a:stretch>
        </p:blipFill>
        <p:spPr bwMode="auto">
          <a:xfrm>
            <a:off x="533400" y="1733550"/>
            <a:ext cx="2895600" cy="29718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81400" y="1657350"/>
            <a:ext cx="51054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El Domingo de Ramos, 21 de marzo, de 1937, se realiz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una marcha pac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fica en Ponce, en apoyo de Pedro Albizu Campos y de otros nacionalistas que hab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an sido encarcelados. La marcha se convirti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 una </a:t>
            </a:r>
            <a:r>
              <a:rPr lang="es-ES" sz="2200" b="1" dirty="0" smtClean="0">
                <a:latin typeface="Caslon Antique" panose="02027200000000000000" pitchFamily="18" charset="0"/>
              </a:rPr>
              <a:t>sangrienta masacre policial</a:t>
            </a:r>
            <a:r>
              <a:rPr lang="es-ES" sz="2200" dirty="0" smtClean="0">
                <a:latin typeface="Caslon Antique" panose="02027200000000000000" pitchFamily="18" charset="0"/>
              </a:rPr>
              <a:t>, muriendo 18 puertorrique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os desarmados e hiriendo a otros 200. Mujeres y ni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os fueron asesinados, incluida una ni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a de 7 a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os, que recibi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un disparo en la espalda.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15991">
            <a:off x="625901" y="4229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742950"/>
            <a:ext cx="3810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400"/>
              </a:lnSpc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D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as antes, los organizadores de la marcha recibieron permiso del alcalde de Ponce. Sin embargo, para el 19 de marzo el jefe de la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a, el Coronel Orbeta, fue a Ponce para prohibir la actividad. Al informarle al gobernador Winship de la misma, este exigi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la retirada inmediata de los permisos, momentos antes de que el desfile comenzara. La masacre ocurri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bajo el mando directo del gobernador.</a:t>
            </a:r>
          </a:p>
        </p:txBody>
      </p:sp>
      <p:pic>
        <p:nvPicPr>
          <p:cNvPr id="2053" name="Picture 5" descr="C:\Users\Jim\Desktop\policeman-with-a-tommy-gun-issued-by-gov-winship.jpg"/>
          <p:cNvPicPr>
            <a:picLocks noChangeAspect="1" noChangeArrowheads="1"/>
          </p:cNvPicPr>
          <p:nvPr/>
        </p:nvPicPr>
        <p:blipFill>
          <a:blip r:embed="rId2" cstate="print"/>
          <a:srcRect l="10526" t="10959" r="13684" b="6849"/>
          <a:stretch>
            <a:fillRect/>
          </a:stretch>
        </p:blipFill>
        <p:spPr bwMode="auto">
          <a:xfrm>
            <a:off x="533400" y="412750"/>
            <a:ext cx="2895600" cy="2463800"/>
          </a:xfrm>
          <a:prstGeom prst="rect">
            <a:avLst/>
          </a:prstGeom>
          <a:noFill/>
        </p:spPr>
      </p:pic>
      <p:pic>
        <p:nvPicPr>
          <p:cNvPr id="2052" name="Picture 4" descr="C:\Users\Jim\Desktop\primer-disparo-el-imparcial.pd_.jpg.jpg"/>
          <p:cNvPicPr>
            <a:picLocks noChangeAspect="1" noChangeArrowheads="1"/>
          </p:cNvPicPr>
          <p:nvPr/>
        </p:nvPicPr>
        <p:blipFill>
          <a:blip r:embed="rId3" cstate="print"/>
          <a:srcRect l="7431" t="6887" b="3587"/>
          <a:stretch>
            <a:fillRect/>
          </a:stretch>
        </p:blipFill>
        <p:spPr bwMode="auto">
          <a:xfrm>
            <a:off x="1828800" y="2495550"/>
            <a:ext cx="2823317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971550"/>
            <a:ext cx="54864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400"/>
              </a:lnSpc>
            </a:pPr>
            <a:r>
              <a:rPr lang="es-ES" sz="2200" dirty="0" smtClean="0">
                <a:latin typeface="Caslon Antique" pitchFamily="18" charset="0"/>
              </a:rPr>
              <a:t>El 14 de abril, el congresista Vito Marcantonio denunci</a:t>
            </a:r>
            <a:r>
              <a:rPr lang="es-ES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a Winship ante el Congreso de los EEUU: “</a:t>
            </a:r>
            <a:r>
              <a:rPr lang="es-ES" sz="2200" i="1" dirty="0" smtClean="0">
                <a:latin typeface="Caslon Antique" pitchFamily="18" charset="0"/>
              </a:rPr>
              <a:t>En sus 5 a</a:t>
            </a:r>
            <a:r>
              <a:rPr lang="es-ES" i="1" dirty="0" smtClean="0">
                <a:latin typeface="Caslon Antique" pitchFamily="18" charset="0"/>
              </a:rPr>
              <a:t>ñ</a:t>
            </a:r>
            <a:r>
              <a:rPr lang="es-ES" sz="2200" i="1" dirty="0" smtClean="0">
                <a:latin typeface="Caslon Antique" pitchFamily="18" charset="0"/>
              </a:rPr>
              <a:t>os como gobernador de Puerto Rico, el Sr. Blanton Winship destruy</a:t>
            </a:r>
            <a:r>
              <a:rPr lang="es-ES" i="1" dirty="0" smtClean="0">
                <a:latin typeface="Caslon Antique" pitchFamily="18" charset="0"/>
              </a:rPr>
              <a:t>ó</a:t>
            </a:r>
            <a:r>
              <a:rPr lang="es-ES" sz="2200" i="1" dirty="0" smtClean="0">
                <a:latin typeface="Caslon Antique" pitchFamily="18" charset="0"/>
              </a:rPr>
              <a:t> el </a:t>
            </a:r>
            <a:r>
              <a:rPr lang="es-ES" i="1" dirty="0" smtClean="0">
                <a:latin typeface="Caslon Antique" pitchFamily="18" charset="0"/>
              </a:rPr>
              <a:t>úl</a:t>
            </a:r>
            <a:r>
              <a:rPr lang="es-ES" sz="2200" i="1" dirty="0" smtClean="0">
                <a:latin typeface="Caslon Antique" pitchFamily="18" charset="0"/>
              </a:rPr>
              <a:t>timo vestigio de los derechos civiles en Puerto Rico. Los patriotas fueron falsamente acusados en la mansi</a:t>
            </a:r>
            <a:r>
              <a:rPr lang="es-ES" i="1" dirty="0" smtClean="0">
                <a:latin typeface="Caslon Antique" pitchFamily="18" charset="0"/>
              </a:rPr>
              <a:t>ó</a:t>
            </a:r>
            <a:r>
              <a:rPr lang="es-ES" sz="2200" i="1" dirty="0" smtClean="0">
                <a:latin typeface="Caslon Antique" pitchFamily="18" charset="0"/>
              </a:rPr>
              <a:t>n ejecutiva y llevados a la c</a:t>
            </a:r>
            <a:r>
              <a:rPr lang="es-ES" i="1" dirty="0" smtClean="0">
                <a:latin typeface="Caslon Antique" pitchFamily="18" charset="0"/>
              </a:rPr>
              <a:t>á</a:t>
            </a:r>
            <a:r>
              <a:rPr lang="es-ES" sz="2200" i="1" dirty="0" smtClean="0">
                <a:latin typeface="Caslon Antique" pitchFamily="18" charset="0"/>
              </a:rPr>
              <a:t>rcel. Hombres, mujeres y ni</a:t>
            </a:r>
            <a:r>
              <a:rPr lang="es-ES" i="1" dirty="0" smtClean="0">
                <a:latin typeface="Caslon Antique" pitchFamily="18" charset="0"/>
              </a:rPr>
              <a:t>ñ</a:t>
            </a:r>
            <a:r>
              <a:rPr lang="es-ES" sz="2200" i="1" dirty="0" smtClean="0">
                <a:latin typeface="Caslon Antique" pitchFamily="18" charset="0"/>
              </a:rPr>
              <a:t>os fueron masacrados en las calles de la isla simplemente porque se atrevieron a expresar su opini</a:t>
            </a:r>
            <a:r>
              <a:rPr lang="es-ES" i="1" dirty="0" smtClean="0">
                <a:latin typeface="Caslon Antique" pitchFamily="18" charset="0"/>
              </a:rPr>
              <a:t>ó</a:t>
            </a:r>
            <a:r>
              <a:rPr lang="es-ES" sz="2200" i="1" dirty="0" smtClean="0">
                <a:latin typeface="Caslon Antique" pitchFamily="18" charset="0"/>
              </a:rPr>
              <a:t>n o intentaron reunirse en una reuni</a:t>
            </a:r>
            <a:r>
              <a:rPr lang="es-ES" i="1" dirty="0" smtClean="0">
                <a:latin typeface="Caslon Antique" pitchFamily="18" charset="0"/>
              </a:rPr>
              <a:t>ó</a:t>
            </a:r>
            <a:r>
              <a:rPr lang="es-ES" sz="2200" i="1" dirty="0" smtClean="0">
                <a:latin typeface="Caslon Antique" pitchFamily="18" charset="0"/>
              </a:rPr>
              <a:t>n libre </a:t>
            </a:r>
            <a:r>
              <a:rPr lang="es-ES" sz="2200" dirty="0" smtClean="0">
                <a:latin typeface="Caslon Antique" pitchFamily="18" charset="0"/>
              </a:rPr>
              <a:t>". —Vito Marcantonio, congresista estadounidense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1025" name="Picture 1" descr="C:\Users\Jim\Desktop\gettyimages-50500052-612x612.jpg"/>
          <p:cNvPicPr>
            <a:picLocks noChangeAspect="1" noChangeArrowheads="1"/>
          </p:cNvPicPr>
          <p:nvPr/>
        </p:nvPicPr>
        <p:blipFill>
          <a:blip r:embed="rId2" cstate="print">
            <a:lum bright="6000" contrast="25000"/>
          </a:blip>
          <a:srcRect l="6557" r="39344" b="6730"/>
          <a:stretch>
            <a:fillRect/>
          </a:stretch>
        </p:blipFill>
        <p:spPr bwMode="auto">
          <a:xfrm>
            <a:off x="478735" y="971550"/>
            <a:ext cx="256926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Jim\Desktop\Pictur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7000"/>
          </a:blip>
          <a:srcRect/>
          <a:stretch>
            <a:fillRect/>
          </a:stretch>
        </p:blipFill>
        <p:spPr bwMode="auto">
          <a:xfrm>
            <a:off x="0" y="2419350"/>
            <a:ext cx="9144000" cy="27241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1950"/>
            <a:ext cx="82296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La Comisi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Derechos Civiles de EEUU organiz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un comit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 para investigar el asunto. La Comisi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encontr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que los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as rodearon a los manifestantes, encerr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ndolos por los 4 lados. Que la polic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no dej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lugar para que la multitud se pudiera dispersar y por 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ltimo, que las victimas no portaban armas. Sin embargo, ni el gobernador y ninguno de sus subordinados fue jam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s procesado por la matanza. Ninguno fue siquiera sancionado.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15991">
            <a:off x="473501" y="4152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Proyecto Tydings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09750"/>
            <a:ext cx="56388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En respuesta a la muerte de su amigo, E. F. Riggs, el congresista </a:t>
            </a:r>
            <a:r>
              <a:rPr lang="es-ES" sz="2200" b="1" dirty="0" smtClean="0">
                <a:latin typeface="Caslon Antique" panose="02027200000000000000" pitchFamily="18" charset="0"/>
              </a:rPr>
              <a:t>Millard Tydings </a:t>
            </a:r>
            <a:r>
              <a:rPr lang="es-ES" sz="2200" dirty="0" smtClean="0">
                <a:latin typeface="Caslon Antique" panose="02027200000000000000" pitchFamily="18" charset="0"/>
              </a:rPr>
              <a:t>present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su proyecto para otorgarle la independencia a Puerto Rico. El </a:t>
            </a:r>
            <a:r>
              <a:rPr lang="es-ES" sz="2200" b="1" dirty="0" smtClean="0">
                <a:latin typeface="Caslon Antique" panose="02027200000000000000" pitchFamily="18" charset="0"/>
              </a:rPr>
              <a:t>Proyecto Tydings </a:t>
            </a:r>
            <a:r>
              <a:rPr lang="es-ES" sz="2200" dirty="0" smtClean="0">
                <a:latin typeface="Caslon Antique" panose="02027200000000000000" pitchFamily="18" charset="0"/>
              </a:rPr>
              <a:t>dispon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la celebraci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un plebiscito a llevarse a cabo en noviembre de 1937. Fue una propuesta, a favor de la independencia tan radical, que al tener consecuencias econ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micas tan adversas obligar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a los boricuas a aceptar su estatus colonial.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millard-tydings-891aaea3-ba5b-4e07-83c0-753fa539cc7-resize-7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81150"/>
            <a:ext cx="2438400" cy="311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14: Economía y política al inicio del ELA</a:t>
            </a:r>
          </a:p>
        </p:txBody>
      </p:sp>
      <p:pic>
        <p:nvPicPr>
          <p:cNvPr id="12290" name="Picture 2" descr="Image result for progress symbol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8732" t="10000" r="20911" b="10000"/>
          <a:stretch>
            <a:fillRect/>
          </a:stretch>
        </p:blipFill>
        <p:spPr bwMode="auto">
          <a:xfrm>
            <a:off x="3657600" y="3181350"/>
            <a:ext cx="1949450" cy="16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0" name="Rectangle 9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334000" cy="1981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Busca informaci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 acerca de la vida y obra de </a:t>
            </a:r>
            <a:r>
              <a:rPr lang="es-ES" sz="2600" b="1" dirty="0" smtClean="0">
                <a:latin typeface="Caslon Antique" panose="02027200000000000000" pitchFamily="18" charset="0"/>
              </a:rPr>
              <a:t>Pedro Albizu  </a:t>
            </a:r>
            <a:r>
              <a:rPr lang="es-ES" sz="2600" dirty="0" smtClean="0">
                <a:latin typeface="Caslon Antique" panose="02027200000000000000" pitchFamily="18" charset="0"/>
              </a:rPr>
              <a:t>en el internet y escribe una reflexi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 de una p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gina acerca de cual piensas tu, fue su mayor contribuci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 a la sociedad puertorrique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600" dirty="0" smtClean="0">
                <a:latin typeface="Caslon Antique" panose="02027200000000000000" pitchFamily="18" charset="0"/>
              </a:rPr>
              <a:t>a.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maestro para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44084"/>
            <a:ext cx="265176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49350" y="1196975"/>
            <a:ext cx="6845300" cy="2749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4885035" cy="35073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¿Qu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precipit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el surgimiento del movimiento nacionalista en Puerto Rico</a:t>
            </a:r>
            <a:r>
              <a:rPr lang="es-ES" sz="2400" dirty="0" smtClean="0">
                <a:latin typeface="Caslon Antique" panose="02027200000000000000" pitchFamily="18" charset="0"/>
              </a:rPr>
              <a:t>?</a:t>
            </a:r>
          </a:p>
          <a:p>
            <a:pPr>
              <a:lnSpc>
                <a:spcPts val="21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s-ES" sz="2400" dirty="0" smtClean="0">
                <a:effectLst/>
                <a:latin typeface="Caslon Antique" panose="02027200000000000000" pitchFamily="18" charset="0"/>
              </a:rPr>
              <a:t>¿C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effectLst/>
                <a:latin typeface="Caslon Antique" panose="02027200000000000000" pitchFamily="18" charset="0"/>
              </a:rPr>
              <a:t>mo se transform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effectLst/>
                <a:latin typeface="Caslon Antique" panose="02027200000000000000" pitchFamily="18" charset="0"/>
              </a:rPr>
              <a:t> la econom</a:t>
            </a:r>
            <a:r>
              <a:rPr lang="es-ES" sz="1900" dirty="0" smtClean="0">
                <a:effectLst/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effectLst/>
                <a:latin typeface="Caslon Antique" panose="02027200000000000000" pitchFamily="18" charset="0"/>
              </a:rPr>
              <a:t>a agraria local en una econom</a:t>
            </a:r>
            <a:r>
              <a:rPr lang="es-ES" sz="1900" dirty="0" smtClean="0">
                <a:effectLst/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effectLst/>
                <a:latin typeface="Caslon Antique" panose="02027200000000000000" pitchFamily="18" charset="0"/>
              </a:rPr>
              <a:t>a industrial?</a:t>
            </a:r>
          </a:p>
          <a:p>
            <a:pPr>
              <a:lnSpc>
                <a:spcPts val="2100"/>
              </a:lnSpc>
            </a:pPr>
            <a:endParaRPr lang="es-ES" sz="2400" dirty="0" smtClean="0">
              <a:effectLst/>
              <a:latin typeface="Caslon Antique" panose="02027200000000000000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¿ 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pas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durante el gobierno de</a:t>
            </a:r>
            <a:r>
              <a:rPr lang="es-ES" sz="2200" b="1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Blanton Winship</a:t>
            </a:r>
            <a:r>
              <a:rPr lang="es-ES" sz="2400" dirty="0" smtClean="0">
                <a:latin typeface="Caslon Antique" panose="02027200000000000000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230-231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masacre de ponce fotos">
            <a:extLst>
              <a:ext uri="{FF2B5EF4-FFF2-40B4-BE49-F238E27FC236}">
                <a16:creationId xmlns:a16="http://schemas.microsoft.com/office/drawing/2014/main" xmlns="" id="{7FD118D2-6AE0-4DA0-9311-84BD4E959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" r="3242"/>
          <a:stretch/>
        </p:blipFill>
        <p:spPr bwMode="auto">
          <a:xfrm>
            <a:off x="5560319" y="1657350"/>
            <a:ext cx="3126483" cy="28194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809750"/>
            <a:ext cx="33528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Plan Chard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PRRA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Sedici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Masacre de Ponce</a:t>
            </a:r>
            <a:endParaRPr lang="es-ES" sz="24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0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2" name="Picture 2" descr="Image result for pedro albizu campos"/>
          <p:cNvPicPr>
            <a:picLocks noChangeAspect="1" noChangeArrowheads="1"/>
          </p:cNvPicPr>
          <p:nvPr/>
        </p:nvPicPr>
        <p:blipFill>
          <a:blip r:embed="rId2" cstate="print">
            <a:lum bright="-10000" contrast="34000"/>
          </a:blip>
          <a:srcRect/>
          <a:stretch>
            <a:fillRect/>
          </a:stretch>
        </p:blipFill>
        <p:spPr bwMode="auto">
          <a:xfrm>
            <a:off x="6019800" y="1453290"/>
            <a:ext cx="2628900" cy="2985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Plan Chardón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657350"/>
            <a:ext cx="5494635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" sz="2200" dirty="0" smtClean="0">
                <a:latin typeface="Caslon Antique" pitchFamily="18" charset="0"/>
              </a:rPr>
              <a:t>Personas como Carlos Chard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n, Luis Mu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oz Mar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n y Rexford G. Tugwell fueron claves en la marcha de los programas del Nuevo Trato en Puerto Rico. Carlos Chard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n, concibi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una reforma econ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mica y social que respond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a la realidad boricua. Este plan, el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Plan Chard</a:t>
            </a:r>
            <a:r>
              <a:rPr lang="es-ES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ó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n</a:t>
            </a:r>
            <a:r>
              <a:rPr lang="es-ES" sz="2200" dirty="0" smtClean="0">
                <a:latin typeface="Caslon Antique" pitchFamily="18" charset="0"/>
              </a:rPr>
              <a:t>, fue activado en 1934. Entre sus objetivos destacan 3 puntos fundamentales: la tenencia de grandes extensiones de tierra por las corporaciones azucareras, los altos niveles de desempleo y el crecimiento poblacional.</a:t>
            </a:r>
          </a:p>
        </p:txBody>
      </p:sp>
      <p:pic>
        <p:nvPicPr>
          <p:cNvPr id="10243" name="Picture 3" descr="C:\Users\Jim\Desktop\images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l="18972" r="14625"/>
          <a:stretch>
            <a:fillRect/>
          </a:stretch>
        </p:blipFill>
        <p:spPr bwMode="auto">
          <a:xfrm>
            <a:off x="6172200" y="1657350"/>
            <a:ext cx="2508857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352550"/>
            <a:ext cx="4572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plan pretendi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: frenar los intereses corporativos de la industria azucarera (limitando su producci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haciendo efectiva la </a:t>
            </a:r>
            <a:r>
              <a:rPr lang="es-ES" sz="2400" b="1" dirty="0" smtClean="0">
                <a:latin typeface="Caslon Antique" panose="02027200000000000000" pitchFamily="18" charset="0"/>
              </a:rPr>
              <a:t>Ley de los 500 acres</a:t>
            </a:r>
            <a:r>
              <a:rPr lang="es-ES" sz="2400" dirty="0" smtClean="0">
                <a:latin typeface="Caslon Antique" panose="02027200000000000000" pitchFamily="18" charset="0"/>
              </a:rPr>
              <a:t>, fomentando la creaci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corporaciones p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blicas en el sector azucarero, etc.), diversificar la econom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ampliando sus productos, promover la </a:t>
            </a:r>
            <a:r>
              <a:rPr lang="es-ES" sz="2400" b="1" dirty="0" smtClean="0">
                <a:latin typeface="Caslon Antique" panose="02027200000000000000" pitchFamily="18" charset="0"/>
              </a:rPr>
              <a:t>industrializaci</a:t>
            </a:r>
            <a:r>
              <a:rPr lang="es-ES" sz="2000" b="1" dirty="0" smtClean="0">
                <a:latin typeface="Caslon Antique" panose="02027200000000000000" pitchFamily="18" charset="0"/>
              </a:rPr>
              <a:t>ó</a:t>
            </a:r>
            <a:r>
              <a:rPr lang="es-ES" sz="2400" b="1" dirty="0" smtClean="0">
                <a:latin typeface="Caslon Antique" panose="02027200000000000000" pitchFamily="18" charset="0"/>
              </a:rPr>
              <a:t>n </a:t>
            </a:r>
            <a:r>
              <a:rPr lang="es-ES" sz="2400" dirty="0" smtClean="0">
                <a:latin typeface="Caslon Antique" panose="02027200000000000000" pitchFamily="18" charset="0"/>
              </a:rPr>
              <a:t>y desarrollar pol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ticas de emigraci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9217" name="Picture 1" descr="C:\Users\Jim\Desktop\retro-photos-of-the-usa-2-43.jpg"/>
          <p:cNvPicPr>
            <a:picLocks noChangeAspect="1" noChangeArrowheads="1"/>
          </p:cNvPicPr>
          <p:nvPr/>
        </p:nvPicPr>
        <p:blipFill>
          <a:blip r:embed="rId2" cstate="print"/>
          <a:srcRect l="11756" r="5955"/>
          <a:stretch>
            <a:fillRect/>
          </a:stretch>
        </p:blipFill>
        <p:spPr bwMode="auto">
          <a:xfrm>
            <a:off x="441388" y="1352550"/>
            <a:ext cx="3597212" cy="32590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09750"/>
            <a:ext cx="5105400" cy="2590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Algunas de las propuestas expuestas en el </a:t>
            </a:r>
            <a:r>
              <a:rPr lang="es-ES" sz="2400" b="1" dirty="0" smtClean="0">
                <a:latin typeface="Caslon Antique" panose="02027200000000000000" pitchFamily="18" charset="0"/>
              </a:rPr>
              <a:t>Plan Chard</a:t>
            </a:r>
            <a:r>
              <a:rPr lang="es-ES" sz="2000" b="1" dirty="0" smtClean="0">
                <a:latin typeface="Caslon Antique" panose="02027200000000000000" pitchFamily="18" charset="0"/>
              </a:rPr>
              <a:t>ó</a:t>
            </a:r>
            <a:r>
              <a:rPr lang="es-ES" sz="2400" b="1" dirty="0" smtClean="0">
                <a:latin typeface="Caslon Antique" panose="02027200000000000000" pitchFamily="18" charset="0"/>
              </a:rPr>
              <a:t>n</a:t>
            </a:r>
            <a:r>
              <a:rPr lang="es-ES" sz="2400" dirty="0" smtClean="0">
                <a:latin typeface="Caslon Antique" panose="02027200000000000000" pitchFamily="18" charset="0"/>
              </a:rPr>
              <a:t> vieron la luz en la creaci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que se puede considerar la segunda fase materializada del Nuevo Trato en Puerto Rico: la creaci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 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Puerto Rican Reconstruction Administration</a:t>
            </a:r>
            <a:r>
              <a:rPr lang="es-ES" sz="2400" dirty="0" smtClean="0">
                <a:latin typeface="Caslon Antique" panose="02027200000000000000" pitchFamily="18" charset="0"/>
              </a:rPr>
              <a:t>, Una agencia establecida en 1935 y popularmente conocida como la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PRRA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PRRA</a:t>
            </a:r>
            <a:endParaRPr lang="es-ES" sz="4400" b="1" dirty="0">
              <a:latin typeface="BIRTH OF A HERO" pitchFamily="2" charset="0"/>
            </a:endParaRPr>
          </a:p>
        </p:txBody>
      </p:sp>
      <p:pic>
        <p:nvPicPr>
          <p:cNvPr id="5" name="Picture 1" descr="C:\Users\Jim\Desktop\c99218b76a268effd908ab46c6e7a667.jpg"/>
          <p:cNvPicPr>
            <a:picLocks noChangeAspect="1" noChangeArrowheads="1"/>
          </p:cNvPicPr>
          <p:nvPr/>
        </p:nvPicPr>
        <p:blipFill>
          <a:blip r:embed="rId2" cstate="print">
            <a:lum bright="-7000" contrast="20000"/>
          </a:blip>
          <a:srcRect l="7426" r="3458"/>
          <a:stretch>
            <a:fillRect/>
          </a:stretch>
        </p:blipFill>
        <p:spPr bwMode="auto">
          <a:xfrm>
            <a:off x="5943600" y="1047750"/>
            <a:ext cx="2819400" cy="36025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76350"/>
            <a:ext cx="5257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 La </a:t>
            </a:r>
            <a:r>
              <a:rPr lang="es-ES" sz="2200" b="1" dirty="0" smtClean="0">
                <a:latin typeface="Caslon Antique" panose="02027200000000000000" pitchFamily="18" charset="0"/>
              </a:rPr>
              <a:t>PRRA</a:t>
            </a:r>
            <a:r>
              <a:rPr lang="es-ES" sz="2200" dirty="0" smtClean="0">
                <a:latin typeface="Caslon Antique" panose="02027200000000000000" pitchFamily="18" charset="0"/>
              </a:rPr>
              <a:t>, aunque tuvo m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rito, tuvo logros limitados. A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n as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 logr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: reducir el desempleo, la construcci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viviendas, la electrificaci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rural, mejorar las condiciones de salud y el inicio de un control experimental sobre la industria azucarera. Estas medidas abrieron el camino para el posterior cambio socioecon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mico gestado en la siguiente d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cada cuando las fuerzas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ticas cambiaron. Con el fin de la d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cada tambi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n lleg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el fin de la PRRA.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9217" name="Picture 1" descr="C:\Users\Jim\Desktop\Orocovis,_Puerto_Rico_Near_the_main_plaza_1941.jpg"/>
          <p:cNvPicPr>
            <a:picLocks noChangeAspect="1" noChangeArrowheads="1"/>
          </p:cNvPicPr>
          <p:nvPr/>
        </p:nvPicPr>
        <p:blipFill>
          <a:blip r:embed="rId2" cstate="print">
            <a:lum bright="-6000" contrast="26000"/>
          </a:blip>
          <a:srcRect l="21538" r="10111"/>
          <a:stretch>
            <a:fillRect/>
          </a:stretch>
        </p:blipFill>
        <p:spPr bwMode="auto">
          <a:xfrm>
            <a:off x="5943601" y="1276349"/>
            <a:ext cx="2819400" cy="30692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Nacionalismo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33550"/>
            <a:ext cx="53340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En el plano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tico, el nacionalismo y la figura de </a:t>
            </a:r>
            <a:r>
              <a:rPr lang="es-ES" sz="2200" b="1" dirty="0" smtClean="0">
                <a:latin typeface="Caslon Antique" panose="02027200000000000000" pitchFamily="18" charset="0"/>
              </a:rPr>
              <a:t>Don Pedro Albizu Campos </a:t>
            </a:r>
            <a:r>
              <a:rPr lang="es-ES" sz="2200" dirty="0" smtClean="0">
                <a:latin typeface="Caslon Antique" panose="02027200000000000000" pitchFamily="18" charset="0"/>
              </a:rPr>
              <a:t>se hicieron mas prominentes. Un hombre brillante, gan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m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ltiples becas y fue el primer puertorrique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 en graduarse de la </a:t>
            </a:r>
            <a:r>
              <a:rPr lang="es-ES" sz="2200" b="1" dirty="0" smtClean="0">
                <a:latin typeface="Caslon Antique" panose="02027200000000000000" pitchFamily="18" charset="0"/>
              </a:rPr>
              <a:t>Facultad de Derecho de Harvard</a:t>
            </a:r>
            <a:r>
              <a:rPr lang="es-ES" sz="2200" dirty="0" smtClean="0">
                <a:latin typeface="Caslon Antique" panose="02027200000000000000" pitchFamily="18" charset="0"/>
              </a:rPr>
              <a:t>. Decidiendo regresar a su ciudad natal de Ponce, defendi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cientos de clientes pobres e indigentes y se convirti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 presidente del Partido Nacionalista.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9219" name="Picture 3" descr="C:\Users\Jim\Desktop\pedro-albizu-campos-1893-1965-puerto-everett-copy.jpg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l="15997" t="3030" r="4017"/>
          <a:stretch>
            <a:fillRect/>
          </a:stretch>
        </p:blipFill>
        <p:spPr bwMode="auto">
          <a:xfrm>
            <a:off x="5867400" y="1733550"/>
            <a:ext cx="2828636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1089</Words>
  <Application>Microsoft Office PowerPoint</Application>
  <PresentationFormat>On-screen Show (16:9)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218</cp:revision>
  <dcterms:created xsi:type="dcterms:W3CDTF">2019-07-26T01:32:32Z</dcterms:created>
  <dcterms:modified xsi:type="dcterms:W3CDTF">2021-03-21T18:51:52Z</dcterms:modified>
</cp:coreProperties>
</file>