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75" r:id="rId5"/>
    <p:sldId id="268" r:id="rId6"/>
    <p:sldId id="277" r:id="rId7"/>
    <p:sldId id="276" r:id="rId8"/>
    <p:sldId id="278" r:id="rId9"/>
    <p:sldId id="274"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4/1/2019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_AQZTW1ua3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REn0AX9e8G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lated image"/>
          <p:cNvPicPr>
            <a:picLocks noChangeAspect="1" noChangeArrowheads="1"/>
          </p:cNvPicPr>
          <p:nvPr/>
        </p:nvPicPr>
        <p:blipFill>
          <a:blip r:embed="rId2" cstate="print"/>
          <a:srcRect t="15040" b="6880"/>
          <a:stretch>
            <a:fillRect/>
          </a:stretch>
        </p:blipFill>
        <p:spPr bwMode="auto">
          <a:xfrm>
            <a:off x="0" y="0"/>
            <a:ext cx="9144001" cy="5143501"/>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3"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tx1"/>
                </a:solidFill>
                <a:effectLst>
                  <a:outerShdw blurRad="38100" dist="38100" dir="2700000" algn="tl">
                    <a:srgbClr val="000000">
                      <a:alpha val="43137"/>
                    </a:srgbClr>
                  </a:outerShdw>
                </a:effectLst>
                <a:latin typeface="BIRTH OF A HERO" pitchFamily="2" charset="0"/>
              </a:rPr>
              <a:t>Geography &amp; Early Africa</a:t>
            </a:r>
            <a:endParaRPr lang="en-US" b="1" dirty="0">
              <a:ln w="18415" cmpd="sng">
                <a:noFill/>
                <a:prstDash val="solid"/>
              </a:ln>
              <a:solidFill>
                <a:schemeClr val="tx1"/>
              </a:solidFill>
              <a:effectLst>
                <a:outerShdw blurRad="38100" dist="38100" dir="2700000" algn="tl">
                  <a:srgbClr val="000000">
                    <a:alpha val="43137"/>
                  </a:srgbClr>
                </a:outerShd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effectLst>
                  <a:outerShdw blurRad="38100" dist="38100" dir="2700000" algn="tl">
                    <a:srgbClr val="000000">
                      <a:alpha val="43137"/>
                    </a:srgbClr>
                  </a:outerShdw>
                </a:effectLst>
                <a:uLnTx/>
                <a:uFillTx/>
                <a:latin typeface="BIRTH OF A HERO" panose="02000000000000000000" pitchFamily="2" charset="0"/>
              </a:rPr>
              <a:t>with Mr. Jim </a:t>
            </a:r>
            <a:r>
              <a:rPr lang="en-US" sz="2400" b="1" dirty="0" smtClean="0">
                <a:ln w="18415" cmpd="sng">
                  <a:solidFill>
                    <a:srgbClr val="FFFFFF"/>
                  </a:solidFill>
                  <a:prstDash val="solid"/>
                </a:ln>
                <a:effectLst>
                  <a:outerShdw blurRad="38100" dist="38100" dir="2700000" algn="tl">
                    <a:srgbClr val="000000">
                      <a:alpha val="43137"/>
                    </a:srgbClr>
                  </a:outerShdw>
                </a:effectLst>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effectLst>
                <a:outerShdw blurRad="38100" dist="38100" dir="2700000" algn="tl">
                  <a:srgbClr val="000000">
                    <a:alpha val="43137"/>
                  </a:srgbClr>
                </a:outerShdw>
              </a:effectLst>
              <a:uLnTx/>
              <a:uFillTx/>
              <a:latin typeface="BIRTH OF A HERO" panose="02000000000000000000" pitchFamily="2"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noFill/>
                  <a:prstDash val="solid"/>
                </a:ln>
                <a:effectLst>
                  <a:outerShdw blurRad="63500" dir="3600000" algn="tl" rotWithShape="0">
                    <a:srgbClr val="000000">
                      <a:alpha val="70000"/>
                    </a:srgbClr>
                  </a:outerShdw>
                </a:effectLst>
                <a:latin typeface="Bookman Old Style" pitchFamily="18" charset="0"/>
              </a:rPr>
              <a:t>Jim Soto © 2019</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GHANA</a:t>
            </a:r>
            <a:endParaRPr lang="en-US" sz="9600" spc="300" dirty="0">
              <a:solidFill>
                <a:srgbClr val="FF0000"/>
              </a:solidFill>
              <a:latin typeface="Baron Kuffner" pitchFamily="34" charset="0"/>
            </a:endParaRPr>
          </a:p>
        </p:txBody>
      </p:sp>
    </p:spTree>
    <p:extLst>
      <p:ext uri="{BB962C8B-B14F-4D97-AF65-F5344CB8AC3E}">
        <p14:creationId xmlns="" xmlns:p14="http://schemas.microsoft.com/office/powerpoint/2010/main" val="231726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14350"/>
            <a:ext cx="8229600" cy="7975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5" name="Content Placeholder 2"/>
          <p:cNvSpPr txBox="1">
            <a:spLocks/>
          </p:cNvSpPr>
          <p:nvPr/>
        </p:nvSpPr>
        <p:spPr>
          <a:xfrm>
            <a:off x="228600" y="1428750"/>
            <a:ext cx="8686800"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dirty="0" smtClean="0"/>
              <a:t>You live in a village near the great Niger River in Africa around AD 800. The river is full of life – birds, fish, crocodile</a:t>
            </a:r>
            <a:r>
              <a:rPr lang="en-US" sz="2000" dirty="0" smtClean="0"/>
              <a:t>. You use the water to plant crops and raise cattle. Traders use the river to bring wood, gold and other products from the forest</a:t>
            </a:r>
            <a:r>
              <a:rPr lang="en-US" sz="2000" dirty="0" smtClean="0"/>
              <a:t>.</a:t>
            </a:r>
          </a:p>
          <a:p>
            <a:pPr marL="0" indent="0" algn="ctr">
              <a:buFont typeface="Arial" pitchFamily="34" charset="0"/>
              <a:buNone/>
            </a:pPr>
            <a:r>
              <a:rPr lang="en-US" sz="2000" b="1" dirty="0" smtClean="0"/>
              <a:t>Why is this a good place to live? </a:t>
            </a:r>
            <a:endParaRPr lang="en-US" sz="2000" b="1" dirty="0" smtClean="0"/>
          </a:p>
          <a:p>
            <a:pPr marL="0" indent="0" algn="ctr">
              <a:buFont typeface="Arial" pitchFamily="34" charset="0"/>
              <a:buNone/>
            </a:pPr>
            <a:r>
              <a:rPr lang="en-US" sz="2000" dirty="0" smtClean="0"/>
              <a:t>Take a minute to write down your thoughts.</a:t>
            </a:r>
            <a:endParaRPr lang="en-US" sz="2000" dirty="0"/>
          </a:p>
        </p:txBody>
      </p:sp>
      <p:pic>
        <p:nvPicPr>
          <p:cNvPr id="8194" name="Picture 2" descr="Related image"/>
          <p:cNvPicPr>
            <a:picLocks noChangeAspect="1" noChangeArrowheads="1"/>
          </p:cNvPicPr>
          <p:nvPr/>
        </p:nvPicPr>
        <p:blipFill>
          <a:blip r:embed="rId2" cstate="print"/>
          <a:srcRect t="44411" b="24885"/>
          <a:stretch>
            <a:fillRect/>
          </a:stretch>
        </p:blipFill>
        <p:spPr bwMode="auto">
          <a:xfrm>
            <a:off x="-1" y="3271819"/>
            <a:ext cx="9144001" cy="1871682"/>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71550"/>
            <a:ext cx="4648200" cy="3477875"/>
          </a:xfrm>
          <a:prstGeom prst="rect">
            <a:avLst/>
          </a:prstGeom>
        </p:spPr>
        <p:txBody>
          <a:bodyPr wrap="square">
            <a:spAutoFit/>
          </a:bodyPr>
          <a:lstStyle/>
          <a:p>
            <a:r>
              <a:rPr lang="en-US" sz="2000" dirty="0" smtClean="0"/>
              <a:t>The </a:t>
            </a:r>
            <a:r>
              <a:rPr lang="en-US" sz="2000" b="1" dirty="0" smtClean="0"/>
              <a:t>continent</a:t>
            </a:r>
            <a:r>
              <a:rPr lang="en-US" sz="2000" dirty="0" smtClean="0"/>
              <a:t> of </a:t>
            </a:r>
            <a:r>
              <a:rPr lang="en-US" sz="2000" b="1" dirty="0" smtClean="0"/>
              <a:t>Africa</a:t>
            </a:r>
            <a:r>
              <a:rPr lang="en-US" sz="2000" dirty="0" smtClean="0"/>
              <a:t> is so large that it includes a great variety of terrain, from barren</a:t>
            </a:r>
            <a:r>
              <a:rPr lang="en-US" sz="2000" b="1" dirty="0" smtClean="0"/>
              <a:t> deserts </a:t>
            </a:r>
            <a:r>
              <a:rPr lang="en-US" sz="2000" dirty="0" smtClean="0"/>
              <a:t>to thick </a:t>
            </a:r>
            <a:r>
              <a:rPr lang="en-US" sz="2000" b="1" dirty="0" smtClean="0"/>
              <a:t>rain forests</a:t>
            </a:r>
            <a:r>
              <a:rPr lang="en-US" sz="2000" dirty="0" smtClean="0"/>
              <a:t>. Each region has a different climate and provides resources for the people living there.</a:t>
            </a:r>
          </a:p>
          <a:p>
            <a:endParaRPr lang="en-US" sz="2000" dirty="0" smtClean="0"/>
          </a:p>
          <a:p>
            <a:r>
              <a:rPr lang="en-US" sz="2000" dirty="0" smtClean="0"/>
              <a:t>In </a:t>
            </a:r>
            <a:r>
              <a:rPr lang="en-US" sz="2000" b="1" dirty="0" smtClean="0"/>
              <a:t>West Africa </a:t>
            </a:r>
            <a:r>
              <a:rPr lang="en-US" sz="2000" dirty="0" smtClean="0"/>
              <a:t>rivers provide water to grow crops in dryer areas. The land is also rich in minerals such as </a:t>
            </a:r>
            <a:r>
              <a:rPr lang="en-US" sz="2000" b="1" dirty="0" smtClean="0"/>
              <a:t>gold</a:t>
            </a:r>
            <a:r>
              <a:rPr lang="en-US" sz="2000" dirty="0" smtClean="0"/>
              <a:t> and </a:t>
            </a:r>
            <a:r>
              <a:rPr lang="en-US" sz="2000" b="1" dirty="0" smtClean="0"/>
              <a:t>iron</a:t>
            </a:r>
            <a:r>
              <a:rPr lang="en-US" sz="2000" dirty="0" smtClean="0"/>
              <a:t>. These two resources played a large role in the development of West African cultures.</a:t>
            </a:r>
            <a:endParaRPr lang="en-US" sz="2000" dirty="0"/>
          </a:p>
        </p:txBody>
      </p:sp>
      <p:pic>
        <p:nvPicPr>
          <p:cNvPr id="7170" name="Picture 2" descr="Related image"/>
          <p:cNvPicPr>
            <a:picLocks noChangeAspect="1" noChangeArrowheads="1"/>
          </p:cNvPicPr>
          <p:nvPr/>
        </p:nvPicPr>
        <p:blipFill>
          <a:blip r:embed="rId2" cstate="print"/>
          <a:srcRect r="46814"/>
          <a:stretch>
            <a:fillRect/>
          </a:stretch>
        </p:blipFill>
        <p:spPr bwMode="auto">
          <a:xfrm>
            <a:off x="5166042" y="1047751"/>
            <a:ext cx="3520757" cy="3429000"/>
          </a:xfrm>
          <a:prstGeom prst="rect">
            <a:avLst/>
          </a:prstGeom>
          <a:noFill/>
        </p:spPr>
      </p:pic>
    </p:spTree>
    <p:extLst>
      <p:ext uri="{BB962C8B-B14F-4D97-AF65-F5344CB8AC3E}">
        <p14:creationId xmlns="" xmlns:p14="http://schemas.microsoft.com/office/powerpoint/2010/main" val="19909912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04950"/>
            <a:ext cx="914400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smtClean="0"/>
              <a:t>Now, in your textbook, read pages </a:t>
            </a:r>
            <a:r>
              <a:rPr lang="en-US" sz="2400" kern="0" dirty="0" smtClean="0">
                <a:effectLst>
                  <a:glow rad="101600">
                    <a:schemeClr val="accent6">
                      <a:satMod val="175000"/>
                      <a:alpha val="40000"/>
                    </a:schemeClr>
                  </a:glow>
                </a:effectLst>
              </a:rPr>
              <a:t>380</a:t>
            </a:r>
            <a:r>
              <a:rPr lang="en-US" sz="2400" kern="0" dirty="0" smtClean="0"/>
              <a:t> thru </a:t>
            </a:r>
            <a:r>
              <a:rPr lang="en-US" sz="2400" kern="0" dirty="0" smtClean="0">
                <a:effectLst>
                  <a:glow rad="101600">
                    <a:schemeClr val="accent6">
                      <a:satMod val="175000"/>
                      <a:alpha val="40000"/>
                    </a:schemeClr>
                  </a:glow>
                </a:effectLst>
              </a:rPr>
              <a:t>383</a:t>
            </a:r>
            <a:r>
              <a:rPr lang="en-US" sz="2400" kern="0" dirty="0" smtClean="0"/>
              <a:t>.</a:t>
            </a:r>
            <a:endParaRPr kumimoji="0" lang="en-US" sz="2400" i="0" u="none" strike="noStrike" kern="0" cap="none" spc="0" normalizeH="0" baseline="0" noProof="0" dirty="0">
              <a:ln>
                <a:noFill/>
              </a:ln>
              <a:effectLst/>
              <a:uLnTx/>
              <a:uFillTx/>
            </a:endParaRPr>
          </a:p>
        </p:txBody>
      </p:sp>
      <p:sp>
        <p:nvSpPr>
          <p:cNvPr id="7" name="Title 1"/>
          <p:cNvSpPr txBox="1">
            <a:spLocks/>
          </p:cNvSpPr>
          <p:nvPr/>
        </p:nvSpPr>
        <p:spPr>
          <a:xfrm>
            <a:off x="457200" y="5143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Read...</a:t>
            </a:r>
          </a:p>
        </p:txBody>
      </p:sp>
      <p:sp>
        <p:nvSpPr>
          <p:cNvPr id="8" name="Content Placeholder 2"/>
          <p:cNvSpPr txBox="1">
            <a:spLocks/>
          </p:cNvSpPr>
          <p:nvPr/>
        </p:nvSpPr>
        <p:spPr>
          <a:xfrm>
            <a:off x="609600" y="3943350"/>
            <a:ext cx="8229600" cy="76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effectLst/>
                <a:uLnTx/>
                <a:uFillTx/>
                <a:ea typeface="+mn-ea"/>
                <a:cs typeface="+mn-cs"/>
              </a:rPr>
              <a:t>After reading, answer the </a:t>
            </a:r>
            <a:r>
              <a:rPr kumimoji="0" lang="en-US" sz="2000" b="0" i="0" u="none" strike="noStrike" kern="1200" cap="none" spc="0" normalizeH="0" baseline="0" noProof="0" dirty="0" smtClean="0">
                <a:ln>
                  <a:noFill/>
                </a:ln>
                <a:effectLst>
                  <a:glow rad="101600">
                    <a:schemeClr val="accent6">
                      <a:satMod val="175000"/>
                      <a:alpha val="40000"/>
                    </a:schemeClr>
                  </a:glow>
                </a:effectLst>
                <a:uLnTx/>
                <a:uFillTx/>
                <a:ea typeface="+mn-ea"/>
                <a:cs typeface="+mn-cs"/>
              </a:rPr>
              <a:t>section 1 assessment</a:t>
            </a:r>
            <a:r>
              <a:rPr kumimoji="0" lang="en-US" sz="2000" b="0" i="0" u="none" strike="noStrike" kern="1200" cap="none" spc="0" normalizeH="0" baseline="0" noProof="0" dirty="0" smtClean="0">
                <a:ln>
                  <a:noFill/>
                </a:ln>
                <a:effectLst/>
                <a:uLnTx/>
                <a:uFillTx/>
                <a:ea typeface="+mn-ea"/>
                <a:cs typeface="+mn-cs"/>
              </a:rPr>
              <a:t>. Show completed work to the teacher.</a:t>
            </a:r>
            <a:r>
              <a:rPr kumimoji="0" lang="en-US" sz="2000" b="0" i="0" u="none" strike="noStrike" kern="1200" cap="none" spc="0" normalizeH="0" noProof="0" dirty="0" smtClean="0">
                <a:ln>
                  <a:noFill/>
                </a:ln>
                <a:effectLst/>
                <a:uLnTx/>
                <a:uFillTx/>
                <a:ea typeface="+mn-ea"/>
                <a:cs typeface="+mn-cs"/>
              </a:rPr>
              <a:t> </a:t>
            </a:r>
            <a:endParaRPr kumimoji="0" lang="en-US" sz="2000" b="0" i="0" u="none" strike="noStrike" kern="1200" cap="none" spc="0" normalizeH="0" baseline="0" noProof="0" dirty="0">
              <a:ln>
                <a:noFill/>
              </a:ln>
              <a:effectLst/>
              <a:uLnTx/>
              <a:uFillTx/>
              <a:ea typeface="+mn-ea"/>
              <a:cs typeface="+mn-cs"/>
            </a:endParaRPr>
          </a:p>
        </p:txBody>
      </p:sp>
      <p:pic>
        <p:nvPicPr>
          <p:cNvPr id="1026" name="Picture 2" descr="Related image"/>
          <p:cNvPicPr>
            <a:picLocks noChangeAspect="1" noChangeArrowheads="1"/>
          </p:cNvPicPr>
          <p:nvPr/>
        </p:nvPicPr>
        <p:blipFill>
          <a:blip r:embed="rId2" cstate="print">
            <a:lum bright="-2000" contrast="12000"/>
          </a:blip>
          <a:srcRect t="21182"/>
          <a:stretch>
            <a:fillRect/>
          </a:stretch>
        </p:blipFill>
        <p:spPr bwMode="auto">
          <a:xfrm>
            <a:off x="0" y="2214846"/>
            <a:ext cx="9144000" cy="1563077"/>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Landforms, Climate &amp; Resources</a:t>
            </a:r>
            <a:endParaRPr lang="en-US" sz="4000" b="1" dirty="0" smtClean="0">
              <a:effectLst>
                <a:glow rad="101600">
                  <a:schemeClr val="accent6">
                    <a:satMod val="175000"/>
                    <a:alpha val="40000"/>
                  </a:schemeClr>
                </a:glow>
              </a:effectLst>
              <a:latin typeface="BIRTH OF A HERO" panose="02000000000000000000" pitchFamily="2" charset="0"/>
            </a:endParaRPr>
          </a:p>
        </p:txBody>
      </p:sp>
      <p:sp>
        <p:nvSpPr>
          <p:cNvPr id="4" name="Rectangle 3"/>
          <p:cNvSpPr/>
          <p:nvPr/>
        </p:nvSpPr>
        <p:spPr>
          <a:xfrm>
            <a:off x="4191000" y="1704407"/>
            <a:ext cx="4495800" cy="2554545"/>
          </a:xfrm>
          <a:prstGeom prst="rect">
            <a:avLst/>
          </a:prstGeom>
        </p:spPr>
        <p:txBody>
          <a:bodyPr wrap="square">
            <a:spAutoFit/>
          </a:bodyPr>
          <a:lstStyle/>
          <a:p>
            <a:pPr algn="r"/>
            <a:r>
              <a:rPr lang="en-US" sz="2000" dirty="0" smtClean="0"/>
              <a:t>The </a:t>
            </a:r>
            <a:r>
              <a:rPr lang="en-US" sz="2000" b="1" dirty="0" smtClean="0"/>
              <a:t>climate of Africa is a range of </a:t>
            </a:r>
            <a:r>
              <a:rPr lang="en-US" sz="2000" b="1" dirty="0" smtClean="0"/>
              <a:t>climates</a:t>
            </a:r>
            <a:r>
              <a:rPr lang="en-US" sz="2000" dirty="0" smtClean="0"/>
              <a:t>.</a:t>
            </a:r>
            <a:r>
              <a:rPr lang="en-US" sz="2000" dirty="0" smtClean="0"/>
              <a:t>  The continent's northern half </a:t>
            </a:r>
            <a:r>
              <a:rPr lang="en-US" sz="2000" b="1" dirty="0" smtClean="0"/>
              <a:t>is</a:t>
            </a:r>
            <a:r>
              <a:rPr lang="en-US" sz="2000" dirty="0" smtClean="0"/>
              <a:t> primarily </a:t>
            </a:r>
            <a:r>
              <a:rPr lang="en-US" sz="2000" b="1" dirty="0" smtClean="0"/>
              <a:t>desert</a:t>
            </a:r>
            <a:r>
              <a:rPr lang="en-US" sz="2000" dirty="0" smtClean="0"/>
              <a:t> or </a:t>
            </a:r>
            <a:r>
              <a:rPr lang="en-US" sz="2000" b="1" dirty="0" smtClean="0"/>
              <a:t>arid</a:t>
            </a:r>
            <a:r>
              <a:rPr lang="en-US" sz="2000" dirty="0" smtClean="0"/>
              <a:t>, while its central and southern areas contain both </a:t>
            </a:r>
            <a:r>
              <a:rPr lang="en-US" sz="2000" b="1" dirty="0" smtClean="0"/>
              <a:t>savanna plains </a:t>
            </a:r>
            <a:r>
              <a:rPr lang="en-US" sz="2000" dirty="0" smtClean="0"/>
              <a:t>and very dense </a:t>
            </a:r>
            <a:r>
              <a:rPr lang="en-US" sz="2000" b="1" dirty="0" smtClean="0"/>
              <a:t>jungle (rainforest)</a:t>
            </a:r>
            <a:r>
              <a:rPr lang="en-US" sz="2000" dirty="0" smtClean="0"/>
              <a:t> regions. Africa is the hottest continent on earth; dry lands and deserts comprise 60% of the entire land surface.</a:t>
            </a:r>
            <a:endParaRPr lang="en-US" sz="2000" dirty="0">
              <a:solidFill>
                <a:srgbClr val="FF0000"/>
              </a:solidFill>
            </a:endParaRPr>
          </a:p>
        </p:txBody>
      </p:sp>
      <p:pic>
        <p:nvPicPr>
          <p:cNvPr id="5122" name="Picture 2" descr="Image result for african rift valley formation">
            <a:hlinkClick r:id="rId2"/>
          </p:cNvPr>
          <p:cNvPicPr>
            <a:picLocks noChangeAspect="1" noChangeArrowheads="1"/>
          </p:cNvPicPr>
          <p:nvPr/>
        </p:nvPicPr>
        <p:blipFill>
          <a:blip r:embed="rId3" cstate="print"/>
          <a:srcRect l="19571"/>
          <a:stretch>
            <a:fillRect/>
          </a:stretch>
        </p:blipFill>
        <p:spPr bwMode="auto">
          <a:xfrm>
            <a:off x="457200" y="1504950"/>
            <a:ext cx="3581400" cy="2970048"/>
          </a:xfrm>
          <a:prstGeom prst="rect">
            <a:avLst/>
          </a:prstGeom>
          <a:noFill/>
        </p:spPr>
      </p:pic>
      <p:sp>
        <p:nvSpPr>
          <p:cNvPr id="6" name="Title 3"/>
          <p:cNvSpPr txBox="1">
            <a:spLocks/>
          </p:cNvSpPr>
          <p:nvPr/>
        </p:nvSpPr>
        <p:spPr>
          <a:xfrm rot="20490518">
            <a:off x="564314" y="3886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8805543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a:hlinkClick r:id="rId2"/>
          </p:cNvPr>
          <p:cNvPicPr>
            <a:picLocks noChangeAspect="1" noChangeArrowheads="1"/>
          </p:cNvPicPr>
          <p:nvPr/>
        </p:nvPicPr>
        <p:blipFill>
          <a:blip r:embed="rId3" cstate="print"/>
          <a:srcRect l="2279"/>
          <a:stretch>
            <a:fillRect/>
          </a:stretch>
        </p:blipFill>
        <p:spPr bwMode="auto">
          <a:xfrm>
            <a:off x="533400" y="1352550"/>
            <a:ext cx="3962400" cy="2971800"/>
          </a:xfrm>
          <a:prstGeom prst="rect">
            <a:avLst/>
          </a:prstGeom>
          <a:noFill/>
        </p:spPr>
      </p:pic>
      <p:sp>
        <p:nvSpPr>
          <p:cNvPr id="4" name="Rectangle 3"/>
          <p:cNvSpPr/>
          <p:nvPr/>
        </p:nvSpPr>
        <p:spPr>
          <a:xfrm>
            <a:off x="4495800" y="1047750"/>
            <a:ext cx="4191000" cy="3785652"/>
          </a:xfrm>
          <a:prstGeom prst="rect">
            <a:avLst/>
          </a:prstGeom>
        </p:spPr>
        <p:txBody>
          <a:bodyPr wrap="square">
            <a:spAutoFit/>
          </a:bodyPr>
          <a:lstStyle/>
          <a:p>
            <a:pPr algn="r"/>
            <a:r>
              <a:rPr lang="en-US" sz="2000" dirty="0" smtClean="0"/>
              <a:t>Africa has a large quantity of </a:t>
            </a:r>
            <a:r>
              <a:rPr lang="en-US" sz="2000" b="1" dirty="0" smtClean="0"/>
              <a:t>natural resources</a:t>
            </a:r>
            <a:r>
              <a:rPr lang="en-US" sz="2000" dirty="0" smtClean="0"/>
              <a:t>, including </a:t>
            </a:r>
            <a:r>
              <a:rPr lang="en-US" sz="2000" b="1" dirty="0" smtClean="0"/>
              <a:t>diamonds</a:t>
            </a:r>
            <a:r>
              <a:rPr lang="en-US" sz="2000" dirty="0" smtClean="0"/>
              <a:t>, sugar, </a:t>
            </a:r>
            <a:r>
              <a:rPr lang="en-US" sz="2000" b="1" dirty="0" smtClean="0"/>
              <a:t>salt</a:t>
            </a:r>
            <a:r>
              <a:rPr lang="en-US" sz="2000" dirty="0" smtClean="0"/>
              <a:t>, </a:t>
            </a:r>
            <a:r>
              <a:rPr lang="en-US" sz="2000" b="1" dirty="0" smtClean="0"/>
              <a:t>gold</a:t>
            </a:r>
            <a:r>
              <a:rPr lang="en-US" sz="2000" dirty="0" smtClean="0"/>
              <a:t>, </a:t>
            </a:r>
            <a:r>
              <a:rPr lang="en-US" sz="2000" b="1" dirty="0" smtClean="0"/>
              <a:t>iron</a:t>
            </a:r>
            <a:r>
              <a:rPr lang="en-US" sz="2000" dirty="0" smtClean="0"/>
              <a:t>, </a:t>
            </a:r>
            <a:r>
              <a:rPr lang="en-US" sz="2000" dirty="0" smtClean="0"/>
              <a:t>cobalt, uranium,</a:t>
            </a:r>
            <a:r>
              <a:rPr lang="en-US" sz="2000" dirty="0" smtClean="0"/>
              <a:t> </a:t>
            </a:r>
            <a:r>
              <a:rPr lang="en-US" sz="2000" b="1" dirty="0" smtClean="0"/>
              <a:t>copper</a:t>
            </a:r>
            <a:r>
              <a:rPr lang="en-US" sz="2000" dirty="0" smtClean="0"/>
              <a:t>, </a:t>
            </a:r>
            <a:r>
              <a:rPr lang="en-US" sz="2000" b="1" dirty="0" smtClean="0"/>
              <a:t>bauxite</a:t>
            </a:r>
            <a:r>
              <a:rPr lang="en-US" sz="2000" dirty="0" smtClean="0"/>
              <a:t>, </a:t>
            </a:r>
            <a:r>
              <a:rPr lang="en-US" sz="2000" b="1" dirty="0" smtClean="0"/>
              <a:t>silver</a:t>
            </a:r>
            <a:r>
              <a:rPr lang="en-US" sz="2000" dirty="0" smtClean="0"/>
              <a:t>, </a:t>
            </a:r>
            <a:endParaRPr lang="en-US" sz="2000" dirty="0" smtClean="0"/>
          </a:p>
          <a:p>
            <a:pPr algn="r"/>
            <a:r>
              <a:rPr lang="en-US" sz="2000" b="1" dirty="0" smtClean="0"/>
              <a:t>petroleum</a:t>
            </a:r>
            <a:r>
              <a:rPr lang="en-US" sz="2000" dirty="0" smtClean="0"/>
              <a:t> and cocoa </a:t>
            </a:r>
            <a:r>
              <a:rPr lang="en-US" sz="2000" b="1" dirty="0" smtClean="0"/>
              <a:t>beans</a:t>
            </a:r>
            <a:r>
              <a:rPr lang="en-US" sz="2000" dirty="0" smtClean="0"/>
              <a:t>, but also woods and tropical </a:t>
            </a:r>
            <a:r>
              <a:rPr lang="en-US" sz="2000" b="1" dirty="0" smtClean="0"/>
              <a:t>fruits</a:t>
            </a:r>
            <a:r>
              <a:rPr lang="en-US" sz="2000" dirty="0" smtClean="0"/>
              <a:t>.</a:t>
            </a:r>
            <a:endParaRPr lang="en-US" sz="2000" dirty="0" smtClean="0"/>
          </a:p>
          <a:p>
            <a:pPr algn="r"/>
            <a:endParaRPr lang="en-US" sz="2000" dirty="0" smtClean="0">
              <a:solidFill>
                <a:srgbClr val="FF0000"/>
              </a:solidFill>
            </a:endParaRPr>
          </a:p>
          <a:p>
            <a:pPr algn="r"/>
            <a:r>
              <a:rPr lang="en-US" sz="2000" dirty="0" smtClean="0"/>
              <a:t>North Africa has vast </a:t>
            </a:r>
            <a:r>
              <a:rPr lang="en-US" sz="2000" b="1" dirty="0" smtClean="0"/>
              <a:t>oil</a:t>
            </a:r>
            <a:r>
              <a:rPr lang="en-US" sz="2000" dirty="0" smtClean="0"/>
              <a:t> and </a:t>
            </a:r>
            <a:r>
              <a:rPr lang="en-US" sz="2000" b="1" dirty="0" smtClean="0"/>
              <a:t>natural gas</a:t>
            </a:r>
            <a:r>
              <a:rPr lang="en-US" sz="2000" dirty="0" smtClean="0"/>
              <a:t> deposits, the Sahara holds the most strategic </a:t>
            </a:r>
            <a:r>
              <a:rPr lang="en-US" sz="2000" b="1" dirty="0" smtClean="0"/>
              <a:t>nuclear</a:t>
            </a:r>
            <a:r>
              <a:rPr lang="en-US" sz="2000" dirty="0" smtClean="0"/>
              <a:t> ore, and </a:t>
            </a:r>
            <a:r>
              <a:rPr lang="en-US" sz="2000" dirty="0" smtClean="0"/>
              <a:t>many other resources are </a:t>
            </a:r>
            <a:r>
              <a:rPr lang="en-US" sz="2000" dirty="0" smtClean="0"/>
              <a:t>abundant on the continent.</a:t>
            </a:r>
            <a:endParaRPr lang="en-US" sz="2000" dirty="0">
              <a:solidFill>
                <a:srgbClr val="FF0000"/>
              </a:solidFill>
            </a:endParaRPr>
          </a:p>
        </p:txBody>
      </p:sp>
      <p:sp>
        <p:nvSpPr>
          <p:cNvPr id="6" name="Title 3"/>
          <p:cNvSpPr txBox="1">
            <a:spLocks/>
          </p:cNvSpPr>
          <p:nvPr/>
        </p:nvSpPr>
        <p:spPr>
          <a:xfrm rot="20490518">
            <a:off x="564314" y="3886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 xmlns:p14="http://schemas.microsoft.com/office/powerpoint/2010/main" val="28805543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Early People’s Way of Life</a:t>
            </a:r>
            <a:endParaRPr lang="en-US" sz="4000" b="1" dirty="0" smtClean="0">
              <a:effectLst>
                <a:glow rad="101600">
                  <a:schemeClr val="accent6">
                    <a:satMod val="175000"/>
                    <a:alpha val="40000"/>
                  </a:schemeClr>
                </a:glow>
              </a:effectLst>
              <a:latin typeface="BIRTH OF A HERO" panose="02000000000000000000" pitchFamily="2" charset="0"/>
            </a:endParaRPr>
          </a:p>
        </p:txBody>
      </p:sp>
      <p:sp>
        <p:nvSpPr>
          <p:cNvPr id="4" name="Rectangle 3"/>
          <p:cNvSpPr/>
          <p:nvPr/>
        </p:nvSpPr>
        <p:spPr>
          <a:xfrm>
            <a:off x="457200" y="1733550"/>
            <a:ext cx="5029200" cy="2554545"/>
          </a:xfrm>
          <a:prstGeom prst="rect">
            <a:avLst/>
          </a:prstGeom>
        </p:spPr>
        <p:txBody>
          <a:bodyPr wrap="square">
            <a:spAutoFit/>
          </a:bodyPr>
          <a:lstStyle/>
          <a:p>
            <a:r>
              <a:rPr lang="en-US" sz="2000" dirty="0" smtClean="0"/>
              <a:t>Family is very important throughout Africa. Families, not individuals, are the building blocks of African society. Most people live in households that include not only the nuclear family (mother, father, children) but also members of their </a:t>
            </a:r>
            <a:r>
              <a:rPr lang="en-US" sz="2000" b="1" dirty="0" smtClean="0"/>
              <a:t>extended</a:t>
            </a:r>
            <a:r>
              <a:rPr lang="en-US" sz="2000" dirty="0" smtClean="0"/>
              <a:t> family (grandparents, aunts, uncles, cousins, and others</a:t>
            </a:r>
            <a:r>
              <a:rPr lang="en-US" sz="2000" dirty="0" smtClean="0"/>
              <a:t>)</a:t>
            </a:r>
            <a:r>
              <a:rPr lang="en-US" sz="2000" dirty="0" smtClean="0"/>
              <a:t>. </a:t>
            </a:r>
            <a:endParaRPr lang="en-US" sz="2000" dirty="0"/>
          </a:p>
        </p:txBody>
      </p:sp>
      <p:pic>
        <p:nvPicPr>
          <p:cNvPr id="4098" name="Picture 2" descr="Image result for west african family structure"/>
          <p:cNvPicPr>
            <a:picLocks noChangeAspect="1" noChangeArrowheads="1"/>
          </p:cNvPicPr>
          <p:nvPr/>
        </p:nvPicPr>
        <p:blipFill>
          <a:blip r:embed="rId2" cstate="print">
            <a:lum bright="-4000" contrast="8000"/>
          </a:blip>
          <a:srcRect l="4651" r="4651"/>
          <a:stretch>
            <a:fillRect/>
          </a:stretch>
        </p:blipFill>
        <p:spPr bwMode="auto">
          <a:xfrm>
            <a:off x="5791200" y="1123950"/>
            <a:ext cx="2902688" cy="3733800"/>
          </a:xfrm>
          <a:prstGeom prst="rect">
            <a:avLst/>
          </a:prstGeom>
          <a:noFill/>
        </p:spPr>
      </p:pic>
    </p:spTree>
    <p:extLst>
      <p:ext uri="{BB962C8B-B14F-4D97-AF65-F5344CB8AC3E}">
        <p14:creationId xmlns="" xmlns:p14="http://schemas.microsoft.com/office/powerpoint/2010/main" val="28805543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38150"/>
            <a:ext cx="8382000" cy="2246769"/>
          </a:xfrm>
          <a:prstGeom prst="rect">
            <a:avLst/>
          </a:prstGeom>
        </p:spPr>
        <p:txBody>
          <a:bodyPr wrap="square">
            <a:spAutoFit/>
          </a:bodyPr>
          <a:lstStyle/>
          <a:p>
            <a:pPr algn="ctr"/>
            <a:r>
              <a:rPr lang="en-US" sz="2000" dirty="0" smtClean="0"/>
              <a:t>The original religion in West Africa was Animism. It developed </a:t>
            </a:r>
            <a:r>
              <a:rPr lang="en-US" sz="2000" dirty="0" smtClean="0"/>
              <a:t>simultaneously in different parts of the </a:t>
            </a:r>
            <a:r>
              <a:rPr lang="en-US" sz="2000" dirty="0" smtClean="0"/>
              <a:t>world. </a:t>
            </a:r>
            <a:r>
              <a:rPr lang="en-US" sz="2000" dirty="0" smtClean="0"/>
              <a:t>Scientists believe that animistic beliefs go back to the </a:t>
            </a:r>
            <a:r>
              <a:rPr lang="en-US" sz="2000" b="1" dirty="0" smtClean="0"/>
              <a:t>Paleolithic age</a:t>
            </a:r>
            <a:r>
              <a:rPr lang="en-US" sz="2000" dirty="0" smtClean="0"/>
              <a:t>.</a:t>
            </a:r>
          </a:p>
          <a:p>
            <a:pPr algn="ctr"/>
            <a:r>
              <a:rPr lang="en-US" sz="2000" b="1" dirty="0" smtClean="0"/>
              <a:t>Animism</a:t>
            </a:r>
            <a:r>
              <a:rPr lang="en-US" sz="2000" dirty="0" smtClean="0"/>
              <a:t> </a:t>
            </a:r>
            <a:r>
              <a:rPr lang="en-US" sz="2000" dirty="0" smtClean="0"/>
              <a:t>believes </a:t>
            </a:r>
            <a:r>
              <a:rPr lang="en-US" sz="2000" dirty="0" smtClean="0"/>
              <a:t>that all material phenomena have agency, that there exists no hard and fast distinction between the spiritual and physical (or material) world and that soul or spirit or sentience exists not only in humans, but also in other animals, plants, rocks, geographic features such as </a:t>
            </a:r>
            <a:r>
              <a:rPr lang="en-US" sz="2000" dirty="0" smtClean="0"/>
              <a:t>mountains.</a:t>
            </a:r>
            <a:r>
              <a:rPr lang="en-US" sz="2000" dirty="0" smtClean="0"/>
              <a:t> </a:t>
            </a:r>
            <a:endParaRPr lang="en-US" sz="2000" dirty="0"/>
          </a:p>
        </p:txBody>
      </p:sp>
      <p:pic>
        <p:nvPicPr>
          <p:cNvPr id="23554" name="Picture 2" descr="Image result for yoruba religion gods"/>
          <p:cNvPicPr>
            <a:picLocks noChangeAspect="1" noChangeArrowheads="1"/>
          </p:cNvPicPr>
          <p:nvPr/>
        </p:nvPicPr>
        <p:blipFill>
          <a:blip r:embed="rId2" cstate="print">
            <a:lum contrast="10000"/>
          </a:blip>
          <a:srcRect t="7022"/>
          <a:stretch>
            <a:fillRect/>
          </a:stretch>
        </p:blipFill>
        <p:spPr bwMode="auto">
          <a:xfrm>
            <a:off x="0" y="2837447"/>
            <a:ext cx="9144000" cy="2306053"/>
          </a:xfrm>
          <a:prstGeom prst="rect">
            <a:avLst/>
          </a:prstGeom>
          <a:noFill/>
        </p:spPr>
      </p:pic>
    </p:spTree>
    <p:extLst>
      <p:ext uri="{BB962C8B-B14F-4D97-AF65-F5344CB8AC3E}">
        <p14:creationId xmlns="" xmlns:p14="http://schemas.microsoft.com/office/powerpoint/2010/main" val="28805543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657350"/>
            <a:ext cx="8229600" cy="1631216"/>
          </a:xfrm>
          <a:prstGeom prst="rect">
            <a:avLst/>
          </a:prstGeom>
        </p:spPr>
        <p:txBody>
          <a:bodyPr wrap="square">
            <a:spAutoFit/>
          </a:bodyPr>
          <a:lstStyle/>
          <a:p>
            <a:pPr marL="457200" indent="-457200">
              <a:buFont typeface="+mj-lt"/>
              <a:buAutoNum type="arabicPeriod"/>
            </a:pPr>
            <a:r>
              <a:rPr lang="en-US" sz="2000" dirty="0" smtClean="0"/>
              <a:t>Physical geography affected culture and trade in West Africa.</a:t>
            </a:r>
          </a:p>
          <a:p>
            <a:pPr marL="457200" indent="-457200">
              <a:buFont typeface="+mj-lt"/>
              <a:buAutoNum type="arabicPeriod"/>
            </a:pPr>
            <a:endParaRPr lang="en-US" sz="2000" dirty="0" smtClean="0"/>
          </a:p>
          <a:p>
            <a:pPr marL="457200" indent="-457200">
              <a:buFont typeface="+mj-lt"/>
              <a:buAutoNum type="arabicPeriod"/>
            </a:pPr>
            <a:r>
              <a:rPr lang="en-US" sz="2000" dirty="0" smtClean="0"/>
              <a:t>When Africans developed iron technology, communities grew.</a:t>
            </a:r>
          </a:p>
          <a:p>
            <a:pPr marL="457200" indent="-457200">
              <a:buFont typeface="+mj-lt"/>
              <a:buAutoNum type="arabicPeriod"/>
            </a:pPr>
            <a:endParaRPr lang="en-US" sz="2000" dirty="0" smtClean="0"/>
          </a:p>
          <a:p>
            <a:pPr marL="457200" indent="-457200">
              <a:buFont typeface="+mj-lt"/>
              <a:buAutoNum type="arabicPeriod"/>
            </a:pPr>
            <a:r>
              <a:rPr lang="en-US" sz="2000" dirty="0" smtClean="0"/>
              <a:t>Trade, especially in gold and salt, expanded</a:t>
            </a:r>
            <a:endParaRPr lang="en-US" sz="2000" dirty="0" smtClean="0"/>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glow rad="101600">
                    <a:srgbClr val="F79646">
                      <a:satMod val="175000"/>
                      <a:alpha val="40000"/>
                    </a:srgbClr>
                  </a:glow>
                </a:effectLst>
                <a:uLnTx/>
                <a:uFillTx/>
                <a:latin typeface="BIRTH OF A HERO" panose="02000000000000000000" pitchFamily="2" charset="0"/>
                <a:ea typeface="+mj-ea"/>
                <a:cs typeface="+mj-cs"/>
              </a:rPr>
              <a:t>Final thoughts</a:t>
            </a:r>
          </a:p>
        </p:txBody>
      </p:sp>
    </p:spTree>
    <p:extLst>
      <p:ext uri="{BB962C8B-B14F-4D97-AF65-F5344CB8AC3E}">
        <p14:creationId xmlns="" xmlns:p14="http://schemas.microsoft.com/office/powerpoint/2010/main" val="22918908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332</Words>
  <Application>Microsoft Office PowerPoint</Application>
  <PresentationFormat>On-screen Show (16:9)</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HISTORY</vt:lpstr>
      <vt:lpstr>Slide 2</vt:lpstr>
      <vt:lpstr>Slide 3</vt:lpstr>
      <vt:lpstr>Slide 4</vt:lpstr>
      <vt:lpstr>Slide 5</vt:lpstr>
      <vt:lpstr>Slide 6</vt:lpstr>
      <vt:lpstr>Slide 7</vt:lpstr>
      <vt:lpstr>Slide 8</vt:lpstr>
      <vt:lpstr>Slide 9</vt:lpstr>
      <vt:lpstr>Slide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99</cp:revision>
  <dcterms:created xsi:type="dcterms:W3CDTF">2018-08-02T00:45:41Z</dcterms:created>
  <dcterms:modified xsi:type="dcterms:W3CDTF">2019-04-02T01:20:00Z</dcterms:modified>
</cp:coreProperties>
</file>