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5" r:id="rId8"/>
    <p:sldId id="278" r:id="rId9"/>
    <p:sldId id="276" r:id="rId10"/>
    <p:sldId id="279" r:id="rId11"/>
    <p:sldId id="280" r:id="rId12"/>
    <p:sldId id="270" r:id="rId13"/>
    <p:sldId id="271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sxqzgjizzd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915g9XrmgnQ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00150"/>
            <a:ext cx="5562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itchFamily="18" charset="0"/>
              </a:rPr>
              <a:t>Ésta tuvo como objetivo aliviar la crisis y el estado de miseria que viv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la isla a trav</a:t>
            </a:r>
            <a:r>
              <a:rPr lang="es-ES" dirty="0" smtClean="0">
                <a:latin typeface="Caslon Antique" pitchFamily="18" charset="0"/>
              </a:rPr>
              <a:t>é</a:t>
            </a:r>
            <a:r>
              <a:rPr lang="es-ES" sz="2200" dirty="0" smtClean="0">
                <a:latin typeface="Caslon Antique" pitchFamily="18" charset="0"/>
              </a:rPr>
              <a:t>s de est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mulos econ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micos. Sin embargo, su vida fue corta y sus efectos aunque positivos, en su gran mayor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a, fueron muy escuetos. Ni la esfera pol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tica coalicionista ni el gobernador de turno, Robert H. Gore brindaron verdadero apoyo pues m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s que querer ayudar a fomentar la implantaci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de nuevos programas en la isla parec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an manifestar su desacuerdo con estos.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5123" name="Picture 3" descr="C:\Users\Jim\Desktop\1933-original-photo-robert-hayes-gore_1_480ee7070026e83ff91b23b8f591d1d8.jpg"/>
          <p:cNvPicPr>
            <a:picLocks noChangeAspect="1" noChangeArrowheads="1"/>
          </p:cNvPicPr>
          <p:nvPr/>
        </p:nvPicPr>
        <p:blipFill>
          <a:blip r:embed="rId2" cstate="print">
            <a:lum bright="-11000" contrast="12000"/>
          </a:blip>
          <a:srcRect l="2606" t="2000" r="977" b="2000"/>
          <a:stretch>
            <a:fillRect/>
          </a:stretch>
        </p:blipFill>
        <p:spPr bwMode="auto">
          <a:xfrm>
            <a:off x="6019800" y="1047750"/>
            <a:ext cx="2743200" cy="355874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71550"/>
            <a:ext cx="54102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Su objetivo no fue reestructurar los sistemas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ticos y econ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micos de la isla, sino 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s bien aliviar la pobreza extrema, el desempleo, las enfermedades y el hambre. Con los fondos </a:t>
            </a:r>
            <a:r>
              <a:rPr lang="es-ES" sz="2200" b="1" dirty="0" smtClean="0">
                <a:latin typeface="Caslon Antique" panose="02027200000000000000" pitchFamily="18" charset="0"/>
              </a:rPr>
              <a:t>PRERA</a:t>
            </a:r>
            <a:r>
              <a:rPr lang="es-ES" sz="2200" dirty="0" smtClean="0">
                <a:latin typeface="Caslon Antique" panose="02027200000000000000" pitchFamily="18" charset="0"/>
              </a:rPr>
              <a:t> se construyeron proyectos de infraestructura, que proporcionaron empleo a miles de obreros. Tambi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n se distribuyeron alimentos y se adoptaron medidas preventivas contra la malaria. No obstante, la crisis econ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mica y la pobreza extrema demostraron ser 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s agudas de lo esperado.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9" name="Picture 3" descr="C:\Users\Jim\Desktop\public fountain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3000" contrast="8000"/>
          </a:blip>
          <a:srcRect/>
          <a:stretch>
            <a:fillRect/>
          </a:stretch>
        </p:blipFill>
        <p:spPr bwMode="auto">
          <a:xfrm>
            <a:off x="5779926" y="1047750"/>
            <a:ext cx="292169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127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1504950"/>
            <a:ext cx="3429000" cy="3067050"/>
            <a:chOff x="609600" y="1504950"/>
            <a:chExt cx="3429000" cy="3067050"/>
          </a:xfrm>
        </p:grpSpPr>
        <p:sp>
          <p:nvSpPr>
            <p:cNvPr id="18" name="Oval 17"/>
            <p:cNvSpPr/>
            <p:nvPr/>
          </p:nvSpPr>
          <p:spPr>
            <a:xfrm>
              <a:off x="2667000" y="3409950"/>
              <a:ext cx="990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97198" y="3409950"/>
              <a:ext cx="448876" cy="44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Image result for CLIP ART STUDENT SHOCK vecto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58" t="9142" r="1714" b="13143"/>
            <a:stretch/>
          </p:blipFill>
          <p:spPr bwMode="auto">
            <a:xfrm>
              <a:off x="609600" y="1581150"/>
              <a:ext cx="3429000" cy="299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Callout 20"/>
            <p:cNvSpPr/>
            <p:nvPr/>
          </p:nvSpPr>
          <p:spPr>
            <a:xfrm>
              <a:off x="1905000" y="1504950"/>
              <a:ext cx="1524000" cy="762000"/>
            </a:xfrm>
            <a:prstGeom prst="wedgeEllipseCallout">
              <a:avLst>
                <a:gd name="adj1" fmla="val -43825"/>
                <a:gd name="adj2" fmla="val 647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 CENA" panose="02000000000000000000" pitchFamily="2" charset="0"/>
                </a:rPr>
                <a:t>¡ NO, NO PUEDE SER! ¡YO QUERIA LEER POR 4 HORAS!!!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181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</a:t>
            </a:r>
            <a:r>
              <a:rPr lang="es-ES" sz="2600" dirty="0" smtClean="0">
                <a:latin typeface="Caslon Antique" panose="02027200000000000000" pitchFamily="18" charset="0"/>
              </a:rPr>
              <a:t>la pagina 229 del libro y 59 del cuaderno.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maestro al </a:t>
            </a:r>
            <a:r>
              <a:rPr lang="es-ES" sz="2600" dirty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16025" y="895350"/>
            <a:ext cx="6710363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14: Economía y política al inicio del ELA</a:t>
            </a:r>
          </a:p>
        </p:txBody>
      </p:sp>
      <p:pic>
        <p:nvPicPr>
          <p:cNvPr id="12290" name="Picture 2" descr="Image result for progress symbol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8732" t="10000" r="20911" b="10000"/>
          <a:stretch>
            <a:fillRect/>
          </a:stretch>
        </p:blipFill>
        <p:spPr bwMode="auto">
          <a:xfrm>
            <a:off x="3657600" y="3181350"/>
            <a:ext cx="1949450" cy="16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657350"/>
            <a:ext cx="5342235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fue el Nuevo Trato?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228-229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1269" name="Picture 5" descr="C:\Users\Jim\Desktop\HA1.jpg"/>
          <p:cNvPicPr>
            <a:picLocks noChangeAspect="1" noChangeArrowheads="1"/>
          </p:cNvPicPr>
          <p:nvPr/>
        </p:nvPicPr>
        <p:blipFill>
          <a:blip r:embed="rId2" cstate="print">
            <a:lum bright="-5000" contrast="20000"/>
          </a:blip>
          <a:srcRect l="2719" t="12643" r="13244" b="2265"/>
          <a:stretch>
            <a:fillRect/>
          </a:stretch>
        </p:blipFill>
        <p:spPr bwMode="auto">
          <a:xfrm>
            <a:off x="5224483" y="1"/>
            <a:ext cx="3919517" cy="514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81150"/>
            <a:ext cx="4419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Capitalistas cl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sicos (conservadores)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Capitalistas reformados (liberales)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Nuevo Trato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PRERA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10243" name="Picture 3" descr="C:\Users\Jim\Desktop\socialism-after-capitalism-foreign-policy-Daniel-Brokstad-illustration-arti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DFD6"/>
              </a:clrFrom>
              <a:clrTo>
                <a:srgbClr val="E3DFD6">
                  <a:alpha val="0"/>
                </a:srgbClr>
              </a:clrTo>
            </a:clrChange>
            <a:lum bright="8000" contrast="12000"/>
          </a:blip>
          <a:srcRect l="14660" t="7818" r="9110" b="8143"/>
          <a:stretch>
            <a:fillRect/>
          </a:stretch>
        </p:blipFill>
        <p:spPr bwMode="auto">
          <a:xfrm>
            <a:off x="6423330" y="1276350"/>
            <a:ext cx="2187269" cy="33762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Era de las Transformaciones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809750"/>
            <a:ext cx="50292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Puerto Rico sufri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transformaciones, aun mas dram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ticas a partir de la Gran Depresi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n. Veremos las alternativas que surgieron para remediarla: desde el surgimiento del PPD y la creación del </a:t>
            </a:r>
            <a:r>
              <a:rPr lang="es-ES" sz="2200" b="1" dirty="0" smtClean="0">
                <a:latin typeface="Caslon Antique" panose="02027200000000000000" pitchFamily="18" charset="0"/>
              </a:rPr>
              <a:t>Estado Libre Asociado </a:t>
            </a:r>
            <a:r>
              <a:rPr lang="es-ES" sz="2200" dirty="0" smtClean="0">
                <a:latin typeface="Caslon Antique" panose="02027200000000000000" pitchFamily="18" charset="0"/>
              </a:rPr>
              <a:t>hasta la fundaci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del PIP y el PNP, el inicio del bipartidismo hasta la b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squeda de convertir a Puerto Rico en el estado 51.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9219" name="Picture 3" descr="C:\Users\Jim\Desktop\ppd_02roj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6942">
            <a:off x="7069353" y="1368677"/>
            <a:ext cx="1512444" cy="1275039"/>
          </a:xfrm>
          <a:prstGeom prst="rect">
            <a:avLst/>
          </a:prstGeom>
          <a:noFill/>
        </p:spPr>
      </p:pic>
      <p:pic>
        <p:nvPicPr>
          <p:cNvPr id="9230" name="Picture 14" descr="C:\Users\Jim\Desktop\clip_image001-e15609871813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-4000"/>
          </a:blip>
          <a:srcRect b="12500"/>
          <a:stretch>
            <a:fillRect/>
          </a:stretch>
        </p:blipFill>
        <p:spPr bwMode="auto">
          <a:xfrm rot="21092338">
            <a:off x="5616711" y="2133349"/>
            <a:ext cx="1430148" cy="1877070"/>
          </a:xfrm>
          <a:prstGeom prst="rect">
            <a:avLst/>
          </a:prstGeom>
          <a:noFill/>
        </p:spPr>
      </p:pic>
      <p:pic>
        <p:nvPicPr>
          <p:cNvPr id="9233" name="Picture 17" descr="C:\Users\Jim\Desktop\PIP_LOGO_grand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127">
            <a:off x="7139607" y="3455222"/>
            <a:ext cx="1577978" cy="1149350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Nuevo Trato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09750"/>
            <a:ext cx="52578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itchFamily="18" charset="0"/>
              </a:rPr>
              <a:t>¿Como se le har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frente a la pobreza que estaba causando la Depresi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n? Los Capitalistas cl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sicos (conservadores) dec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an que la econom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deb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recuperarse por si misma, y los Capitalistas reformados (liberales), que de gobierno deb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regular los mecanismos para sacar al pa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s de la triste situaci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n.</a:t>
            </a:r>
          </a:p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itchFamily="18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8195" name="Picture 3" descr="C:\Users\Jim\Desktop\migrant-family-2668448-5c3eaa4cc9e77c00013b02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 l="19761" r="17365"/>
          <a:stretch>
            <a:fillRect/>
          </a:stretch>
        </p:blipFill>
        <p:spPr bwMode="auto">
          <a:xfrm>
            <a:off x="5910062" y="0"/>
            <a:ext cx="3233937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5991">
            <a:off x="8017302" y="46100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new de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 t="20000" b="22667"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90550"/>
            <a:ext cx="82296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dirty="0" smtClean="0">
                <a:latin typeface="Caslon Antique" pitchFamily="18" charset="0"/>
              </a:rPr>
              <a:t>El New Deal, o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Nuevo Trato</a:t>
            </a:r>
            <a:r>
              <a:rPr lang="es-ES" sz="2400" dirty="0" smtClean="0">
                <a:latin typeface="Caslon Antique" pitchFamily="18" charset="0"/>
              </a:rPr>
              <a:t>, fue el conjunto de medidas adoptadas por la administraci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Franklin D. Roosevelt, un liberal, para hacer frente a los estragos causados por la Gran Depresi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n.</a:t>
            </a:r>
            <a:endParaRPr lang="en-US" sz="2400" dirty="0">
              <a:latin typeface="Caslon Antiqu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8017302" y="46100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52550"/>
            <a:ext cx="5181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itchFamily="18" charset="0"/>
              </a:rPr>
              <a:t>Estas fueron adoptadas entre 1933, cuando F.D. Roosevelt lleg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la Casa Blanca, y 1937. Muchas de ellas fueron aprobadas en sus primeros cien 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as de gobierno, que fueron de una fren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tica actividad legislativa. Pueden clasificarse en tres tipos de medidas: de ayuda, de recuperaci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de reforma.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1027" name="Picture 3" descr="C:\Users\Jim\Desktop\delivery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72849"/>
            <a:ext cx="2856755" cy="35587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PRERA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504950"/>
            <a:ext cx="53340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s-ES" sz="2200" dirty="0" smtClean="0">
                <a:latin typeface="Caslon Antique" pitchFamily="18" charset="0"/>
              </a:rPr>
              <a:t>A Puerto Rico le fueron extendidas medidas del Nuevo Trato. La primera fase de su implantaci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se materializ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con la creaci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de la 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Puerto Rican Emergency Relief Administration</a:t>
            </a:r>
            <a:r>
              <a:rPr lang="es-ES" sz="2200" dirty="0" smtClean="0">
                <a:latin typeface="Caslon Antique" pitchFamily="18" charset="0"/>
              </a:rPr>
              <a:t>  (PRERA). Una agencia establecida en 1933 por medio de una cooperaci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estatal-federal. En su gesti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n, el gobierno Federal añadía $1.</a:t>
            </a:r>
            <a:r>
              <a:rPr lang="es-ES" sz="2200" baseline="30000" dirty="0" smtClean="0">
                <a:latin typeface="Caslon Antique" pitchFamily="18" charset="0"/>
              </a:rPr>
              <a:t>00</a:t>
            </a:r>
            <a:r>
              <a:rPr lang="es-ES" sz="2200" dirty="0" smtClean="0">
                <a:latin typeface="Caslon Antique" pitchFamily="18" charset="0"/>
              </a:rPr>
              <a:t> a cada $3.</a:t>
            </a:r>
            <a:r>
              <a:rPr lang="es-ES" sz="2200" baseline="30000" dirty="0" smtClean="0">
                <a:latin typeface="Caslon Antique" pitchFamily="18" charset="0"/>
              </a:rPr>
              <a:t>00 </a:t>
            </a:r>
            <a:r>
              <a:rPr lang="es-ES" sz="2200" dirty="0" smtClean="0">
                <a:latin typeface="Caslon Antique" pitchFamily="18" charset="0"/>
              </a:rPr>
              <a:t>que el gobierno Estatal invert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en proyectos de inter</a:t>
            </a:r>
            <a:r>
              <a:rPr lang="es-ES" dirty="0" smtClean="0">
                <a:latin typeface="Caslon Antique" pitchFamily="18" charset="0"/>
              </a:rPr>
              <a:t>é</a:t>
            </a:r>
            <a:r>
              <a:rPr lang="es-ES" sz="2200" dirty="0" smtClean="0">
                <a:latin typeface="Caslon Antique" pitchFamily="18" charset="0"/>
              </a:rPr>
              <a:t>s publico.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7" name="Picture 3" descr="C:\Users\Jim\Desktop\new-deal-ccc.jpg"/>
          <p:cNvPicPr>
            <a:picLocks noChangeAspect="1" noChangeArrowheads="1"/>
          </p:cNvPicPr>
          <p:nvPr/>
        </p:nvPicPr>
        <p:blipFill>
          <a:blip r:embed="rId2" cstate="print"/>
          <a:srcRect l="26896" r="10678"/>
          <a:stretch>
            <a:fillRect/>
          </a:stretch>
        </p:blipFill>
        <p:spPr bwMode="auto">
          <a:xfrm>
            <a:off x="457200" y="1504950"/>
            <a:ext cx="2971800" cy="32086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476</Words>
  <Application>Microsoft Office PowerPoint</Application>
  <PresentationFormat>On-screen Show (16:9)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188</cp:revision>
  <dcterms:created xsi:type="dcterms:W3CDTF">2019-07-26T01:32:32Z</dcterms:created>
  <dcterms:modified xsi:type="dcterms:W3CDTF">2021-03-12T14:24:53Z</dcterms:modified>
</cp:coreProperties>
</file>