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0" r:id="rId4"/>
    <p:sldId id="296" r:id="rId5"/>
    <p:sldId id="266" r:id="rId6"/>
    <p:sldId id="287" r:id="rId7"/>
    <p:sldId id="297" r:id="rId8"/>
    <p:sldId id="274" r:id="rId9"/>
    <p:sldId id="26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74D"/>
    <a:srgbClr val="FDD16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9" d="100"/>
          <a:sy n="149" d="100"/>
        </p:scale>
        <p:origin x="42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2000" b="-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3/18/2019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bkVsus8Ehx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gLaNf6g11nQ"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ooOgXkY-7Oo"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p:cNvPicPr>
            <a:picLocks noChangeAspect="1" noChangeArrowheads="1"/>
          </p:cNvPicPr>
          <p:nvPr/>
        </p:nvPicPr>
        <p:blipFill>
          <a:blip r:embed="rId2" cstate="print">
            <a:lum bright="-9000" contrast="4000"/>
          </a:blip>
          <a:srcRect/>
          <a:stretch>
            <a:fillRect/>
          </a:stretch>
        </p:blipFill>
        <p:spPr bwMode="auto">
          <a:xfrm>
            <a:off x="0" y="-1"/>
            <a:ext cx="9150424" cy="5143501"/>
          </a:xfrm>
          <a:prstGeom prst="rect">
            <a:avLst/>
          </a:prstGeom>
          <a:noFill/>
        </p:spPr>
      </p:pic>
      <p:sp>
        <p:nvSpPr>
          <p:cNvPr id="9" name="Title 1"/>
          <p:cNvSpPr>
            <a:spLocks noGrp="1"/>
          </p:cNvSpPr>
          <p:nvPr>
            <p:ph type="ctrTitle"/>
          </p:nvPr>
        </p:nvSpPr>
        <p:spPr>
          <a:xfrm>
            <a:off x="0" y="19621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10" name="Subtitle 2"/>
          <p:cNvSpPr>
            <a:spLocks noGrp="1"/>
          </p:cNvSpPr>
          <p:nvPr>
            <p:ph type="subTitle" idx="1"/>
          </p:nvPr>
        </p:nvSpPr>
        <p:spPr>
          <a:xfrm>
            <a:off x="1676400" y="3105150"/>
            <a:ext cx="5943600" cy="742950"/>
          </a:xfrm>
        </p:spPr>
        <p:txBody>
          <a:bodyPr>
            <a:noAutofit/>
          </a:bodyPr>
          <a:lstStyle/>
          <a:p>
            <a:pPr algn="l"/>
            <a:r>
              <a:rPr lang="en-US" b="1" dirty="0" smtClean="0">
                <a:ln w="18415" cmpd="sng">
                  <a:noFill/>
                  <a:prstDash val="solid"/>
                </a:ln>
                <a:solidFill>
                  <a:schemeClr val="tx1"/>
                </a:solidFill>
                <a:effectLst>
                  <a:glow rad="101600">
                    <a:schemeClr val="accent2">
                      <a:satMod val="175000"/>
                      <a:alpha val="40000"/>
                    </a:schemeClr>
                  </a:glow>
                </a:effectLst>
                <a:latin typeface="BIRTH OF A HERO" pitchFamily="2" charset="0"/>
              </a:rPr>
              <a:t>Islamic Achievements</a:t>
            </a:r>
            <a:endParaRPr lang="en-US" b="1" dirty="0">
              <a:ln w="18415" cmpd="sng">
                <a:noFill/>
                <a:prstDash val="solid"/>
              </a:ln>
              <a:solidFill>
                <a:schemeClr val="tx1"/>
              </a:solidFill>
              <a:effectLst>
                <a:glow rad="101600">
                  <a:schemeClr val="accent2">
                    <a:satMod val="175000"/>
                    <a:alpha val="40000"/>
                  </a:schemeClr>
                </a:glow>
              </a:effectLst>
              <a:latin typeface="BIRTH OF A HERO" pitchFamily="2" charset="0"/>
            </a:endParaRPr>
          </a:p>
        </p:txBody>
      </p:sp>
      <p:sp>
        <p:nvSpPr>
          <p:cNvPr id="11" name="Subtitle 2"/>
          <p:cNvSpPr txBox="1">
            <a:spLocks/>
          </p:cNvSpPr>
          <p:nvPr/>
        </p:nvSpPr>
        <p:spPr>
          <a:xfrm>
            <a:off x="5867400" y="6667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effectLst>
                  <a:outerShdw blurRad="38100" dist="38100" dir="2700000" algn="tl">
                    <a:srgbClr val="000000">
                      <a:alpha val="43137"/>
                    </a:srgbClr>
                  </a:outerShdw>
                </a:effectLst>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effectLst>
                <a:outerShdw blurRad="38100" dist="38100" dir="2700000" algn="tl">
                  <a:srgbClr val="000000">
                    <a:alpha val="43137"/>
                  </a:srgbClr>
                </a:outerShdw>
              </a:effectLst>
              <a:uLnTx/>
              <a:uFillTx/>
              <a:latin typeface="BIRTH OF A HER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anim calcmode="lin" valueType="num">
                                      <p:cBhvr>
                                        <p:cTn id="17" dur="2000" fill="hold"/>
                                        <p:tgtEl>
                                          <p:spTgt spid="11"/>
                                        </p:tgtEl>
                                        <p:attrNameLst>
                                          <p:attrName>ppt_x</p:attrName>
                                        </p:attrNameLst>
                                      </p:cBhvr>
                                      <p:tavLst>
                                        <p:tav tm="0">
                                          <p:val>
                                            <p:strVal val="#ppt_x"/>
                                          </p:val>
                                        </p:tav>
                                        <p:tav tm="100000">
                                          <p:val>
                                            <p:strVal val="#ppt_x"/>
                                          </p:val>
                                        </p:tav>
                                      </p:tavLst>
                                    </p:anim>
                                    <p:anim calcmode="lin" valueType="num">
                                      <p:cBhvr>
                                        <p:cTn id="18"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609600" y="1733550"/>
            <a:ext cx="8001000" cy="2057400"/>
          </a:xfrm>
          <a:prstGeom prst="rect">
            <a:avLst/>
          </a:prstGeom>
          <a:solidFill>
            <a:srgbClr val="FDC74D">
              <a:alpha val="60000"/>
            </a:srgbClr>
          </a:solidFill>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are a servant in the court of a powerful Muslim ruler. Your court life is </a:t>
            </a:r>
            <a:r>
              <a:rPr lang="en-US" sz="2000" dirty="0" smtClean="0">
                <a:solidFill>
                  <a:schemeClr val="bg1"/>
                </a:solidFill>
              </a:rPr>
              <a:t>comfortable, </a:t>
            </a:r>
            <a:r>
              <a:rPr lang="en-US" sz="2000" dirty="0" smtClean="0">
                <a:solidFill>
                  <a:schemeClr val="bg1"/>
                </a:solidFill>
              </a:rPr>
              <a:t>though not one of luxury. Now the ruler is sending your master to explore unknown lands and distant kingdoms. The dangerous journey will take him across seas and deserts. He can take </a:t>
            </a:r>
            <a:r>
              <a:rPr lang="en-US" sz="2000" dirty="0" smtClean="0">
                <a:solidFill>
                  <a:schemeClr val="bg1"/>
                </a:solidFill>
              </a:rPr>
              <a:t>only </a:t>
            </a:r>
            <a:r>
              <a:rPr lang="en-US" sz="2000" dirty="0" smtClean="0">
                <a:solidFill>
                  <a:schemeClr val="bg1"/>
                </a:solidFill>
              </a:rPr>
              <a:t>a few </a:t>
            </a:r>
            <a:r>
              <a:rPr lang="en-US" sz="2000" dirty="0" smtClean="0">
                <a:solidFill>
                  <a:schemeClr val="bg1"/>
                </a:solidFill>
              </a:rPr>
              <a:t>servants </a:t>
            </a:r>
            <a:r>
              <a:rPr lang="en-US" sz="2000" dirty="0" smtClean="0">
                <a:solidFill>
                  <a:schemeClr val="bg1"/>
                </a:solidFill>
              </a:rPr>
              <a:t>with him. He has not </a:t>
            </a:r>
            <a:r>
              <a:rPr lang="en-US" sz="2000" dirty="0" smtClean="0">
                <a:solidFill>
                  <a:schemeClr val="bg1"/>
                </a:solidFill>
              </a:rPr>
              <a:t>ordered you </a:t>
            </a:r>
            <a:r>
              <a:rPr lang="en-US" sz="2000" dirty="0" smtClean="0">
                <a:solidFill>
                  <a:schemeClr val="bg1"/>
                </a:solidFill>
              </a:rPr>
              <a:t>to come but has given you a choice. </a:t>
            </a:r>
            <a:r>
              <a:rPr lang="en-US" sz="2000" b="1" dirty="0" smtClean="0">
                <a:solidFill>
                  <a:schemeClr val="bg1"/>
                </a:solidFill>
              </a:rPr>
              <a:t>Would you join your master’s expedition or stay at home?</a:t>
            </a:r>
          </a:p>
          <a:p>
            <a:pPr marL="0" indent="0" algn="ctr">
              <a:buNone/>
            </a:pPr>
            <a:r>
              <a:rPr lang="en-US" sz="2000" dirty="0" smtClean="0">
                <a:solidFill>
                  <a:schemeClr val="bg1"/>
                </a:solidFill>
              </a:rPr>
              <a:t>Take a minute to write down your answer and explanation.</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38150"/>
            <a:ext cx="8229600" cy="1015663"/>
          </a:xfrm>
          <a:prstGeom prst="rect">
            <a:avLst/>
          </a:prstGeom>
          <a:solidFill>
            <a:srgbClr val="FDC74D">
              <a:alpha val="60000"/>
            </a:srgbClr>
          </a:solidFill>
        </p:spPr>
        <p:txBody>
          <a:bodyPr wrap="square">
            <a:spAutoFit/>
          </a:bodyPr>
          <a:lstStyle/>
          <a:p>
            <a:pPr algn="ctr"/>
            <a:r>
              <a:rPr lang="en-US" sz="2000" kern="0" dirty="0" smtClean="0">
                <a:solidFill>
                  <a:schemeClr val="bg1"/>
                </a:solidFill>
              </a:rPr>
              <a:t>Muslim explorers traveled far and wide to learn about new places. They used what they learned to make maps. Their contributions to geography were just one way Muslim scholars made advancements in science and learning.</a:t>
            </a:r>
            <a:endParaRPr lang="en-US" sz="2000" dirty="0">
              <a:solidFill>
                <a:schemeClr val="bg1"/>
              </a:solidFill>
            </a:endParaRPr>
          </a:p>
        </p:txBody>
      </p:sp>
      <p:pic>
        <p:nvPicPr>
          <p:cNvPr id="3" name="Picture 2" descr="Image result for 5th sinbad"/>
          <p:cNvPicPr>
            <a:picLocks noChangeAspect="1" noChangeArrowheads="1"/>
          </p:cNvPicPr>
          <p:nvPr/>
        </p:nvPicPr>
        <p:blipFill>
          <a:blip r:embed="rId2" cstate="print"/>
          <a:srcRect t="2564" b="30363"/>
          <a:stretch>
            <a:fillRect/>
          </a:stretch>
        </p:blipFill>
        <p:spPr bwMode="auto">
          <a:xfrm>
            <a:off x="0" y="1695663"/>
            <a:ext cx="9144000" cy="344783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0" y="1962150"/>
            <a:ext cx="4191000" cy="1323439"/>
          </a:xfrm>
          <a:prstGeom prst="rect">
            <a:avLst/>
          </a:prstGeom>
          <a:solidFill>
            <a:srgbClr val="FDC74D">
              <a:alpha val="60000"/>
            </a:srgbClr>
          </a:solidFill>
        </p:spPr>
        <p:txBody>
          <a:bodyPr wrap="square">
            <a:spAutoFit/>
          </a:bodyPr>
          <a:lstStyle/>
          <a:p>
            <a:pPr algn="r"/>
            <a:r>
              <a:rPr lang="en-US" sz="2000" kern="0" dirty="0" smtClean="0">
                <a:solidFill>
                  <a:schemeClr val="bg1"/>
                </a:solidFill>
              </a:rPr>
              <a:t>To learn more about this topic read pages 368 thru </a:t>
            </a:r>
            <a:r>
              <a:rPr lang="en-US" sz="2000" kern="0" dirty="0" smtClean="0">
                <a:solidFill>
                  <a:schemeClr val="bg1"/>
                </a:solidFill>
              </a:rPr>
              <a:t>371 </a:t>
            </a:r>
            <a:r>
              <a:rPr lang="en-US" sz="2000" kern="0" dirty="0" smtClean="0">
                <a:solidFill>
                  <a:schemeClr val="bg1"/>
                </a:solidFill>
              </a:rPr>
              <a:t>and complete the </a:t>
            </a:r>
            <a:r>
              <a:rPr lang="en-US" sz="2000" i="1" kern="0" dirty="0" smtClean="0">
                <a:solidFill>
                  <a:schemeClr val="bg1"/>
                </a:solidFill>
                <a:effectLst>
                  <a:glow rad="139700">
                    <a:schemeClr val="accent6">
                      <a:satMod val="175000"/>
                      <a:alpha val="40000"/>
                    </a:schemeClr>
                  </a:glow>
                </a:effectLst>
              </a:rPr>
              <a:t>section 4 assessment</a:t>
            </a:r>
            <a:r>
              <a:rPr lang="en-US" sz="2000" kern="0" dirty="0" smtClean="0">
                <a:solidFill>
                  <a:schemeClr val="bg1"/>
                </a:solidFill>
              </a:rPr>
              <a:t>. Show me the completed work when complete.</a:t>
            </a:r>
            <a:endParaRPr lang="en-US" sz="2000" dirty="0">
              <a:solidFill>
                <a:schemeClr val="bg1"/>
              </a:solidFill>
            </a:endParaRPr>
          </a:p>
        </p:txBody>
      </p:sp>
      <p:pic>
        <p:nvPicPr>
          <p:cNvPr id="7170" name="Picture 2" descr="Related image"/>
          <p:cNvPicPr>
            <a:picLocks noChangeAspect="1" noChangeArrowheads="1"/>
          </p:cNvPicPr>
          <p:nvPr/>
        </p:nvPicPr>
        <p:blipFill>
          <a:blip r:embed="rId2" cstate="print">
            <a:lum bright="6000" contrast="2000"/>
          </a:blip>
          <a:srcRect l="5263"/>
          <a:stretch>
            <a:fillRect/>
          </a:stretch>
        </p:blipFill>
        <p:spPr bwMode="auto">
          <a:xfrm>
            <a:off x="533400" y="971550"/>
            <a:ext cx="3429000" cy="36195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Science and Philosophy</a:t>
            </a:r>
          </a:p>
        </p:txBody>
      </p:sp>
      <p:sp>
        <p:nvSpPr>
          <p:cNvPr id="4" name="Rectangle 3"/>
          <p:cNvSpPr/>
          <p:nvPr/>
        </p:nvSpPr>
        <p:spPr>
          <a:xfrm>
            <a:off x="457200" y="1352550"/>
            <a:ext cx="4495800" cy="3170099"/>
          </a:xfrm>
          <a:prstGeom prst="rect">
            <a:avLst/>
          </a:prstGeom>
          <a:solidFill>
            <a:srgbClr val="FDC74D">
              <a:alpha val="60000"/>
            </a:srgbClr>
          </a:solidFill>
        </p:spPr>
        <p:txBody>
          <a:bodyPr wrap="square">
            <a:spAutoFit/>
          </a:bodyPr>
          <a:lstStyle/>
          <a:p>
            <a:r>
              <a:rPr lang="en-US" sz="2000" dirty="0" smtClean="0">
                <a:solidFill>
                  <a:schemeClr val="bg1"/>
                </a:solidFill>
              </a:rPr>
              <a:t>The empires of the Islamic world contributed to the achievements of Islamic culture. Muslim scholars made advances in astronomy, geography, math, and science. Scholars at Baghdad and Córdoba translated many ancient writings on these subjects into Arabic. Having a common language helped scholars throughout the Islamic world share what they learned with each other.</a:t>
            </a:r>
          </a:p>
        </p:txBody>
      </p:sp>
      <p:pic>
        <p:nvPicPr>
          <p:cNvPr id="5122" name="Picture 2" descr="Related image">
            <a:hlinkClick r:id="rId2"/>
          </p:cNvPr>
          <p:cNvPicPr>
            <a:picLocks noChangeAspect="1" noChangeArrowheads="1"/>
          </p:cNvPicPr>
          <p:nvPr/>
        </p:nvPicPr>
        <p:blipFill>
          <a:blip r:embed="rId3" cstate="print">
            <a:lum contrast="7000"/>
          </a:blip>
          <a:srcRect l="16842" r="9474"/>
          <a:stretch>
            <a:fillRect/>
          </a:stretch>
        </p:blipFill>
        <p:spPr bwMode="auto">
          <a:xfrm>
            <a:off x="5209674" y="1352550"/>
            <a:ext cx="3477126" cy="3145971"/>
          </a:xfrm>
          <a:prstGeom prst="rect">
            <a:avLst/>
          </a:prstGeom>
          <a:noFill/>
        </p:spPr>
      </p:pic>
      <p:sp>
        <p:nvSpPr>
          <p:cNvPr id="5" name="Title 3"/>
          <p:cNvSpPr txBox="1">
            <a:spLocks/>
          </p:cNvSpPr>
          <p:nvPr/>
        </p:nvSpPr>
        <p:spPr>
          <a:xfrm rot="20490518">
            <a:off x="5212513" y="15239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19909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Islamic Achievements</a:t>
            </a:r>
          </a:p>
        </p:txBody>
      </p:sp>
      <p:sp>
        <p:nvSpPr>
          <p:cNvPr id="5" name="Rectangle 4"/>
          <p:cNvSpPr/>
          <p:nvPr/>
        </p:nvSpPr>
        <p:spPr>
          <a:xfrm>
            <a:off x="457200" y="1352550"/>
            <a:ext cx="5181600" cy="3477875"/>
          </a:xfrm>
          <a:prstGeom prst="rect">
            <a:avLst/>
          </a:prstGeom>
          <a:solidFill>
            <a:srgbClr val="FDC74D">
              <a:alpha val="60000"/>
            </a:srgbClr>
          </a:solidFill>
        </p:spPr>
        <p:txBody>
          <a:bodyPr wrap="square">
            <a:spAutoFit/>
          </a:bodyPr>
          <a:lstStyle/>
          <a:p>
            <a:r>
              <a:rPr lang="en-US" sz="2000" dirty="0" smtClean="0">
                <a:solidFill>
                  <a:schemeClr val="bg1"/>
                </a:solidFill>
              </a:rPr>
              <a:t>Muslim scientists used astrolabes to figure out their location, direction, and even the time of day. Although the Greeks invented the astrolabe, Muslim scholars greatly improved it. The use of observatories allowed Muslim scientists to make other significant advances in astronomy too. This observatory was built in the 1700s in Delhi, the capital of </a:t>
            </a:r>
            <a:r>
              <a:rPr lang="en-US" sz="2000" dirty="0" err="1" smtClean="0">
                <a:solidFill>
                  <a:schemeClr val="bg1"/>
                </a:solidFill>
              </a:rPr>
              <a:t>Mughal</a:t>
            </a:r>
            <a:r>
              <a:rPr lang="en-US" sz="2000" dirty="0" smtClean="0">
                <a:solidFill>
                  <a:schemeClr val="bg1"/>
                </a:solidFill>
              </a:rPr>
              <a:t> India. Muslim mathematicians combined Indian and Greek ideas with their own to dramatically increase human knowledge of mathematics. </a:t>
            </a:r>
          </a:p>
        </p:txBody>
      </p:sp>
      <p:pic>
        <p:nvPicPr>
          <p:cNvPr id="4098" name="Picture 2" descr="Related image">
            <a:hlinkClick r:id="rId2"/>
          </p:cNvPr>
          <p:cNvPicPr>
            <a:picLocks noChangeAspect="1" noChangeArrowheads="1"/>
          </p:cNvPicPr>
          <p:nvPr/>
        </p:nvPicPr>
        <p:blipFill>
          <a:blip r:embed="rId3" cstate="print"/>
          <a:srcRect/>
          <a:stretch>
            <a:fillRect/>
          </a:stretch>
        </p:blipFill>
        <p:spPr bwMode="auto">
          <a:xfrm>
            <a:off x="5867400" y="1962150"/>
            <a:ext cx="2971800" cy="1981200"/>
          </a:xfrm>
          <a:prstGeom prst="rect">
            <a:avLst/>
          </a:prstGeom>
          <a:noFill/>
        </p:spPr>
      </p:pic>
      <p:sp>
        <p:nvSpPr>
          <p:cNvPr id="6" name="Title 3"/>
          <p:cNvSpPr txBox="1">
            <a:spLocks/>
          </p:cNvSpPr>
          <p:nvPr/>
        </p:nvSpPr>
        <p:spPr>
          <a:xfrm rot="20490518">
            <a:off x="7879513" y="35051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Literature and the Arts</a:t>
            </a:r>
          </a:p>
        </p:txBody>
      </p:sp>
      <p:sp>
        <p:nvSpPr>
          <p:cNvPr id="3" name="Rectangle 2"/>
          <p:cNvSpPr/>
          <p:nvPr/>
        </p:nvSpPr>
        <p:spPr>
          <a:xfrm>
            <a:off x="457200" y="1352550"/>
            <a:ext cx="4495800" cy="3477875"/>
          </a:xfrm>
          <a:prstGeom prst="rect">
            <a:avLst/>
          </a:prstGeom>
          <a:solidFill>
            <a:srgbClr val="FDC74D">
              <a:alpha val="60000"/>
            </a:srgbClr>
          </a:solidFill>
        </p:spPr>
        <p:txBody>
          <a:bodyPr wrap="square">
            <a:spAutoFit/>
          </a:bodyPr>
          <a:lstStyle/>
          <a:p>
            <a:r>
              <a:rPr lang="en-US" sz="2000" dirty="0" smtClean="0">
                <a:solidFill>
                  <a:schemeClr val="bg1"/>
                </a:solidFill>
              </a:rPr>
              <a:t>Literature, especially poetry, was popular in the Muslim world. Much poetry was influenced by Sufism. Sufi poets often wrote about their loyalty to God. One of the most famous Sufi poets was Omar </a:t>
            </a:r>
            <a:r>
              <a:rPr lang="en-US" sz="2000" dirty="0" err="1" smtClean="0">
                <a:solidFill>
                  <a:schemeClr val="bg1"/>
                </a:solidFill>
              </a:rPr>
              <a:t>Khayyám</a:t>
            </a:r>
            <a:r>
              <a:rPr lang="en-US" sz="2000" dirty="0" smtClean="0">
                <a:solidFill>
                  <a:schemeClr val="bg1"/>
                </a:solidFill>
              </a:rPr>
              <a:t> (OH-</a:t>
            </a:r>
            <a:r>
              <a:rPr lang="en-US" sz="2000" dirty="0" err="1" smtClean="0">
                <a:solidFill>
                  <a:schemeClr val="bg1"/>
                </a:solidFill>
              </a:rPr>
              <a:t>mahr</a:t>
            </a:r>
            <a:r>
              <a:rPr lang="en-US" sz="2000" dirty="0" smtClean="0">
                <a:solidFill>
                  <a:schemeClr val="bg1"/>
                </a:solidFill>
              </a:rPr>
              <a:t> </a:t>
            </a:r>
            <a:r>
              <a:rPr lang="en-US" sz="2000" dirty="0" err="1" smtClean="0">
                <a:solidFill>
                  <a:schemeClr val="bg1"/>
                </a:solidFill>
              </a:rPr>
              <a:t>ky</a:t>
            </a:r>
            <a:r>
              <a:rPr lang="en-US" sz="2000" dirty="0" smtClean="0">
                <a:solidFill>
                  <a:schemeClr val="bg1"/>
                </a:solidFill>
              </a:rPr>
              <a:t>-AHM). Muslims also enjoyed reading short stories. One famous collection of short stories is The Thousand and One Nights. It includes tales about legendary characters such as Sinbad, Aladdin, and Ali Baba.</a:t>
            </a:r>
          </a:p>
        </p:txBody>
      </p:sp>
      <p:pic>
        <p:nvPicPr>
          <p:cNvPr id="1026" name="Picture 2" descr="Image result for omar khayyÃ¡m">
            <a:hlinkClick r:id="rId2"/>
          </p:cNvPr>
          <p:cNvPicPr>
            <a:picLocks noChangeAspect="1" noChangeArrowheads="1"/>
          </p:cNvPicPr>
          <p:nvPr/>
        </p:nvPicPr>
        <p:blipFill>
          <a:blip r:embed="rId3" cstate="print">
            <a:lum contrast="10000"/>
          </a:blip>
          <a:srcRect l="38672" r="3320"/>
          <a:stretch>
            <a:fillRect/>
          </a:stretch>
        </p:blipFill>
        <p:spPr bwMode="auto">
          <a:xfrm>
            <a:off x="5334000" y="1444914"/>
            <a:ext cx="3352800" cy="3251200"/>
          </a:xfrm>
          <a:prstGeom prst="rect">
            <a:avLst/>
          </a:prstGeom>
          <a:noFill/>
        </p:spPr>
      </p:pic>
      <p:sp>
        <p:nvSpPr>
          <p:cNvPr id="5" name="Title 3"/>
          <p:cNvSpPr txBox="1">
            <a:spLocks/>
          </p:cNvSpPr>
          <p:nvPr/>
        </p:nvSpPr>
        <p:spPr>
          <a:xfrm rot="20490518">
            <a:off x="7422314" y="41147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967957"/>
          </a:xfrm>
          <a:prstGeom prst="rect">
            <a:avLst/>
          </a:prstGeom>
          <a:solidFill>
            <a:srgbClr val="FDC74D">
              <a:alpha val="60000"/>
            </a:srgbClr>
          </a:solidFill>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Islamic culture produced great achievements in science, philosophy, literature, architecture, and art.</a:t>
            </a:r>
          </a:p>
        </p:txBody>
      </p:sp>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Bookman Old Style" pitchFamily="18" charset="0"/>
              </a:rPr>
              <a:t>Jim Soto © 2019</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Government</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val="2317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2713</TotalTime>
  <Words>437</Words>
  <Application>Microsoft Office PowerPoint</Application>
  <PresentationFormat>On-screen Show (16:9)</PresentationFormat>
  <Paragraphs>22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Baron Kuffner</vt:lpstr>
      <vt:lpstr>BIRTH OF A HERO</vt:lpstr>
      <vt:lpstr>Bookman Old Style</vt:lpstr>
      <vt:lpstr>Calibri</vt:lpstr>
      <vt:lpstr>Office Theme</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Cinematografia FBS</cp:lastModifiedBy>
  <cp:revision>231</cp:revision>
  <dcterms:created xsi:type="dcterms:W3CDTF">2018-08-02T00:45:41Z</dcterms:created>
  <dcterms:modified xsi:type="dcterms:W3CDTF">2019-03-18T14:57:55Z</dcterms:modified>
</cp:coreProperties>
</file>