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4" r:id="rId7"/>
    <p:sldId id="278" r:id="rId8"/>
    <p:sldId id="279" r:id="rId9"/>
    <p:sldId id="273" r:id="rId10"/>
    <p:sldId id="277" r:id="rId11"/>
    <p:sldId id="281" r:id="rId12"/>
    <p:sldId id="280" r:id="rId13"/>
    <p:sldId id="275" r:id="rId14"/>
    <p:sldId id="276" r:id="rId15"/>
    <p:sldId id="270" r:id="rId16"/>
    <p:sldId id="271" r:id="rId17"/>
    <p:sldId id="26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327" autoAdjust="0"/>
  </p:normalViewPr>
  <p:slideViewPr>
    <p:cSldViewPr>
      <p:cViewPr>
        <p:scale>
          <a:sx n="80" d="100"/>
          <a:sy n="80" d="100"/>
        </p:scale>
        <p:origin x="-804" y="1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FPZZ6QNmOZo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YJEPFfw0Mx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iKa7B4MiBC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im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La Ley Jones-Costigan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57350"/>
            <a:ext cx="5181600" cy="3124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es-ES" sz="2200" dirty="0" smtClean="0">
                <a:latin typeface="Caslon Antique" panose="02027200000000000000" pitchFamily="18" charset="0"/>
              </a:rPr>
              <a:t>La industria azucarera sufri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los efectos de la crisis, pero pudo recuperarse con mas rapidez que otros sectores de la econom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a. Los productores locales de ca</a:t>
            </a:r>
            <a:r>
              <a:rPr lang="es-ES" dirty="0" smtClean="0">
                <a:latin typeface="Caslon Antique" panose="02027200000000000000" pitchFamily="18" charset="0"/>
              </a:rPr>
              <a:t>ñ</a:t>
            </a:r>
            <a:r>
              <a:rPr lang="es-ES" sz="2200" dirty="0" smtClean="0">
                <a:latin typeface="Caslon Antique" panose="02027200000000000000" pitchFamily="18" charset="0"/>
              </a:rPr>
              <a:t>a pudieron mantener altos niveles de producci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n, por lo que el precio del az</a:t>
            </a:r>
            <a:r>
              <a:rPr lang="es-ES" dirty="0" smtClean="0">
                <a:latin typeface="Caslon Antique" panose="02027200000000000000" pitchFamily="18" charset="0"/>
              </a:rPr>
              <a:t>ú</a:t>
            </a:r>
            <a:r>
              <a:rPr lang="es-ES" sz="2200" dirty="0" smtClean="0">
                <a:latin typeface="Caslon Antique" panose="02027200000000000000" pitchFamily="18" charset="0"/>
              </a:rPr>
              <a:t>car se mantuvo bajo, aun durante la depresi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n. El problema con esto era que eso hacia a los productores de az</a:t>
            </a:r>
            <a:r>
              <a:rPr lang="es-ES" dirty="0" smtClean="0">
                <a:latin typeface="Caslon Antique" panose="02027200000000000000" pitchFamily="18" charset="0"/>
              </a:rPr>
              <a:t>ú</a:t>
            </a:r>
            <a:r>
              <a:rPr lang="es-ES" sz="2200" dirty="0" smtClean="0">
                <a:latin typeface="Caslon Antique" panose="02027200000000000000" pitchFamily="18" charset="0"/>
              </a:rPr>
              <a:t>car en EEUU menos competitivos. </a:t>
            </a:r>
            <a:r>
              <a:rPr lang="es-ES" dirty="0" smtClean="0">
                <a:latin typeface="Trebuchet MS"/>
              </a:rPr>
              <a:t>¡</a:t>
            </a:r>
            <a:r>
              <a:rPr lang="es-ES" sz="2200" dirty="0" smtClean="0">
                <a:latin typeface="Caslon Antique" panose="02027200000000000000" pitchFamily="18" charset="0"/>
              </a:rPr>
              <a:t>Hab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a que hacer algo para protegerlos!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6146" name="Picture 2" descr="Image result for sugar production during the great depression"/>
          <p:cNvPicPr>
            <a:picLocks noChangeAspect="1" noChangeArrowheads="1"/>
          </p:cNvPicPr>
          <p:nvPr/>
        </p:nvPicPr>
        <p:blipFill>
          <a:blip r:embed="rId2" cstate="print"/>
          <a:srcRect r="10424"/>
          <a:stretch>
            <a:fillRect/>
          </a:stretch>
        </p:blipFill>
        <p:spPr bwMode="auto">
          <a:xfrm>
            <a:off x="5766004" y="0"/>
            <a:ext cx="3377996" cy="51435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3867150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ts val="2400"/>
              </a:lnSpc>
            </a:pPr>
            <a:r>
              <a:rPr lang="es-ES" sz="2200" dirty="0" smtClean="0">
                <a:latin typeface="Caslon Antique" panose="02027200000000000000" pitchFamily="18" charset="0"/>
              </a:rPr>
              <a:t>Por eso, el Congreso aprob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la </a:t>
            </a:r>
            <a:r>
              <a:rPr lang="es-ES" sz="2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Ley Jones-Costigan</a:t>
            </a:r>
            <a:r>
              <a:rPr lang="es-ES" sz="2200" dirty="0" smtClean="0">
                <a:latin typeface="Caslon Antique" panose="02027200000000000000" pitchFamily="18" charset="0"/>
              </a:rPr>
              <a:t>. Esta ley oblig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a que la cuota local de producci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de az</a:t>
            </a:r>
            <a:r>
              <a:rPr lang="es-ES" dirty="0" smtClean="0">
                <a:latin typeface="Caslon Antique" panose="02027200000000000000" pitchFamily="18" charset="0"/>
              </a:rPr>
              <a:t>ú</a:t>
            </a:r>
            <a:r>
              <a:rPr lang="es-ES" sz="2200" dirty="0" smtClean="0">
                <a:latin typeface="Caslon Antique" panose="02027200000000000000" pitchFamily="18" charset="0"/>
              </a:rPr>
              <a:t>car bajara tanto, que result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en despidos masivos, dejando as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 a miles de trabajadores boricuas sin empleo.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6" name="Picture 2" descr="Image result for sugar production during the great depression"/>
          <p:cNvPicPr>
            <a:picLocks noChangeAspect="1" noChangeArrowheads="1"/>
          </p:cNvPicPr>
          <p:nvPr/>
        </p:nvPicPr>
        <p:blipFill>
          <a:blip r:embed="rId2" cstate="print">
            <a:lum bright="3000" contrast="14000"/>
          </a:blip>
          <a:srcRect t="3871" b="15587"/>
          <a:stretch>
            <a:fillRect/>
          </a:stretch>
        </p:blipFill>
        <p:spPr bwMode="auto">
          <a:xfrm>
            <a:off x="0" y="-1"/>
            <a:ext cx="9144000" cy="36884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742950"/>
            <a:ext cx="3733800" cy="3124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Este suplicio fue terreno f</a:t>
            </a:r>
            <a:r>
              <a:rPr lang="es-ES" sz="19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rtil para que muchos cuestionaran el r</a:t>
            </a:r>
            <a:r>
              <a:rPr lang="es-ES" sz="19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gimen americano en la isla. Eso result</a:t>
            </a:r>
            <a:r>
              <a:rPr lang="es-ES" sz="19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en la </a:t>
            </a:r>
            <a:r>
              <a:rPr lang="es-ES" sz="24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Huelga General del ‘33-’34</a:t>
            </a:r>
            <a:r>
              <a:rPr lang="es-ES" sz="2400" dirty="0" smtClean="0">
                <a:latin typeface="Caslon Antique" panose="02027200000000000000" pitchFamily="18" charset="0"/>
              </a:rPr>
              <a:t>. Varios sectores alzaron su voz: en 1933, las protestas de los consumidores; en 1934, la huelga de los trabajadores de la ca</a:t>
            </a:r>
            <a:r>
              <a:rPr lang="es-ES" sz="19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 y las protestas de los desempleados de Ponce; y en 1935, la huelga de los trabajadores de los muelles.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8194" name="Picture 2" descr="Image result for strike puerto ri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895350"/>
            <a:ext cx="4504859" cy="27904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790950"/>
            <a:ext cx="8458200" cy="13525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400"/>
              </a:lnSpc>
              <a:spcBef>
                <a:spcPct val="20000"/>
              </a:spcBef>
            </a:pPr>
            <a:r>
              <a:rPr lang="es-ES" sz="2200" dirty="0" smtClean="0">
                <a:latin typeface="Caslon Antique" panose="02027200000000000000" pitchFamily="18" charset="0"/>
              </a:rPr>
              <a:t>En 1934, representantes de la </a:t>
            </a:r>
            <a:r>
              <a:rPr lang="es-ES" sz="2200" b="1" dirty="0" smtClean="0">
                <a:latin typeface="Caslon Antique" panose="02027200000000000000" pitchFamily="18" charset="0"/>
              </a:rPr>
              <a:t>Federación Libre de Trabajadores </a:t>
            </a:r>
            <a:r>
              <a:rPr lang="es-ES" sz="2200" dirty="0" smtClean="0">
                <a:latin typeface="Caslon Antique" panose="02027200000000000000" pitchFamily="18" charset="0"/>
              </a:rPr>
              <a:t>(FLT) hab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an logrado un acuerdo, no muy favorable con las centrales para terminar la huelga. Los trabajadores la rechazaron por lo mezquina que la encontraron.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15991">
            <a:off x="7941102" y="11048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Las Huelgas y el Nacionalismo</a:t>
            </a:r>
          </a:p>
        </p:txBody>
      </p:sp>
      <p:pic>
        <p:nvPicPr>
          <p:cNvPr id="6146" name="Picture 2" descr="Image result for Las Huelgas y el Nacionalismo en puerto rico"/>
          <p:cNvPicPr>
            <a:picLocks noChangeAspect="1" noChangeArrowheads="1"/>
          </p:cNvPicPr>
          <p:nvPr/>
        </p:nvPicPr>
        <p:blipFill>
          <a:blip r:embed="rId2" cstate="print"/>
          <a:srcRect r="23470"/>
          <a:stretch>
            <a:fillRect/>
          </a:stretch>
        </p:blipFill>
        <p:spPr bwMode="auto">
          <a:xfrm>
            <a:off x="5515163" y="1962150"/>
            <a:ext cx="3207354" cy="2514600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33550"/>
            <a:ext cx="5029200" cy="3200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es-ES" sz="2200" b="1" dirty="0" smtClean="0">
                <a:latin typeface="Caslon Antique" panose="02027200000000000000" pitchFamily="18" charset="0"/>
              </a:rPr>
              <a:t>El Partido Nacionalista</a:t>
            </a:r>
            <a:r>
              <a:rPr lang="es-ES" sz="2200" dirty="0" smtClean="0">
                <a:latin typeface="Caslon Antique" panose="02027200000000000000" pitchFamily="18" charset="0"/>
              </a:rPr>
              <a:t>, fundado en 1922, critic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el r</a:t>
            </a:r>
            <a:r>
              <a:rPr lang="es-ES" dirty="0" smtClean="0">
                <a:latin typeface="Caslon Antique" panose="02027200000000000000" pitchFamily="18" charset="0"/>
              </a:rPr>
              <a:t>é</a:t>
            </a:r>
            <a:r>
              <a:rPr lang="es-ES" sz="2200" dirty="0" smtClean="0">
                <a:latin typeface="Caslon Antique" panose="02027200000000000000" pitchFamily="18" charset="0"/>
              </a:rPr>
              <a:t>gimen de EEUU exigiendo la independencia de la isla. Durante la huelga ca</a:t>
            </a:r>
            <a:r>
              <a:rPr lang="es-ES" dirty="0" smtClean="0">
                <a:latin typeface="Caslon Antique" panose="02027200000000000000" pitchFamily="18" charset="0"/>
              </a:rPr>
              <a:t>ñ</a:t>
            </a:r>
            <a:r>
              <a:rPr lang="es-ES" sz="2200" dirty="0" smtClean="0">
                <a:latin typeface="Caslon Antique" panose="02027200000000000000" pitchFamily="18" charset="0"/>
              </a:rPr>
              <a:t>era de 1934, </a:t>
            </a:r>
            <a:r>
              <a:rPr lang="es-ES" sz="2200" b="1" dirty="0" smtClean="0">
                <a:latin typeface="Caslon Antique" panose="02027200000000000000" pitchFamily="18" charset="0"/>
              </a:rPr>
              <a:t>Pedro Albizu Campos</a:t>
            </a:r>
            <a:r>
              <a:rPr lang="es-ES" sz="2200" dirty="0" smtClean="0">
                <a:latin typeface="Caslon Antique" panose="02027200000000000000" pitchFamily="18" charset="0"/>
              </a:rPr>
              <a:t>, l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der del partido, se dirigi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a los trabajadores dici</a:t>
            </a:r>
            <a:r>
              <a:rPr lang="es-ES" dirty="0" smtClean="0">
                <a:latin typeface="Caslon Antique" panose="02027200000000000000" pitchFamily="18" charset="0"/>
              </a:rPr>
              <a:t>é</a:t>
            </a:r>
            <a:r>
              <a:rPr lang="es-ES" sz="2200" dirty="0" smtClean="0">
                <a:latin typeface="Caslon Antique" panose="02027200000000000000" pitchFamily="18" charset="0"/>
              </a:rPr>
              <a:t>ndoles que la soluci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de la crisis era la independencia. Su discurso no cal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entre la clase obrera y los Nacionalistas no pudieron establecer una relaci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pol</a:t>
            </a:r>
            <a:r>
              <a:rPr lang="es-ES" dirty="0" smtClean="0">
                <a:latin typeface="Caslon Antique" panose="02027200000000000000" pitchFamily="18" charset="0"/>
              </a:rPr>
              <a:t>í</a:t>
            </a:r>
            <a:r>
              <a:rPr lang="es-ES" sz="2200" dirty="0" smtClean="0">
                <a:latin typeface="Caslon Antique" panose="02027200000000000000" pitchFamily="18" charset="0"/>
              </a:rPr>
              <a:t>tica con ellos. La FLT, aunque ineficiente, tenia mayor influencia sobre los huelguistas.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Coalición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657600" y="1581150"/>
            <a:ext cx="5105400" cy="3276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r"/>
            <a:r>
              <a:rPr lang="es-ES" sz="2200" dirty="0" smtClean="0">
                <a:latin typeface="Caslon Antique" pitchFamily="18" charset="0"/>
              </a:rPr>
              <a:t>En 1932, el liderato de los partidos Uni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n y Socialista se aliaron, dando as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 vida a una </a:t>
            </a:r>
            <a:r>
              <a:rPr lang="es-ES" sz="2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coalici</a:t>
            </a:r>
            <a:r>
              <a:rPr lang="es-ES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ó</a:t>
            </a:r>
            <a:r>
              <a:rPr lang="es-ES" sz="2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n</a:t>
            </a:r>
            <a:r>
              <a:rPr lang="es-ES" sz="2200" dirty="0" smtClean="0">
                <a:latin typeface="Caslon Antique" pitchFamily="18" charset="0"/>
              </a:rPr>
              <a:t>. Esta nueva uni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n surgi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 en reacci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n a la hegemon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a de la Alianza (formada por  el Partido Uni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n y el Republicano) en la esfera pol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tica local. Ir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nicamente, pesar de ser ambos estadistas, uno representaba la clase empresarial y la otra la obrera. Eventualmente, terminaron ayudando mas a las corporaciones azucareras que a la clase obrera.</a:t>
            </a:r>
            <a:endParaRPr lang="es-ES" sz="22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itchFamily="18" charset="0"/>
            </a:endParaRPr>
          </a:p>
        </p:txBody>
      </p:sp>
      <p:pic>
        <p:nvPicPr>
          <p:cNvPr id="5124" name="Picture 4" descr="Image result for capitol building puerto rico"/>
          <p:cNvPicPr>
            <a:picLocks noChangeAspect="1" noChangeArrowheads="1"/>
          </p:cNvPicPr>
          <p:nvPr/>
        </p:nvPicPr>
        <p:blipFill>
          <a:blip r:embed="rId2" cstate="print">
            <a:lum bright="-3000" contrast="20000"/>
          </a:blip>
          <a:srcRect l="6383" t="6472" r="17015" b="7236"/>
          <a:stretch>
            <a:fillRect/>
          </a:stretch>
        </p:blipFill>
        <p:spPr bwMode="auto">
          <a:xfrm>
            <a:off x="457200" y="1496483"/>
            <a:ext cx="2895600" cy="31326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Toma 25 minutos para leer y contestar la pregunta inicial y definir los t</a:t>
            </a:r>
            <a:r>
              <a:rPr lang="es-ES" sz="2000" dirty="0">
                <a:latin typeface="Caslon Antique" panose="02027200000000000000" pitchFamily="18" charset="0"/>
              </a:rPr>
              <a:t>é</a:t>
            </a:r>
            <a:r>
              <a:rPr lang="es-ES" sz="2600" dirty="0">
                <a:latin typeface="Caslon Antique" panose="02027200000000000000" pitchFamily="18" charset="0"/>
              </a:rPr>
              <a:t>rminos del d</a:t>
            </a:r>
            <a:r>
              <a:rPr lang="es-ES" sz="2000" dirty="0">
                <a:latin typeface="Caslon Antique" panose="02027200000000000000" pitchFamily="18" charset="0"/>
              </a:rPr>
              <a:t>í</a:t>
            </a:r>
            <a:r>
              <a:rPr lang="es-ES" sz="2600" dirty="0">
                <a:latin typeface="Caslon Antique" panose="02027200000000000000" pitchFamily="18" charset="0"/>
              </a:rPr>
              <a:t>a. Prep</a:t>
            </a:r>
            <a:r>
              <a:rPr lang="es-ES" sz="2000" dirty="0">
                <a:latin typeface="Caslon Antique" panose="02027200000000000000" pitchFamily="18" charset="0"/>
              </a:rPr>
              <a:t>á</a:t>
            </a:r>
            <a:r>
              <a:rPr lang="es-ES" sz="2600" dirty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1581150"/>
            <a:ext cx="3755291" cy="3048000"/>
            <a:chOff x="381000" y="1352550"/>
            <a:chExt cx="3907691" cy="3048000"/>
          </a:xfrm>
        </p:grpSpPr>
        <p:sp>
          <p:nvSpPr>
            <p:cNvPr id="22" name="Rectangle 21"/>
            <p:cNvSpPr/>
            <p:nvPr/>
          </p:nvSpPr>
          <p:spPr>
            <a:xfrm rot="1282388">
              <a:off x="958408" y="3373906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438400" y="3486150"/>
              <a:ext cx="11430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971800" y="2952750"/>
              <a:ext cx="4572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38200" y="3028950"/>
              <a:ext cx="9144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 rot="1143958">
              <a:off x="1116386" y="2971755"/>
              <a:ext cx="1650374" cy="800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7" name="Picture 26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381000" y="1352550"/>
              <a:ext cx="3907691" cy="3048000"/>
            </a:xfrm>
            <a:prstGeom prst="rect">
              <a:avLst/>
            </a:prstGeom>
            <a:noFill/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49530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600" dirty="0">
                <a:latin typeface="Caslon Antique" panose="02027200000000000000" pitchFamily="18" charset="0"/>
              </a:rPr>
              <a:t>Completa las actividades de assessment de las paginas 226 y 227 del </a:t>
            </a:r>
            <a:r>
              <a:rPr lang="es-ES" sz="2600" dirty="0" smtClean="0">
                <a:latin typeface="Caslon Antique" panose="02027200000000000000" pitchFamily="18" charset="0"/>
              </a:rPr>
              <a:t>libro y 57 y 58 del cuaderno. </a:t>
            </a:r>
            <a:r>
              <a:rPr lang="es-ES" sz="2600" dirty="0" smtClean="0">
                <a:latin typeface="Caslon Antique" panose="02027200000000000000" pitchFamily="18" charset="0"/>
              </a:rPr>
              <a:t>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ala </a:t>
            </a:r>
            <a:r>
              <a:rPr lang="es-ES" sz="2600" dirty="0">
                <a:latin typeface="Caslon Antique" panose="02027200000000000000" pitchFamily="18" charset="0"/>
              </a:rPr>
              <a:t>al maestro para </a:t>
            </a:r>
            <a:r>
              <a:rPr lang="es-ES" sz="2600" dirty="0" smtClean="0">
                <a:latin typeface="Caslon Antique" panose="02027200000000000000" pitchFamily="18" charset="0"/>
              </a:rPr>
              <a:t>al </a:t>
            </a:r>
            <a:r>
              <a:rPr lang="es-ES" sz="2600" dirty="0">
                <a:latin typeface="Caslon Antique" panose="02027200000000000000" pitchFamily="18" charset="0"/>
              </a:rPr>
              <a:t>terminar.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81150"/>
            <a:ext cx="2438400" cy="2709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</a:t>
            </a: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2021</a:t>
            </a:r>
            <a:endParaRPr lang="en-US" sz="2000" dirty="0">
              <a:ln w="18415" cmpd="sng">
                <a:noFill/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slon Antique" pitchFamily="18" charset="0"/>
            </a:endParaRP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798638" y="1352550"/>
            <a:ext cx="5546725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4 : De la Nueva Metrópoli al ELA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3200" b="1" dirty="0">
                <a:latin typeface="BIRTH OF A HERO" pitchFamily="2" charset="0"/>
              </a:rPr>
              <a:t>Capitulo 13: Transformaciones del Siglo XX</a:t>
            </a:r>
          </a:p>
        </p:txBody>
      </p:sp>
      <p:pic>
        <p:nvPicPr>
          <p:cNvPr id="9224" name="Picture 8" descr="Image result for dollar sign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181350"/>
            <a:ext cx="1356360" cy="1600200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342235" cy="30501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>
                <a:latin typeface="Trebuchet MS"/>
              </a:rPr>
              <a:t>¿</a:t>
            </a:r>
            <a:r>
              <a:rPr lang="es-ES" sz="2400" dirty="0">
                <a:latin typeface="Caslon Antique" panose="02027200000000000000" pitchFamily="18" charset="0"/>
              </a:rPr>
              <a:t>C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mo afect</a:t>
            </a:r>
            <a:r>
              <a:rPr lang="es-ES" sz="2000" dirty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 a Puerto Rico La Gran Depresi</a:t>
            </a:r>
            <a:r>
              <a:rPr lang="es-ES" sz="2000" dirty="0">
                <a:latin typeface="Caslon Antique" panose="02027200000000000000" pitchFamily="18" charset="0"/>
              </a:rPr>
              <a:t>ó</a:t>
            </a:r>
            <a:r>
              <a:rPr lang="es-ES" sz="2400" dirty="0">
                <a:latin typeface="Caslon Antique" panose="02027200000000000000" pitchFamily="18" charset="0"/>
              </a:rPr>
              <a:t>n?</a:t>
            </a: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220-227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11268" name="Picture 4" descr="Image result for Puerto Rico La Gran Depresión"/>
          <p:cNvPicPr>
            <a:picLocks noChangeAspect="1" noChangeArrowheads="1"/>
          </p:cNvPicPr>
          <p:nvPr/>
        </p:nvPicPr>
        <p:blipFill>
          <a:blip r:embed="rId2" cstate="print">
            <a:lum bright="-3000" contrast="10000"/>
          </a:blip>
          <a:srcRect l="11538" r="9615"/>
          <a:stretch>
            <a:fillRect/>
          </a:stretch>
        </p:blipFill>
        <p:spPr bwMode="auto">
          <a:xfrm>
            <a:off x="6043090" y="1"/>
            <a:ext cx="3100910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52550"/>
            <a:ext cx="3429000" cy="3505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Depresi</a:t>
            </a:r>
            <a:r>
              <a:rPr lang="es-ES" sz="2000" dirty="0">
                <a:latin typeface="Caslon Antique" pitchFamily="18" charset="0"/>
              </a:rPr>
              <a:t>ó</a:t>
            </a:r>
            <a:r>
              <a:rPr lang="es-ES" sz="2400" dirty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San Ciprian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Quintal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Ley Jones-Costigan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Huelga General del ‘33-’34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Nacionalistas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>
                <a:latin typeface="Caslon Antique" pitchFamily="18" charset="0"/>
              </a:rPr>
              <a:t>Coalici</a:t>
            </a:r>
            <a:r>
              <a:rPr lang="es-ES" sz="2000" dirty="0">
                <a:latin typeface="Caslon Antique" pitchFamily="18" charset="0"/>
              </a:rPr>
              <a:t>ó</a:t>
            </a:r>
            <a:r>
              <a:rPr lang="es-ES" sz="2400" dirty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000" dirty="0">
              <a:latin typeface="Caslon Antique" pitchFamily="18" charset="0"/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>
              <a:latin typeface="Caslon Antique" pitchFamily="18" charset="0"/>
            </a:endParaRPr>
          </a:p>
        </p:txBody>
      </p:sp>
      <p:pic>
        <p:nvPicPr>
          <p:cNvPr id="6146" name="Picture 2" descr="Image result for black tuesday in colo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26490"/>
            <a:ext cx="4287809" cy="301218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Martes Negro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3541" y="1428749"/>
            <a:ext cx="8686798" cy="198120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es-ES" sz="2400" dirty="0">
                <a:latin typeface="Caslon Antique" pitchFamily="18" charset="0"/>
              </a:rPr>
              <a:t>Tras la victoria de la 1</a:t>
            </a:r>
            <a:r>
              <a:rPr lang="es-ES" sz="2400" baseline="30000" dirty="0">
                <a:latin typeface="Caslon Antique" pitchFamily="18" charset="0"/>
              </a:rPr>
              <a:t>ra</a:t>
            </a:r>
            <a:r>
              <a:rPr lang="es-ES" sz="2400" dirty="0">
                <a:latin typeface="Caslon Antique" pitchFamily="18" charset="0"/>
              </a:rPr>
              <a:t> Guerra Mundial, </a:t>
            </a:r>
            <a:r>
              <a:rPr lang="es-ES" sz="2400" b="1" dirty="0">
                <a:latin typeface="Caslon Antique" pitchFamily="18" charset="0"/>
              </a:rPr>
              <a:t>EEUU</a:t>
            </a:r>
            <a:r>
              <a:rPr lang="es-ES" sz="2400" dirty="0">
                <a:latin typeface="Caslon Antique" pitchFamily="18" charset="0"/>
              </a:rPr>
              <a:t> disfrut</a:t>
            </a:r>
            <a:r>
              <a:rPr lang="es-ES" sz="1900" dirty="0">
                <a:latin typeface="Caslon Antique" pitchFamily="18" charset="0"/>
              </a:rPr>
              <a:t>ó</a:t>
            </a:r>
            <a:r>
              <a:rPr lang="es-ES" sz="2400" dirty="0">
                <a:latin typeface="Caslon Antique" pitchFamily="18" charset="0"/>
              </a:rPr>
              <a:t> gran auge econ</a:t>
            </a:r>
            <a:r>
              <a:rPr lang="es-ES" sz="1900" dirty="0">
                <a:latin typeface="Caslon Antique" pitchFamily="18" charset="0"/>
              </a:rPr>
              <a:t>ó</a:t>
            </a:r>
            <a:r>
              <a:rPr lang="es-ES" sz="2400" dirty="0">
                <a:latin typeface="Caslon Antique" pitchFamily="18" charset="0"/>
              </a:rPr>
              <a:t>mico. </a:t>
            </a:r>
            <a:r>
              <a:rPr lang="es-ES" sz="2400" b="1" dirty="0">
                <a:latin typeface="Caslon Antique" pitchFamily="18" charset="0"/>
              </a:rPr>
              <a:t>La Bolsa de Valores </a:t>
            </a:r>
            <a:r>
              <a:rPr lang="es-ES" sz="2400" dirty="0">
                <a:latin typeface="Caslon Antique" pitchFamily="18" charset="0"/>
              </a:rPr>
              <a:t>comenz</a:t>
            </a:r>
            <a:r>
              <a:rPr lang="es-ES" sz="1900" dirty="0">
                <a:latin typeface="Caslon Antique" pitchFamily="18" charset="0"/>
              </a:rPr>
              <a:t>ó</a:t>
            </a:r>
            <a:r>
              <a:rPr lang="es-ES" sz="2400" dirty="0">
                <a:latin typeface="Caslon Antique" pitchFamily="18" charset="0"/>
              </a:rPr>
              <a:t> a crecer y muy confiados, los bancos </a:t>
            </a:r>
            <a:r>
              <a:rPr lang="es-ES" sz="2400" dirty="0" smtClean="0">
                <a:latin typeface="Caslon Antique" pitchFamily="18" charset="0"/>
              </a:rPr>
              <a:t>realizaban </a:t>
            </a:r>
            <a:r>
              <a:rPr lang="es-ES" sz="2400" dirty="0">
                <a:latin typeface="Caslon Antique" pitchFamily="18" charset="0"/>
              </a:rPr>
              <a:t>inversiones riesgosas. En octubre de 1929 la Bolsa experiment</a:t>
            </a:r>
            <a:r>
              <a:rPr lang="es-ES" sz="1900" dirty="0">
                <a:latin typeface="Caslon Antique" pitchFamily="18" charset="0"/>
              </a:rPr>
              <a:t>ó</a:t>
            </a:r>
            <a:r>
              <a:rPr lang="es-ES" sz="2400" dirty="0">
                <a:latin typeface="Caslon Antique" pitchFamily="18" charset="0"/>
              </a:rPr>
              <a:t> bajadas en las acciones. La gran ca</a:t>
            </a:r>
            <a:r>
              <a:rPr lang="es-ES" sz="1900" dirty="0">
                <a:latin typeface="Caslon Antique" pitchFamily="18" charset="0"/>
              </a:rPr>
              <a:t>í</a:t>
            </a:r>
            <a:r>
              <a:rPr lang="es-ES" sz="2400" dirty="0">
                <a:latin typeface="Caslon Antique" pitchFamily="18" charset="0"/>
              </a:rPr>
              <a:t>da se dio 29 de octubre: </a:t>
            </a:r>
            <a:r>
              <a:rPr lang="es-ES" sz="2400" b="1" dirty="0">
                <a:latin typeface="Caslon Antique" pitchFamily="18" charset="0"/>
              </a:rPr>
              <a:t>Martes Negro</a:t>
            </a:r>
            <a:r>
              <a:rPr lang="es-ES" sz="2400" dirty="0">
                <a:latin typeface="Caslon Antique" pitchFamily="18" charset="0"/>
              </a:rPr>
              <a:t>. </a:t>
            </a:r>
            <a:r>
              <a:rPr lang="es-ES" sz="2400" dirty="0" smtClean="0">
                <a:latin typeface="Caslon Antique" pitchFamily="18" charset="0"/>
              </a:rPr>
              <a:t>Ese fue el inicio de la </a:t>
            </a:r>
            <a:r>
              <a:rPr lang="es-ES" sz="24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Gran Depresi</a:t>
            </a:r>
            <a:r>
              <a:rPr lang="es-ES" sz="19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ó</a:t>
            </a:r>
            <a:r>
              <a:rPr lang="es-ES" sz="24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itchFamily="18" charset="0"/>
              </a:rPr>
              <a:t>n</a:t>
            </a:r>
            <a:r>
              <a:rPr lang="es-ES" sz="2400" dirty="0" smtClean="0">
                <a:latin typeface="Caslon Antique" pitchFamily="18" charset="0"/>
              </a:rPr>
              <a:t>, la mayor crisis econ</a:t>
            </a:r>
            <a:r>
              <a:rPr lang="es-ES" sz="19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mica experimentada por </a:t>
            </a:r>
            <a:r>
              <a:rPr lang="es-ES" sz="2400" b="1" dirty="0" smtClean="0">
                <a:latin typeface="Caslon Antique" pitchFamily="18" charset="0"/>
              </a:rPr>
              <a:t>EEUU</a:t>
            </a:r>
            <a:r>
              <a:rPr lang="es-ES" sz="2400" dirty="0" smtClean="0">
                <a:latin typeface="Caslon Antique" pitchFamily="18" charset="0"/>
              </a:rPr>
              <a:t>. Durante los primeros a</a:t>
            </a:r>
            <a:r>
              <a:rPr lang="es-ES" sz="19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os de la crisis quebraron m</a:t>
            </a:r>
            <a:r>
              <a:rPr lang="es-ES" sz="1900" dirty="0" smtClean="0">
                <a:latin typeface="Caslon Antique" pitchFamily="18" charset="0"/>
              </a:rPr>
              <a:t>á</a:t>
            </a:r>
            <a:r>
              <a:rPr lang="es-ES" sz="2400" dirty="0" smtClean="0">
                <a:latin typeface="Caslon Antique" pitchFamily="18" charset="0"/>
              </a:rPr>
              <a:t>s de 9 mil bancos, arruinando a sus clientes. </a:t>
            </a:r>
            <a:endParaRPr kumimoji="0" lang="en-US" sz="2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itchFamily="18" charset="0"/>
            </a:endParaRPr>
          </a:p>
        </p:txBody>
      </p:sp>
      <p:pic>
        <p:nvPicPr>
          <p:cNvPr id="5122" name="Picture 2" descr="Image result for the great depression in color&quot;"/>
          <p:cNvPicPr>
            <a:picLocks noChangeAspect="1" noChangeArrowheads="1"/>
          </p:cNvPicPr>
          <p:nvPr/>
        </p:nvPicPr>
        <p:blipFill>
          <a:blip r:embed="rId2" cstate="print">
            <a:lum bright="-5000" contrast="9000"/>
          </a:blip>
          <a:srcRect t="24537" b="36575"/>
          <a:stretch>
            <a:fillRect/>
          </a:stretch>
        </p:blipFill>
        <p:spPr bwMode="auto">
          <a:xfrm>
            <a:off x="0" y="3460089"/>
            <a:ext cx="9144000" cy="16834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515991">
            <a:off x="8290145" y="3628490"/>
            <a:ext cx="663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32176791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514600" y="666750"/>
            <a:ext cx="4114800" cy="43243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s-ES" sz="2200" dirty="0" smtClean="0">
                <a:latin typeface="Caslon Antique" pitchFamily="18" charset="0"/>
              </a:rPr>
              <a:t>Al quebrar los bancos, los negocios tuvieron m</a:t>
            </a:r>
            <a:r>
              <a:rPr lang="es-ES" dirty="0" smtClean="0">
                <a:latin typeface="Caslon Antique" pitchFamily="18" charset="0"/>
              </a:rPr>
              <a:t>á</a:t>
            </a:r>
            <a:r>
              <a:rPr lang="es-ES" sz="2200" dirty="0" smtClean="0">
                <a:latin typeface="Caslon Antique" pitchFamily="18" charset="0"/>
              </a:rPr>
              <a:t>s dif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cil el acceso al cr</a:t>
            </a:r>
            <a:r>
              <a:rPr lang="es-ES" dirty="0" smtClean="0">
                <a:latin typeface="Caslon Antique" pitchFamily="18" charset="0"/>
              </a:rPr>
              <a:t>é</a:t>
            </a:r>
            <a:r>
              <a:rPr lang="es-ES" sz="2200" dirty="0" smtClean="0">
                <a:latin typeface="Caslon Antique" pitchFamily="18" charset="0"/>
              </a:rPr>
              <a:t>dito para financiar sus empresas. En un intento por salvar sus negocios, las empresas empezaron a recortar gastos y a despedir en masa a sus empleados. Sin trabajo y sin ahorros, el ya escaso poder adquisitivo desapareci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, disminuyendo dram</a:t>
            </a:r>
            <a:r>
              <a:rPr lang="es-ES" dirty="0" smtClean="0">
                <a:latin typeface="Caslon Antique" pitchFamily="18" charset="0"/>
              </a:rPr>
              <a:t>á</a:t>
            </a:r>
            <a:r>
              <a:rPr lang="es-ES" sz="2200" dirty="0" smtClean="0">
                <a:latin typeface="Caslon Antique" pitchFamily="18" charset="0"/>
              </a:rPr>
              <a:t>ticamente la demanda de productos y servicios. La econom</a:t>
            </a:r>
            <a:r>
              <a:rPr lang="es-ES" dirty="0" smtClean="0">
                <a:latin typeface="Caslon Antique" pitchFamily="18" charset="0"/>
              </a:rPr>
              <a:t>í</a:t>
            </a:r>
            <a:r>
              <a:rPr lang="es-ES" sz="2200" dirty="0" smtClean="0">
                <a:latin typeface="Caslon Antique" pitchFamily="18" charset="0"/>
              </a:rPr>
              <a:t>a se estanc</a:t>
            </a:r>
            <a:r>
              <a:rPr lang="es-ES" dirty="0" smtClean="0">
                <a:latin typeface="Caslon Antique" pitchFamily="18" charset="0"/>
              </a:rPr>
              <a:t>ó</a:t>
            </a:r>
            <a:r>
              <a:rPr lang="es-ES" sz="2200" dirty="0" smtClean="0">
                <a:latin typeface="Caslon Antique" pitchFamily="18" charset="0"/>
              </a:rPr>
              <a:t>.</a:t>
            </a:r>
            <a:endParaRPr lang="en-US" sz="2200" dirty="0">
              <a:latin typeface="Caslon Antique" pitchFamily="18" charset="0"/>
            </a:endParaRPr>
          </a:p>
        </p:txBody>
      </p:sp>
      <p:pic>
        <p:nvPicPr>
          <p:cNvPr id="12290" name="Picture 2" descr="Image result for the great depression"/>
          <p:cNvPicPr>
            <a:picLocks noChangeAspect="1" noChangeArrowheads="1"/>
          </p:cNvPicPr>
          <p:nvPr/>
        </p:nvPicPr>
        <p:blipFill>
          <a:blip r:embed="rId2" cstate="print"/>
          <a:srcRect l="3429" t="2851" r="50277" b="4277"/>
          <a:stretch>
            <a:fillRect/>
          </a:stretch>
        </p:blipFill>
        <p:spPr bwMode="auto">
          <a:xfrm>
            <a:off x="0" y="0"/>
            <a:ext cx="2057400" cy="5143500"/>
          </a:xfrm>
          <a:prstGeom prst="rect">
            <a:avLst/>
          </a:prstGeom>
          <a:noFill/>
        </p:spPr>
      </p:pic>
      <p:pic>
        <p:nvPicPr>
          <p:cNvPr id="4" name="Picture 2" descr="Image result for the great depression"/>
          <p:cNvPicPr>
            <a:picLocks noChangeAspect="1" noChangeArrowheads="1"/>
          </p:cNvPicPr>
          <p:nvPr/>
        </p:nvPicPr>
        <p:blipFill>
          <a:blip r:embed="rId2" cstate="print"/>
          <a:srcRect l="44580" t="2851" r="9126" b="4277"/>
          <a:stretch>
            <a:fillRect/>
          </a:stretch>
        </p:blipFill>
        <p:spPr bwMode="auto">
          <a:xfrm>
            <a:off x="7086600" y="0"/>
            <a:ext cx="20574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Impacto en la isla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581150"/>
            <a:ext cx="5638800" cy="3352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s-ES" sz="2200" dirty="0" smtClean="0">
                <a:latin typeface="Caslon Antique" panose="02027200000000000000" pitchFamily="18" charset="0"/>
              </a:rPr>
              <a:t>Por causa de su dependencia econ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mica, los efectos de la Gran Depresi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sobre Puerto Rico fueron devastadores. La crisis lleg</a:t>
            </a:r>
            <a:r>
              <a:rPr lang="es-ES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cuando este intentaba recuperarse de la desolaci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dejada por San Felipe. La Depresi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n, sumada a los efectos del cicl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n, provoc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que los precios y el volumen de las exportaciones se redujeran de inmediato. Al igual que en EEUU, la falta de dinero y cr</a:t>
            </a:r>
            <a:r>
              <a:rPr lang="es-ES" dirty="0" smtClean="0">
                <a:latin typeface="Caslon Antique" panose="02027200000000000000" pitchFamily="18" charset="0"/>
              </a:rPr>
              <a:t>é</a:t>
            </a:r>
            <a:r>
              <a:rPr lang="es-ES" sz="2200" dirty="0" smtClean="0">
                <a:latin typeface="Caslon Antique" panose="02027200000000000000" pitchFamily="18" charset="0"/>
              </a:rPr>
              <a:t>dito en las industrias result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en despidos masivos. La tasa de desempleo subi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creando condiciones infrahumanas para la poblaci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1266" name="Picture 2" descr="Image result for the great depression in puerto ri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7454" r="37455"/>
          <a:stretch>
            <a:fillRect/>
          </a:stretch>
        </p:blipFill>
        <p:spPr bwMode="auto">
          <a:xfrm>
            <a:off x="6248400" y="0"/>
            <a:ext cx="28956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515991">
            <a:off x="8343363" y="40766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3409950"/>
            <a:ext cx="80010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lnSpc>
                <a:spcPts val="2400"/>
              </a:lnSpc>
            </a:pPr>
            <a:r>
              <a:rPr lang="es-ES" sz="2200" dirty="0" smtClean="0">
                <a:latin typeface="Caslon Antique" panose="02027200000000000000" pitchFamily="18" charset="0"/>
              </a:rPr>
              <a:t>El cuadro empeor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a</a:t>
            </a:r>
            <a:r>
              <a:rPr lang="es-ES" dirty="0" smtClean="0">
                <a:latin typeface="Caslon Antique" panose="02027200000000000000" pitchFamily="18" charset="0"/>
              </a:rPr>
              <a:t>ú</a:t>
            </a:r>
            <a:r>
              <a:rPr lang="es-ES" sz="2200" dirty="0" smtClean="0">
                <a:latin typeface="Caslon Antique" panose="02027200000000000000" pitchFamily="18" charset="0"/>
              </a:rPr>
              <a:t>n m</a:t>
            </a:r>
            <a:r>
              <a:rPr lang="es-ES" dirty="0" smtClean="0">
                <a:latin typeface="Caslon Antique" panose="02027200000000000000" pitchFamily="18" charset="0"/>
              </a:rPr>
              <a:t>á</a:t>
            </a:r>
            <a:r>
              <a:rPr lang="es-ES" sz="2200" dirty="0" smtClean="0">
                <a:latin typeface="Caslon Antique" panose="02027200000000000000" pitchFamily="18" charset="0"/>
              </a:rPr>
              <a:t>s con el paso del hurac</a:t>
            </a:r>
            <a:r>
              <a:rPr lang="es-ES" dirty="0" smtClean="0">
                <a:latin typeface="Caslon Antique" panose="02027200000000000000" pitchFamily="18" charset="0"/>
              </a:rPr>
              <a:t>á</a:t>
            </a:r>
            <a:r>
              <a:rPr lang="es-ES" sz="2200" dirty="0" smtClean="0">
                <a:latin typeface="Caslon Antique" panose="02027200000000000000" pitchFamily="18" charset="0"/>
              </a:rPr>
              <a:t>n </a:t>
            </a:r>
            <a:r>
              <a:rPr lang="es-ES" sz="2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San Cipri</a:t>
            </a:r>
            <a:r>
              <a:rPr lang="es-ES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á</a:t>
            </a:r>
            <a:r>
              <a:rPr lang="es-ES" sz="22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n </a:t>
            </a:r>
            <a:r>
              <a:rPr lang="es-ES" sz="2200" dirty="0" smtClean="0">
                <a:latin typeface="Caslon Antique" panose="02027200000000000000" pitchFamily="18" charset="0"/>
              </a:rPr>
              <a:t>en 1932. </a:t>
            </a:r>
          </a:p>
          <a:p>
            <a:pPr lvl="0" algn="ctr">
              <a:lnSpc>
                <a:spcPts val="2400"/>
              </a:lnSpc>
            </a:pPr>
            <a:r>
              <a:rPr lang="es-ES" sz="2200" dirty="0" smtClean="0">
                <a:latin typeface="Caslon Antique" panose="02027200000000000000" pitchFamily="18" charset="0"/>
              </a:rPr>
              <a:t>Con vientos de cerca de 120 millas por hora, mantuvo la isla en vilo por 7 horas y caus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 alrededor de 225 muertes. El hambre, las enfermedades y la desesperaci</a:t>
            </a:r>
            <a:r>
              <a:rPr lang="es-ES" dirty="0" smtClean="0">
                <a:latin typeface="Caslon Antique" panose="02027200000000000000" pitchFamily="18" charset="0"/>
              </a:rPr>
              <a:t>ó</a:t>
            </a:r>
            <a:r>
              <a:rPr lang="es-ES" sz="2200" dirty="0" smtClean="0">
                <a:latin typeface="Caslon Antique" panose="02027200000000000000" pitchFamily="18" charset="0"/>
              </a:rPr>
              <a:t>n golpearon con todas sus fuerzas a los puertorrique</a:t>
            </a:r>
            <a:r>
              <a:rPr lang="es-ES" dirty="0" smtClean="0">
                <a:latin typeface="Caslon Antique" panose="02027200000000000000" pitchFamily="18" charset="0"/>
              </a:rPr>
              <a:t>ñ</a:t>
            </a:r>
            <a:r>
              <a:rPr lang="es-ES" sz="2200" dirty="0" smtClean="0">
                <a:latin typeface="Caslon Antique" panose="02027200000000000000" pitchFamily="18" charset="0"/>
              </a:rPr>
              <a:t>os.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10242" name="Picture 2" descr="Image result for San Ciprián puerto ric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35230" b="10203"/>
          <a:stretch>
            <a:fillRect/>
          </a:stretch>
        </p:blipFill>
        <p:spPr bwMode="auto">
          <a:xfrm>
            <a:off x="0" y="0"/>
            <a:ext cx="9144000" cy="32419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515991">
            <a:off x="7941101" y="27812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-150" dirty="0">
                <a:solidFill>
                  <a:schemeClr val="bg1"/>
                </a:solidFill>
                <a:latin typeface="Caslon Antique Italic" pitchFamily="18" charset="0"/>
              </a:rPr>
              <a:t>PULSAR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047750"/>
            <a:ext cx="5105400" cy="3733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Mientras tanto, los sueldos de los trabajadores colapsaron, los precios de los art</a:t>
            </a:r>
            <a:r>
              <a:rPr lang="es-ES" sz="19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culos de primera necesidad se dispararon. El arroz val</a:t>
            </a:r>
            <a:r>
              <a:rPr lang="es-ES" sz="19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$2.</a:t>
            </a:r>
            <a:r>
              <a:rPr lang="es-ES" sz="2400" baseline="30000" dirty="0" smtClean="0">
                <a:latin typeface="Caslon Antique" panose="02027200000000000000" pitchFamily="18" charset="0"/>
              </a:rPr>
              <a:t>40</a:t>
            </a:r>
            <a:r>
              <a:rPr lang="es-ES" sz="2400" dirty="0" smtClean="0">
                <a:latin typeface="Caslon Antique" panose="02027200000000000000" pitchFamily="18" charset="0"/>
              </a:rPr>
              <a:t> el </a:t>
            </a:r>
            <a:r>
              <a:rPr lang="es-ES" sz="2400" b="1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quintal</a:t>
            </a:r>
            <a:r>
              <a:rPr lang="es-ES" sz="2400" dirty="0" smtClean="0">
                <a:latin typeface="Caslon Antique" panose="02027200000000000000" pitchFamily="18" charset="0"/>
              </a:rPr>
              <a:t> en diciembre de 1932; al a</a:t>
            </a:r>
            <a:r>
              <a:rPr lang="es-ES" sz="19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 val</a:t>
            </a:r>
            <a:r>
              <a:rPr lang="es-ES" sz="19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$4.</a:t>
            </a:r>
            <a:r>
              <a:rPr lang="es-ES" sz="2400" baseline="30000" dirty="0" smtClean="0">
                <a:latin typeface="Caslon Antique" panose="02027200000000000000" pitchFamily="18" charset="0"/>
              </a:rPr>
              <a:t>10</a:t>
            </a:r>
            <a:r>
              <a:rPr lang="es-ES" sz="2400" dirty="0" smtClean="0">
                <a:latin typeface="Caslon Antique" panose="02027200000000000000" pitchFamily="18" charset="0"/>
              </a:rPr>
              <a:t>. Las habichuelas importadas aumentaron de $3 el quintal a $5.</a:t>
            </a:r>
            <a:r>
              <a:rPr lang="es-ES" sz="2400" baseline="30000" dirty="0" smtClean="0">
                <a:latin typeface="Caslon Antique" panose="02027200000000000000" pitchFamily="18" charset="0"/>
              </a:rPr>
              <a:t>25</a:t>
            </a:r>
            <a:r>
              <a:rPr lang="es-ES" sz="2400" dirty="0" smtClean="0">
                <a:latin typeface="Caslon Antique" panose="02027200000000000000" pitchFamily="18" charset="0"/>
              </a:rPr>
              <a:t>; el bacalao, de $19 a $28; la manteca, de $14.</a:t>
            </a:r>
            <a:r>
              <a:rPr lang="es-ES" sz="2400" baseline="30000" dirty="0" smtClean="0">
                <a:latin typeface="Caslon Antique" panose="02027200000000000000" pitchFamily="18" charset="0"/>
              </a:rPr>
              <a:t>50</a:t>
            </a:r>
            <a:r>
              <a:rPr lang="es-ES" sz="2400" dirty="0" smtClean="0">
                <a:latin typeface="Caslon Antique" panose="02027200000000000000" pitchFamily="18" charset="0"/>
              </a:rPr>
              <a:t> a $18. Si el sueldo era miserable para los trabajadores de ca</a:t>
            </a:r>
            <a:r>
              <a:rPr lang="es-ES" sz="19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a, para los del caf</a:t>
            </a:r>
            <a:r>
              <a:rPr lang="es-ES" sz="19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 y del tabaco era peor. Quienes m</a:t>
            </a:r>
            <a:r>
              <a:rPr lang="es-ES" sz="19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s sufrieron fueron, las costureras y las tabaqueras. La ni</a:t>
            </a:r>
            <a:r>
              <a:rPr lang="es-ES" sz="19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ez tambi</a:t>
            </a:r>
            <a:r>
              <a:rPr lang="es-ES" sz="19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n sufri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mucho durante la crisis. Las tasas de mortalidad infantil aument</a:t>
            </a:r>
            <a:r>
              <a:rPr lang="es-ES" sz="1900" dirty="0" smtClean="0">
                <a:solidFill>
                  <a:prstClr val="black"/>
                </a:solidFill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debido a la desnutrici</a:t>
            </a:r>
            <a:r>
              <a:rPr lang="es-ES" sz="19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 y a las enfermedades.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8194" name="Picture 2" descr="Image result for the great depression in puerto r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895350"/>
            <a:ext cx="3004542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852</Words>
  <Application>Microsoft Office PowerPoint</Application>
  <PresentationFormat>On-screen Show (16:9)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185</cp:revision>
  <dcterms:created xsi:type="dcterms:W3CDTF">2019-07-26T01:32:32Z</dcterms:created>
  <dcterms:modified xsi:type="dcterms:W3CDTF">2021-03-05T15:56:15Z</dcterms:modified>
</cp:coreProperties>
</file>