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96" r:id="rId4"/>
    <p:sldId id="280" r:id="rId5"/>
    <p:sldId id="266" r:id="rId6"/>
    <p:sldId id="287" r:id="rId7"/>
    <p:sldId id="297" r:id="rId8"/>
    <p:sldId id="298" r:id="rId9"/>
    <p:sldId id="274" r:id="rId10"/>
    <p:sldId id="263"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C74D"/>
    <a:srgbClr val="FDD16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49" d="100"/>
          <a:sy n="149" d="100"/>
        </p:scale>
        <p:origin x="426" y="11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0BAD85-D78A-4B78-B04D-AC35C89ADD94}"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44490-C249-449E-8482-EFB7C706F12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BAD85-D78A-4B78-B04D-AC35C89ADD94}"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44490-C249-449E-8482-EFB7C706F12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BAD85-D78A-4B78-B04D-AC35C89ADD94}"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44490-C249-449E-8482-EFB7C706F12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BAD85-D78A-4B78-B04D-AC35C89ADD94}"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44490-C249-449E-8482-EFB7C706F12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0BAD85-D78A-4B78-B04D-AC35C89ADD94}"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44490-C249-449E-8482-EFB7C706F12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0BAD85-D78A-4B78-B04D-AC35C89ADD94}"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44490-C249-449E-8482-EFB7C706F12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0BAD85-D78A-4B78-B04D-AC35C89ADD94}" type="datetimeFigureOut">
              <a:rPr lang="en-US" smtClean="0"/>
              <a:pPr/>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844490-C249-449E-8482-EFB7C706F12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0BAD85-D78A-4B78-B04D-AC35C89ADD94}" type="datetimeFigureOut">
              <a:rPr lang="en-US" smtClean="0"/>
              <a:pPr/>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844490-C249-449E-8482-EFB7C706F12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BAD85-D78A-4B78-B04D-AC35C89ADD94}" type="datetimeFigureOut">
              <a:rPr lang="en-US" smtClean="0"/>
              <a:pPr/>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844490-C249-449E-8482-EFB7C706F12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BAD85-D78A-4B78-B04D-AC35C89ADD94}"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44490-C249-449E-8482-EFB7C706F12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BAD85-D78A-4B78-B04D-AC35C89ADD94}"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44490-C249-449E-8482-EFB7C706F12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2000" b="-2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60BAD85-D78A-4B78-B04D-AC35C89ADD94}" type="datetimeFigureOut">
              <a:rPr lang="en-US" smtClean="0"/>
              <a:pPr/>
              <a:t>3/13/2019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E844490-C249-449E-8482-EFB7C706F12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FFfXDZvvmr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youtube.com/watch?v=vN7LgUIOAVw"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salahaddin"/>
          <p:cNvPicPr>
            <a:picLocks noChangeAspect="1" noChangeArrowheads="1"/>
          </p:cNvPicPr>
          <p:nvPr/>
        </p:nvPicPr>
        <p:blipFill>
          <a:blip r:embed="rId2" cstate="print">
            <a:lum bright="6000" contrast="12000"/>
          </a:blip>
          <a:srcRect l="13509" t="12416" r="12416" b="13116"/>
          <a:stretch>
            <a:fillRect/>
          </a:stretch>
        </p:blipFill>
        <p:spPr bwMode="auto">
          <a:xfrm flipH="1">
            <a:off x="0" y="0"/>
            <a:ext cx="9144001" cy="5143501"/>
          </a:xfrm>
          <a:prstGeom prst="rect">
            <a:avLst/>
          </a:prstGeom>
          <a:noFill/>
        </p:spPr>
      </p:pic>
      <p:sp>
        <p:nvSpPr>
          <p:cNvPr id="9" name="Title 1"/>
          <p:cNvSpPr>
            <a:spLocks noGrp="1"/>
          </p:cNvSpPr>
          <p:nvPr>
            <p:ph type="ctrTitle"/>
          </p:nvPr>
        </p:nvSpPr>
        <p:spPr>
          <a:xfrm>
            <a:off x="0" y="2495550"/>
            <a:ext cx="9144000" cy="1295399"/>
          </a:xfrm>
        </p:spPr>
        <p:txBody>
          <a:bodyPr>
            <a:noAutofit/>
          </a:bodyPr>
          <a:lstStyle/>
          <a:p>
            <a:r>
              <a:rPr lang="en-US" sz="8800" b="1" dirty="0" smtClean="0">
                <a:latin typeface="BIRTH OF A HERO" pitchFamily="2" charset="0"/>
              </a:rPr>
              <a:t>WORLD HISTORY</a:t>
            </a:r>
            <a:endParaRPr lang="en-US" sz="8800" b="1" dirty="0">
              <a:latin typeface="BIRTH OF A HERO" pitchFamily="2" charset="0"/>
            </a:endParaRPr>
          </a:p>
        </p:txBody>
      </p:sp>
      <p:sp>
        <p:nvSpPr>
          <p:cNvPr id="10" name="Subtitle 2"/>
          <p:cNvSpPr>
            <a:spLocks noGrp="1"/>
          </p:cNvSpPr>
          <p:nvPr>
            <p:ph type="subTitle" idx="1"/>
          </p:nvPr>
        </p:nvSpPr>
        <p:spPr>
          <a:xfrm>
            <a:off x="1676400" y="3714750"/>
            <a:ext cx="5943600" cy="742950"/>
          </a:xfrm>
        </p:spPr>
        <p:txBody>
          <a:bodyPr>
            <a:noAutofit/>
          </a:bodyPr>
          <a:lstStyle/>
          <a:p>
            <a:pPr algn="l"/>
            <a:r>
              <a:rPr lang="en-US" b="1" smtClean="0">
                <a:ln w="18415" cmpd="sng">
                  <a:noFill/>
                  <a:prstDash val="solid"/>
                </a:ln>
                <a:solidFill>
                  <a:schemeClr val="tx1"/>
                </a:solidFill>
                <a:effectLst>
                  <a:glow rad="101600">
                    <a:schemeClr val="accent2">
                      <a:satMod val="175000"/>
                      <a:alpha val="40000"/>
                    </a:schemeClr>
                  </a:glow>
                </a:effectLst>
                <a:latin typeface="BIRTH OF A HERO" pitchFamily="2" charset="0"/>
              </a:rPr>
              <a:t>Islamic Empires</a:t>
            </a:r>
            <a:endParaRPr lang="en-US" b="1" dirty="0">
              <a:ln w="18415" cmpd="sng">
                <a:noFill/>
                <a:prstDash val="solid"/>
              </a:ln>
              <a:solidFill>
                <a:schemeClr val="tx1"/>
              </a:solidFill>
              <a:effectLst>
                <a:glow rad="101600">
                  <a:schemeClr val="accent2">
                    <a:satMod val="175000"/>
                    <a:alpha val="40000"/>
                  </a:schemeClr>
                </a:glow>
              </a:effectLst>
              <a:latin typeface="BIRTH OF A HERO" pitchFamily="2" charset="0"/>
            </a:endParaRPr>
          </a:p>
        </p:txBody>
      </p:sp>
      <p:sp>
        <p:nvSpPr>
          <p:cNvPr id="11" name="Subtitle 2"/>
          <p:cNvSpPr txBox="1">
            <a:spLocks/>
          </p:cNvSpPr>
          <p:nvPr/>
        </p:nvSpPr>
        <p:spPr>
          <a:xfrm>
            <a:off x="5867400" y="666750"/>
            <a:ext cx="2743200" cy="819150"/>
          </a:xfrm>
          <a:prstGeom prst="rect">
            <a:avLst/>
          </a:prstGeom>
          <a:ln>
            <a:noFill/>
          </a:ln>
        </p:spPr>
        <p:txBody>
          <a:bodyPr vert="horz" lIns="91440" tIns="45720" rIns="91440" bIns="45720" rtlCol="0">
            <a:noAutofit/>
          </a:bodyPr>
          <a:lstStyle/>
          <a:p>
            <a:pPr lvl="0" algn="r">
              <a:spcBef>
                <a:spcPct val="20000"/>
              </a:spcBef>
              <a:defRPr/>
            </a:pPr>
            <a:r>
              <a:rPr kumimoji="0" lang="en-US" sz="2400" b="1" i="0" u="none" strike="noStrike" kern="1200" cap="none" spc="0" normalizeH="0" baseline="0" noProof="0" dirty="0" smtClean="0">
                <a:ln w="18415" cmpd="sng">
                  <a:noFill/>
                  <a:prstDash val="solid"/>
                </a:ln>
                <a:effectLst>
                  <a:outerShdw blurRad="38100" dist="38100" dir="2700000" algn="tl">
                    <a:srgbClr val="000000">
                      <a:alpha val="43137"/>
                    </a:srgbClr>
                  </a:outerShdw>
                </a:effectLst>
                <a:uLnTx/>
                <a:uFillTx/>
                <a:latin typeface="BIRTH OF A HERO" panose="02000000000000000000" pitchFamily="2" charset="0"/>
              </a:rPr>
              <a:t>with Mr. Jim Soto</a:t>
            </a:r>
            <a:endParaRPr kumimoji="0" lang="en-US" sz="2400" b="1" i="0" u="none" strike="noStrike" kern="1200" cap="none" spc="0" normalizeH="0" baseline="0" noProof="0" dirty="0">
              <a:ln w="18415" cmpd="sng">
                <a:noFill/>
                <a:prstDash val="solid"/>
              </a:ln>
              <a:effectLst>
                <a:outerShdw blurRad="38100" dist="38100" dir="2700000" algn="tl">
                  <a:srgbClr val="000000">
                    <a:alpha val="43137"/>
                  </a:srgbClr>
                </a:outerShdw>
              </a:effectLst>
              <a:uLnTx/>
              <a:uFillTx/>
              <a:latin typeface="BIRTH OF A HERO"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 calcmode="lin" valueType="num">
                                      <p:cBhvr additive="base">
                                        <p:cTn id="11" dur="20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4000"/>
                            </p:stCondLst>
                            <p:childTnLst>
                              <p:par>
                                <p:cTn id="14" presetID="47"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2000"/>
                                        <p:tgtEl>
                                          <p:spTgt spid="11"/>
                                        </p:tgtEl>
                                      </p:cBhvr>
                                    </p:animEffect>
                                    <p:anim calcmode="lin" valueType="num">
                                      <p:cBhvr>
                                        <p:cTn id="17" dur="2000" fill="hold"/>
                                        <p:tgtEl>
                                          <p:spTgt spid="11"/>
                                        </p:tgtEl>
                                        <p:attrNameLst>
                                          <p:attrName>ppt_x</p:attrName>
                                        </p:attrNameLst>
                                      </p:cBhvr>
                                      <p:tavLst>
                                        <p:tav tm="0">
                                          <p:val>
                                            <p:strVal val="#ppt_x"/>
                                          </p:val>
                                        </p:tav>
                                        <p:tav tm="100000">
                                          <p:val>
                                            <p:strVal val="#ppt_x"/>
                                          </p:val>
                                        </p:tav>
                                      </p:tavLst>
                                    </p:anim>
                                    <p:anim calcmode="lin" valueType="num">
                                      <p:cBhvr>
                                        <p:cTn id="18" dur="2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172200" y="4095750"/>
            <a:ext cx="2438400" cy="590550"/>
          </a:xfrm>
          <a:prstGeom prst="rect">
            <a:avLst/>
          </a:prstGeom>
        </p:spPr>
        <p:txBody>
          <a:bodyPr vert="horz" lIns="91440" tIns="45720" rIns="91440" bIns="45720" rtlCol="0">
            <a:noAutofit/>
          </a:bodyPr>
          <a:lstStyle/>
          <a:p>
            <a:pPr lvl="0" algn="r">
              <a:spcBef>
                <a:spcPct val="20000"/>
              </a:spcBef>
              <a:defRPr/>
            </a:pPr>
            <a:r>
              <a:rPr lang="en-US" sz="20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Bookman Old Style" pitchFamily="18" charset="0"/>
              </a:rPr>
              <a:t>Jim Soto © 2019</a:t>
            </a:r>
          </a:p>
        </p:txBody>
      </p:sp>
      <p:sp>
        <p:nvSpPr>
          <p:cNvPr id="3" name="Title 1"/>
          <p:cNvSpPr txBox="1">
            <a:spLocks/>
          </p:cNvSpPr>
          <p:nvPr/>
        </p:nvSpPr>
        <p:spPr>
          <a:xfrm>
            <a:off x="0" y="438150"/>
            <a:ext cx="9144000" cy="1295399"/>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7200" b="1" i="0" u="none" strike="noStrike" kern="1200" cap="none" spc="0" normalizeH="0" baseline="0" noProof="0" dirty="0" smtClean="0">
                <a:ln>
                  <a:noFill/>
                </a:ln>
                <a:solidFill>
                  <a:schemeClr val="bg1"/>
                </a:solidFill>
                <a:effectLst>
                  <a:glow rad="63500">
                    <a:schemeClr val="accent6">
                      <a:satMod val="175000"/>
                      <a:alpha val="40000"/>
                    </a:schemeClr>
                  </a:glow>
                </a:effectLst>
                <a:uLnTx/>
                <a:uFillTx/>
                <a:latin typeface="BIRTH OF A HERO" panose="02000000000000000000" pitchFamily="2" charset="0"/>
                <a:ea typeface="+mj-ea"/>
                <a:cs typeface="+mj-cs"/>
              </a:rPr>
              <a:t>NEXT</a:t>
            </a:r>
            <a:endParaRPr kumimoji="0" lang="en-US" sz="7200" b="1" i="0" u="none" strike="noStrike" kern="1200" cap="none" spc="0" normalizeH="0" baseline="0" noProof="0" dirty="0">
              <a:ln>
                <a:noFill/>
              </a:ln>
              <a:solidFill>
                <a:schemeClr val="bg1"/>
              </a:solidFill>
              <a:effectLst>
                <a:glow rad="63500">
                  <a:schemeClr val="accent6">
                    <a:satMod val="175000"/>
                    <a:alpha val="40000"/>
                  </a:schemeClr>
                </a:glow>
              </a:effectLst>
              <a:uLnTx/>
              <a:uFillTx/>
              <a:latin typeface="BIRTH OF A HERO" panose="02000000000000000000" pitchFamily="2" charset="0"/>
              <a:ea typeface="+mj-ea"/>
              <a:cs typeface="+mj-cs"/>
            </a:endParaRPr>
          </a:p>
        </p:txBody>
      </p:sp>
      <p:sp>
        <p:nvSpPr>
          <p:cNvPr id="4" name="TextBox 3"/>
          <p:cNvSpPr txBox="1"/>
          <p:nvPr/>
        </p:nvSpPr>
        <p:spPr>
          <a:xfrm rot="523213">
            <a:off x="1090218" y="1871350"/>
            <a:ext cx="6963566" cy="1569660"/>
          </a:xfrm>
          <a:prstGeom prst="rect">
            <a:avLst/>
          </a:prstGeom>
          <a:noFill/>
        </p:spPr>
        <p:txBody>
          <a:bodyPr wrap="square" rtlCol="0">
            <a:spAutoFit/>
          </a:bodyPr>
          <a:lstStyle/>
          <a:p>
            <a:pPr algn="ctr"/>
            <a:r>
              <a:rPr lang="en-US" sz="9600" spc="300" dirty="0" smtClean="0">
                <a:solidFill>
                  <a:srgbClr val="FF0000"/>
                </a:solidFill>
                <a:latin typeface="Baron Kuffner" pitchFamily="34" charset="0"/>
              </a:rPr>
              <a:t>ACHIEVEMENTS</a:t>
            </a:r>
            <a:endParaRPr lang="en-US" sz="9600" spc="300" dirty="0">
              <a:solidFill>
                <a:srgbClr val="FF0000"/>
              </a:solidFill>
              <a:latin typeface="Baron Kuffner" pitchFamily="34" charset="0"/>
            </a:endParaRPr>
          </a:p>
        </p:txBody>
      </p:sp>
    </p:spTree>
    <p:extLst>
      <p:ext uri="{BB962C8B-B14F-4D97-AF65-F5344CB8AC3E}">
        <p14:creationId xmlns:p14="http://schemas.microsoft.com/office/powerpoint/2010/main" val="231726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childTnLst>
                          </p:cTn>
                        </p:par>
                        <p:par>
                          <p:cTn id="14" fill="hold">
                            <p:stCondLst>
                              <p:cond delay="3000"/>
                            </p:stCondLst>
                            <p:childTnLst>
                              <p:par>
                                <p:cTn id="15" presetID="53" presetClass="entr" presetSubtype="0" fill="hold"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5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8" dur="5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9" dur="5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48965" y="590550"/>
            <a:ext cx="8229600" cy="72138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pc="300" dirty="0" smtClean="0">
                <a:solidFill>
                  <a:schemeClr val="bg1"/>
                </a:solidFill>
                <a:effectLst>
                  <a:glow rad="101600">
                    <a:schemeClr val="accent6">
                      <a:satMod val="175000"/>
                      <a:alpha val="40000"/>
                    </a:schemeClr>
                  </a:glow>
                </a:effectLst>
                <a:latin typeface="BIRTH OF A HERO" panose="02000000000000000000" pitchFamily="2" charset="0"/>
              </a:rPr>
              <a:t>Think...</a:t>
            </a:r>
          </a:p>
        </p:txBody>
      </p:sp>
      <p:sp>
        <p:nvSpPr>
          <p:cNvPr id="4" name="Content Placeholder 2"/>
          <p:cNvSpPr txBox="1">
            <a:spLocks/>
          </p:cNvSpPr>
          <p:nvPr/>
        </p:nvSpPr>
        <p:spPr>
          <a:xfrm>
            <a:off x="609600" y="1733550"/>
            <a:ext cx="8001000" cy="2057400"/>
          </a:xfrm>
          <a:prstGeom prst="rect">
            <a:avLst/>
          </a:prstGeom>
          <a:solidFill>
            <a:srgbClr val="FDC74D">
              <a:alpha val="60000"/>
            </a:srgbClr>
          </a:solid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000" dirty="0" smtClean="0">
                <a:solidFill>
                  <a:schemeClr val="bg1"/>
                </a:solidFill>
              </a:rPr>
              <a:t>You are a farmer living on the coast of India. For centuries your people have raised cotton and spun its fibers into a soft fabric. One day, a ship arrives in the harbor carrying Muslim traders from far away. They bring interesting goods you have never seen before. </a:t>
            </a:r>
          </a:p>
          <a:p>
            <a:pPr marL="0" indent="0" algn="ctr">
              <a:buNone/>
            </a:pPr>
            <a:r>
              <a:rPr lang="en-US" sz="2000" b="1" dirty="0" smtClean="0">
                <a:solidFill>
                  <a:schemeClr val="bg1"/>
                </a:solidFill>
              </a:rPr>
              <a:t>What ideas might you learn from these traders?</a:t>
            </a:r>
          </a:p>
          <a:p>
            <a:pPr marL="0" indent="0" algn="ctr">
              <a:buNone/>
            </a:pPr>
            <a:r>
              <a:rPr lang="en-US" sz="2000" dirty="0" smtClean="0">
                <a:solidFill>
                  <a:schemeClr val="bg1"/>
                </a:solidFill>
              </a:rPr>
              <a:t>Take a minute to write down your answer and explanation.</a:t>
            </a:r>
          </a:p>
          <a:p>
            <a:pPr>
              <a:buFont typeface="Arial" pitchFamily="34" charset="0"/>
              <a:buNone/>
            </a:pPr>
            <a:endParaRPr lang="en-US" sz="2000" dirty="0" smtClean="0">
              <a:solidFill>
                <a:schemeClr val="bg1"/>
              </a:solidFill>
            </a:endParaRPr>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38600" y="1962150"/>
            <a:ext cx="4648200" cy="1938992"/>
          </a:xfrm>
          <a:prstGeom prst="rect">
            <a:avLst/>
          </a:prstGeom>
          <a:solidFill>
            <a:srgbClr val="FDC74D">
              <a:alpha val="60000"/>
            </a:srgbClr>
          </a:solidFill>
        </p:spPr>
        <p:txBody>
          <a:bodyPr wrap="square">
            <a:spAutoFit/>
          </a:bodyPr>
          <a:lstStyle/>
          <a:p>
            <a:pPr algn="r"/>
            <a:r>
              <a:rPr lang="en-US" sz="2000" kern="0" dirty="0" smtClean="0">
                <a:solidFill>
                  <a:schemeClr val="bg1"/>
                </a:solidFill>
              </a:rPr>
              <a:t>For years traders traveled through Arabia to markets far away. Along the way, they picked up new goods and ideas. They introduced these to the people they met. Some of these new ideas the traders spread were Islamic ideas.</a:t>
            </a:r>
            <a:endParaRPr lang="en-US" sz="2000" dirty="0">
              <a:solidFill>
                <a:schemeClr val="bg1"/>
              </a:solidFill>
            </a:endParaRPr>
          </a:p>
        </p:txBody>
      </p:sp>
      <p:pic>
        <p:nvPicPr>
          <p:cNvPr id="1026" name="Picture 2" descr="Image result for muslim trad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71550"/>
            <a:ext cx="3052119" cy="36195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66750"/>
            <a:ext cx="7772400" cy="707886"/>
          </a:xfrm>
          <a:prstGeom prst="rect">
            <a:avLst/>
          </a:prstGeom>
          <a:solidFill>
            <a:srgbClr val="FDC74D">
              <a:alpha val="60000"/>
            </a:srgbClr>
          </a:solidFill>
        </p:spPr>
        <p:txBody>
          <a:bodyPr wrap="square">
            <a:spAutoFit/>
          </a:bodyPr>
          <a:lstStyle/>
          <a:p>
            <a:pPr algn="r"/>
            <a:r>
              <a:rPr lang="en-US" sz="2000" kern="0" dirty="0">
                <a:solidFill>
                  <a:schemeClr val="bg1"/>
                </a:solidFill>
              </a:rPr>
              <a:t>To learn more about this topic read pages </a:t>
            </a:r>
            <a:r>
              <a:rPr lang="en-US" sz="2000" kern="0" dirty="0" smtClean="0">
                <a:solidFill>
                  <a:schemeClr val="bg1"/>
                </a:solidFill>
              </a:rPr>
              <a:t>362 </a:t>
            </a:r>
            <a:r>
              <a:rPr lang="en-US" sz="2000" kern="0" dirty="0">
                <a:solidFill>
                  <a:schemeClr val="bg1"/>
                </a:solidFill>
              </a:rPr>
              <a:t>thru </a:t>
            </a:r>
            <a:r>
              <a:rPr lang="en-US" sz="2000" kern="0" dirty="0" smtClean="0">
                <a:solidFill>
                  <a:schemeClr val="bg1"/>
                </a:solidFill>
              </a:rPr>
              <a:t>367 </a:t>
            </a:r>
            <a:r>
              <a:rPr lang="en-US" sz="2000" kern="0" dirty="0">
                <a:solidFill>
                  <a:schemeClr val="bg1"/>
                </a:solidFill>
              </a:rPr>
              <a:t>and complete the </a:t>
            </a:r>
            <a:r>
              <a:rPr lang="en-US" sz="2000" i="1" kern="0" dirty="0">
                <a:solidFill>
                  <a:schemeClr val="bg1"/>
                </a:solidFill>
                <a:effectLst>
                  <a:glow rad="139700">
                    <a:schemeClr val="accent6">
                      <a:satMod val="175000"/>
                      <a:alpha val="40000"/>
                    </a:schemeClr>
                  </a:glow>
                </a:effectLst>
              </a:rPr>
              <a:t>section </a:t>
            </a:r>
            <a:r>
              <a:rPr lang="en-US" sz="2000" i="1" kern="0" dirty="0" smtClean="0">
                <a:solidFill>
                  <a:schemeClr val="bg1"/>
                </a:solidFill>
                <a:effectLst>
                  <a:glow rad="139700">
                    <a:schemeClr val="accent6">
                      <a:satMod val="175000"/>
                      <a:alpha val="40000"/>
                    </a:schemeClr>
                  </a:glow>
                </a:effectLst>
              </a:rPr>
              <a:t>3 </a:t>
            </a:r>
            <a:r>
              <a:rPr lang="en-US" sz="2000" i="1" kern="0" dirty="0">
                <a:solidFill>
                  <a:schemeClr val="bg1"/>
                </a:solidFill>
                <a:effectLst>
                  <a:glow rad="139700">
                    <a:schemeClr val="accent6">
                      <a:satMod val="175000"/>
                      <a:alpha val="40000"/>
                    </a:schemeClr>
                  </a:glow>
                </a:effectLst>
              </a:rPr>
              <a:t>assessment</a:t>
            </a:r>
            <a:r>
              <a:rPr lang="en-US" sz="2000" kern="0" dirty="0">
                <a:solidFill>
                  <a:schemeClr val="bg1"/>
                </a:solidFill>
              </a:rPr>
              <a:t>. Show me the completed work when complete.</a:t>
            </a:r>
            <a:endParaRPr lang="en-US" sz="2000" dirty="0">
              <a:solidFill>
                <a:schemeClr val="bg1"/>
              </a:solidFill>
            </a:endParaRPr>
          </a:p>
        </p:txBody>
      </p:sp>
      <p:pic>
        <p:nvPicPr>
          <p:cNvPr id="6146" name="Picture 2" descr="Related image">
            <a:hlinkClick r:id="rId2"/>
          </p:cNvPr>
          <p:cNvPicPr>
            <a:picLocks noChangeAspect="1" noChangeArrowheads="1"/>
          </p:cNvPicPr>
          <p:nvPr/>
        </p:nvPicPr>
        <p:blipFill>
          <a:blip r:embed="rId3" cstate="print"/>
          <a:srcRect t="9415" b="24195"/>
          <a:stretch>
            <a:fillRect/>
          </a:stretch>
        </p:blipFill>
        <p:spPr bwMode="auto">
          <a:xfrm>
            <a:off x="0" y="1735231"/>
            <a:ext cx="9144000" cy="3408270"/>
          </a:xfrm>
          <a:prstGeom prst="rect">
            <a:avLst/>
          </a:prstGeom>
          <a:noFill/>
        </p:spPr>
      </p:pic>
      <p:sp>
        <p:nvSpPr>
          <p:cNvPr id="4" name="Title 3"/>
          <p:cNvSpPr txBox="1">
            <a:spLocks/>
          </p:cNvSpPr>
          <p:nvPr/>
        </p:nvSpPr>
        <p:spPr>
          <a:xfrm rot="20490518">
            <a:off x="7879514" y="4419572"/>
            <a:ext cx="1143000" cy="381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b="1" dirty="0" smtClean="0">
                <a:effectLst>
                  <a:glow rad="139700">
                    <a:schemeClr val="accent2">
                      <a:satMod val="175000"/>
                      <a:alpha val="40000"/>
                    </a:schemeClr>
                  </a:glow>
                </a:effectLst>
                <a:latin typeface="BIRTH OF A HERO" panose="02000000000000000000" pitchFamily="2" charset="0"/>
              </a:rPr>
              <a:t>Click Here!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1" y="361950"/>
            <a:ext cx="8686799" cy="64899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solidFill>
                  <a:schemeClr val="bg1"/>
                </a:solidFill>
                <a:effectLst>
                  <a:glow rad="101600">
                    <a:schemeClr val="accent6">
                      <a:satMod val="175000"/>
                      <a:alpha val="40000"/>
                    </a:schemeClr>
                  </a:glow>
                </a:effectLst>
                <a:latin typeface="BIRTH OF A HERO" panose="02000000000000000000" pitchFamily="2" charset="0"/>
              </a:rPr>
              <a:t>Muslim Armies Conquer Many Lands</a:t>
            </a:r>
          </a:p>
        </p:txBody>
      </p:sp>
      <p:sp>
        <p:nvSpPr>
          <p:cNvPr id="4" name="Rectangle 3"/>
          <p:cNvSpPr/>
          <p:nvPr/>
        </p:nvSpPr>
        <p:spPr>
          <a:xfrm>
            <a:off x="228600" y="1276350"/>
            <a:ext cx="8686800" cy="1015663"/>
          </a:xfrm>
          <a:prstGeom prst="rect">
            <a:avLst/>
          </a:prstGeom>
          <a:solidFill>
            <a:srgbClr val="FDC74D">
              <a:alpha val="60000"/>
            </a:srgbClr>
          </a:solidFill>
        </p:spPr>
        <p:txBody>
          <a:bodyPr wrap="square">
            <a:spAutoFit/>
          </a:bodyPr>
          <a:lstStyle/>
          <a:p>
            <a:pPr algn="ctr"/>
            <a:r>
              <a:rPr lang="en-US" sz="2000" dirty="0" smtClean="0">
                <a:solidFill>
                  <a:schemeClr val="bg1"/>
                </a:solidFill>
              </a:rPr>
              <a:t>Following Muhammad’s death </a:t>
            </a:r>
            <a:r>
              <a:rPr lang="en-US" sz="2000" b="1" dirty="0" smtClean="0">
                <a:solidFill>
                  <a:schemeClr val="bg1"/>
                </a:solidFill>
              </a:rPr>
              <a:t>Abu Bakr </a:t>
            </a:r>
            <a:r>
              <a:rPr lang="en-US" sz="2000" dirty="0" smtClean="0">
                <a:solidFill>
                  <a:schemeClr val="bg1"/>
                </a:solidFill>
              </a:rPr>
              <a:t>became the new leader of Islam. He was the first </a:t>
            </a:r>
            <a:r>
              <a:rPr lang="en-US" sz="2000" b="1" dirty="0" smtClean="0">
                <a:solidFill>
                  <a:schemeClr val="bg1"/>
                </a:solidFill>
                <a:effectLst>
                  <a:glow rad="101600">
                    <a:schemeClr val="accent6">
                      <a:satMod val="175000"/>
                      <a:alpha val="40000"/>
                    </a:schemeClr>
                  </a:glow>
                </a:effectLst>
              </a:rPr>
              <a:t>caliph</a:t>
            </a:r>
            <a:r>
              <a:rPr lang="en-US" sz="2000" dirty="0" smtClean="0">
                <a:solidFill>
                  <a:schemeClr val="bg1"/>
                </a:solidFill>
                <a:effectLst>
                  <a:glow rad="101600">
                    <a:schemeClr val="accent6">
                      <a:satMod val="175000"/>
                      <a:alpha val="40000"/>
                    </a:schemeClr>
                  </a:glow>
                </a:effectLst>
              </a:rPr>
              <a:t> (</a:t>
            </a:r>
            <a:r>
              <a:rPr lang="en-US" sz="2000" i="1" dirty="0" smtClean="0">
                <a:solidFill>
                  <a:schemeClr val="bg1"/>
                </a:solidFill>
                <a:effectLst>
                  <a:glow rad="101600">
                    <a:schemeClr val="accent6">
                      <a:satMod val="175000"/>
                      <a:alpha val="40000"/>
                    </a:schemeClr>
                  </a:glow>
                </a:effectLst>
              </a:rPr>
              <a:t>successor</a:t>
            </a:r>
            <a:r>
              <a:rPr lang="en-US" sz="2000" dirty="0" smtClean="0">
                <a:solidFill>
                  <a:schemeClr val="bg1"/>
                </a:solidFill>
                <a:effectLst>
                  <a:glow rad="101600">
                    <a:schemeClr val="accent6">
                      <a:satMod val="175000"/>
                      <a:alpha val="40000"/>
                    </a:schemeClr>
                  </a:glow>
                </a:effectLst>
              </a:rPr>
              <a:t>), </a:t>
            </a:r>
            <a:r>
              <a:rPr lang="en-US" sz="2000" b="1" dirty="0" smtClean="0">
                <a:solidFill>
                  <a:schemeClr val="bg1"/>
                </a:solidFill>
                <a:effectLst>
                  <a:glow rad="101600">
                    <a:schemeClr val="accent6">
                      <a:satMod val="175000"/>
                      <a:alpha val="40000"/>
                    </a:schemeClr>
                  </a:glow>
                </a:effectLst>
              </a:rPr>
              <a:t>the highest leader in Islam</a:t>
            </a:r>
            <a:r>
              <a:rPr lang="en-US" sz="2000" dirty="0" smtClean="0">
                <a:solidFill>
                  <a:schemeClr val="bg1"/>
                </a:solidFill>
              </a:rPr>
              <a:t>. He led a series of military and trade efforts that ushered in a vast Islamic empire.</a:t>
            </a:r>
          </a:p>
        </p:txBody>
      </p:sp>
      <p:pic>
        <p:nvPicPr>
          <p:cNvPr id="2052" name="Picture 4" descr="Image result for islamic expansion golden age"/>
          <p:cNvPicPr>
            <a:picLocks noChangeAspect="1" noChangeArrowheads="1"/>
          </p:cNvPicPr>
          <p:nvPr/>
        </p:nvPicPr>
        <p:blipFill rotWithShape="1">
          <a:blip r:embed="rId2">
            <a:extLst>
              <a:ext uri="{28A0092B-C50C-407E-A947-70E740481C1C}">
                <a14:useLocalDpi xmlns:a14="http://schemas.microsoft.com/office/drawing/2010/main" val="0"/>
              </a:ext>
            </a:extLst>
          </a:blip>
          <a:srcRect t="4878"/>
          <a:stretch/>
        </p:blipFill>
        <p:spPr bwMode="auto">
          <a:xfrm>
            <a:off x="1949261" y="2419350"/>
            <a:ext cx="5702677" cy="247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991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276350"/>
            <a:ext cx="8610600" cy="1015663"/>
          </a:xfrm>
          <a:prstGeom prst="rect">
            <a:avLst/>
          </a:prstGeom>
          <a:solidFill>
            <a:srgbClr val="FDC74D">
              <a:alpha val="60000"/>
            </a:srgbClr>
          </a:solidFill>
        </p:spPr>
        <p:txBody>
          <a:bodyPr wrap="square">
            <a:spAutoFit/>
          </a:bodyPr>
          <a:lstStyle/>
          <a:p>
            <a:pPr algn="ctr"/>
            <a:r>
              <a:rPr lang="en-US" sz="2000" kern="0" dirty="0" smtClean="0">
                <a:solidFill>
                  <a:schemeClr val="bg1"/>
                </a:solidFill>
              </a:rPr>
              <a:t>Muslim traders traveled all around the </a:t>
            </a:r>
            <a:r>
              <a:rPr lang="en-US" sz="2000" b="1" kern="0" dirty="0" smtClean="0">
                <a:solidFill>
                  <a:schemeClr val="bg1"/>
                </a:solidFill>
              </a:rPr>
              <a:t>middle east</a:t>
            </a:r>
            <a:r>
              <a:rPr lang="en-US" sz="2000" kern="0" dirty="0" smtClean="0">
                <a:solidFill>
                  <a:schemeClr val="bg1"/>
                </a:solidFill>
              </a:rPr>
              <a:t>, </a:t>
            </a:r>
            <a:r>
              <a:rPr lang="en-US" sz="2000" b="1" kern="0" dirty="0" smtClean="0">
                <a:solidFill>
                  <a:schemeClr val="bg1"/>
                </a:solidFill>
              </a:rPr>
              <a:t>Southern Europe</a:t>
            </a:r>
            <a:r>
              <a:rPr lang="en-US" sz="2000" kern="0" dirty="0" smtClean="0">
                <a:solidFill>
                  <a:schemeClr val="bg1"/>
                </a:solidFill>
              </a:rPr>
              <a:t>, </a:t>
            </a:r>
            <a:r>
              <a:rPr lang="en-US" sz="2000" b="1" kern="0" dirty="0" smtClean="0">
                <a:solidFill>
                  <a:schemeClr val="bg1"/>
                </a:solidFill>
              </a:rPr>
              <a:t>Asia</a:t>
            </a:r>
            <a:r>
              <a:rPr lang="en-US" sz="2000" kern="0" dirty="0" smtClean="0">
                <a:solidFill>
                  <a:schemeClr val="bg1"/>
                </a:solidFill>
              </a:rPr>
              <a:t> and </a:t>
            </a:r>
            <a:r>
              <a:rPr lang="en-US" sz="2000" b="1" kern="0" dirty="0" smtClean="0">
                <a:solidFill>
                  <a:schemeClr val="bg1"/>
                </a:solidFill>
              </a:rPr>
              <a:t>Africa</a:t>
            </a:r>
            <a:r>
              <a:rPr lang="en-US" sz="2000" kern="0" dirty="0" smtClean="0">
                <a:solidFill>
                  <a:schemeClr val="bg1"/>
                </a:solidFill>
              </a:rPr>
              <a:t> using their trade routes to </a:t>
            </a:r>
            <a:r>
              <a:rPr lang="en-US" sz="2000" b="1" kern="0" dirty="0" smtClean="0">
                <a:solidFill>
                  <a:schemeClr val="bg1"/>
                </a:solidFill>
              </a:rPr>
              <a:t>spread Islam</a:t>
            </a:r>
            <a:r>
              <a:rPr lang="en-US" sz="2000" kern="0" dirty="0" smtClean="0">
                <a:solidFill>
                  <a:schemeClr val="bg1"/>
                </a:solidFill>
              </a:rPr>
              <a:t>. As they remained in contact with other races, Muslims practiced a degree of </a:t>
            </a:r>
            <a:r>
              <a:rPr lang="en-US" sz="2000" b="1" kern="0" dirty="0" smtClean="0">
                <a:solidFill>
                  <a:schemeClr val="bg1"/>
                </a:solidFill>
              </a:rPr>
              <a:t>tolerance</a:t>
            </a:r>
            <a:r>
              <a:rPr lang="en-US" sz="2000" kern="0" dirty="0" smtClean="0">
                <a:solidFill>
                  <a:schemeClr val="bg1"/>
                </a:solidFill>
              </a:rPr>
              <a:t> with those they conquered.</a:t>
            </a:r>
            <a:endParaRPr lang="en-US" sz="2000" dirty="0">
              <a:solidFill>
                <a:schemeClr val="bg1"/>
              </a:solidFill>
            </a:endParaRPr>
          </a:p>
        </p:txBody>
      </p:sp>
      <p:pic>
        <p:nvPicPr>
          <p:cNvPr id="4" name="Picture 2" descr="Related im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31215" b="15213"/>
          <a:stretch/>
        </p:blipFill>
        <p:spPr bwMode="auto">
          <a:xfrm>
            <a:off x="0" y="2559638"/>
            <a:ext cx="9144000" cy="258386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3"/>
          <p:cNvSpPr txBox="1">
            <a:spLocks/>
          </p:cNvSpPr>
          <p:nvPr/>
        </p:nvSpPr>
        <p:spPr>
          <a:xfrm>
            <a:off x="457201" y="361950"/>
            <a:ext cx="8686799" cy="64899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solidFill>
                  <a:schemeClr val="bg1"/>
                </a:solidFill>
                <a:effectLst>
                  <a:glow rad="101600">
                    <a:schemeClr val="accent6">
                      <a:satMod val="175000"/>
                      <a:alpha val="40000"/>
                    </a:schemeClr>
                  </a:glow>
                </a:effectLst>
                <a:latin typeface="BIRTH OF A HERO" panose="02000000000000000000" pitchFamily="2" charset="0"/>
              </a:rPr>
              <a:t>Trade Helps Spread Islam</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1" y="361950"/>
            <a:ext cx="8686799" cy="64899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solidFill>
                  <a:schemeClr val="bg1"/>
                </a:solidFill>
                <a:effectLst>
                  <a:glow rad="101600">
                    <a:schemeClr val="accent6">
                      <a:satMod val="175000"/>
                      <a:alpha val="40000"/>
                    </a:schemeClr>
                  </a:glow>
                </a:effectLst>
                <a:latin typeface="BIRTH OF A HERO" panose="02000000000000000000" pitchFamily="2" charset="0"/>
              </a:rPr>
              <a:t>Three Muslim Empires</a:t>
            </a:r>
          </a:p>
        </p:txBody>
      </p:sp>
      <p:sp>
        <p:nvSpPr>
          <p:cNvPr id="4" name="Rectangle 3"/>
          <p:cNvSpPr/>
          <p:nvPr/>
        </p:nvSpPr>
        <p:spPr>
          <a:xfrm>
            <a:off x="457201" y="1733550"/>
            <a:ext cx="4190999" cy="2246769"/>
          </a:xfrm>
          <a:prstGeom prst="rect">
            <a:avLst/>
          </a:prstGeom>
          <a:solidFill>
            <a:srgbClr val="FDC74D">
              <a:alpha val="60000"/>
            </a:srgbClr>
          </a:solidFill>
        </p:spPr>
        <p:txBody>
          <a:bodyPr wrap="square">
            <a:spAutoFit/>
          </a:bodyPr>
          <a:lstStyle/>
          <a:p>
            <a:r>
              <a:rPr lang="en-US" sz="2000" dirty="0" smtClean="0">
                <a:solidFill>
                  <a:schemeClr val="bg1"/>
                </a:solidFill>
              </a:rPr>
              <a:t>The great era of Arab expansion lasted until the 1100s. After ward, non-Arab Muslim groups built large, powerful empires that spanned from Asia to Europe. The </a:t>
            </a:r>
            <a:r>
              <a:rPr lang="en-US" sz="2000" b="1" dirty="0">
                <a:solidFill>
                  <a:schemeClr val="bg1"/>
                </a:solidFill>
              </a:rPr>
              <a:t>Ottomans</a:t>
            </a:r>
            <a:r>
              <a:rPr lang="en-US" sz="2000" dirty="0">
                <a:solidFill>
                  <a:schemeClr val="bg1"/>
                </a:solidFill>
              </a:rPr>
              <a:t>, </a:t>
            </a:r>
            <a:r>
              <a:rPr lang="en-US" sz="2000" b="1" dirty="0">
                <a:solidFill>
                  <a:schemeClr val="bg1"/>
                </a:solidFill>
              </a:rPr>
              <a:t>Safavids</a:t>
            </a:r>
            <a:r>
              <a:rPr lang="en-US" sz="2000" dirty="0">
                <a:solidFill>
                  <a:schemeClr val="bg1"/>
                </a:solidFill>
              </a:rPr>
              <a:t> and </a:t>
            </a:r>
            <a:r>
              <a:rPr lang="en-US" sz="2000" b="1" dirty="0">
                <a:solidFill>
                  <a:schemeClr val="bg1"/>
                </a:solidFill>
              </a:rPr>
              <a:t>Mughals</a:t>
            </a:r>
            <a:r>
              <a:rPr lang="en-US" sz="2000" dirty="0">
                <a:solidFill>
                  <a:schemeClr val="bg1"/>
                </a:solidFill>
              </a:rPr>
              <a:t> built great empires and continued the spread of Islam.</a:t>
            </a:r>
          </a:p>
        </p:txBody>
      </p:sp>
      <p:pic>
        <p:nvPicPr>
          <p:cNvPr id="1026" name="Picture 2"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9659" y="1428750"/>
            <a:ext cx="3810000" cy="29146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3"/>
          <p:cNvSpPr txBox="1">
            <a:spLocks/>
          </p:cNvSpPr>
          <p:nvPr/>
        </p:nvSpPr>
        <p:spPr>
          <a:xfrm rot="20490518">
            <a:off x="7607204" y="3886172"/>
            <a:ext cx="1143000" cy="381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b="1" dirty="0" smtClean="0">
                <a:effectLst>
                  <a:glow rad="139700">
                    <a:schemeClr val="accent2">
                      <a:satMod val="175000"/>
                      <a:alpha val="40000"/>
                    </a:schemeClr>
                  </a:glow>
                </a:effectLst>
                <a:latin typeface="BIRTH OF A HERO" panose="02000000000000000000" pitchFamily="2" charset="0"/>
              </a:rPr>
              <a:t>Click Here!</a:t>
            </a:r>
          </a:p>
        </p:txBody>
      </p:sp>
    </p:spTree>
    <p:extLst>
      <p:ext uri="{BB962C8B-B14F-4D97-AF65-F5344CB8AC3E}">
        <p14:creationId xmlns:p14="http://schemas.microsoft.com/office/powerpoint/2010/main" val="3630278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1" y="361950"/>
            <a:ext cx="8686799" cy="64899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solidFill>
                  <a:schemeClr val="bg1"/>
                </a:solidFill>
                <a:effectLst>
                  <a:glow rad="101600">
                    <a:schemeClr val="accent6">
                      <a:satMod val="175000"/>
                      <a:alpha val="40000"/>
                    </a:schemeClr>
                  </a:glow>
                </a:effectLst>
                <a:latin typeface="BIRTH OF A HERO" panose="02000000000000000000" pitchFamily="2" charset="0"/>
              </a:rPr>
              <a:t>Sunni vs. Shia</a:t>
            </a:r>
            <a:endParaRPr lang="en-US" sz="4000" b="1" dirty="0" smtClean="0">
              <a:solidFill>
                <a:schemeClr val="bg1"/>
              </a:solidFill>
              <a:effectLst>
                <a:glow rad="101600">
                  <a:schemeClr val="accent6">
                    <a:satMod val="175000"/>
                    <a:alpha val="40000"/>
                  </a:schemeClr>
                </a:glow>
              </a:effectLst>
              <a:latin typeface="BIRTH OF A HERO" panose="02000000000000000000" pitchFamily="2" charset="0"/>
            </a:endParaRPr>
          </a:p>
        </p:txBody>
      </p:sp>
      <p:sp>
        <p:nvSpPr>
          <p:cNvPr id="4" name="Rectangle 3"/>
          <p:cNvSpPr/>
          <p:nvPr/>
        </p:nvSpPr>
        <p:spPr>
          <a:xfrm>
            <a:off x="483844" y="1581150"/>
            <a:ext cx="4316756" cy="3170099"/>
          </a:xfrm>
          <a:prstGeom prst="rect">
            <a:avLst/>
          </a:prstGeom>
          <a:solidFill>
            <a:srgbClr val="FDC74D">
              <a:alpha val="60000"/>
            </a:srgbClr>
          </a:solidFill>
        </p:spPr>
        <p:txBody>
          <a:bodyPr wrap="square">
            <a:spAutoFit/>
          </a:bodyPr>
          <a:lstStyle/>
          <a:p>
            <a:r>
              <a:rPr lang="en-US" sz="2000" dirty="0" smtClean="0">
                <a:solidFill>
                  <a:schemeClr val="bg1"/>
                </a:solidFill>
              </a:rPr>
              <a:t>The greatest division amongst Muslims spilt Islam in two factions. What </a:t>
            </a:r>
            <a:r>
              <a:rPr lang="en-US" sz="2000" dirty="0">
                <a:solidFill>
                  <a:schemeClr val="bg1"/>
                </a:solidFill>
              </a:rPr>
              <a:t>do </a:t>
            </a:r>
            <a:r>
              <a:rPr lang="en-US" sz="2000" b="1" dirty="0">
                <a:solidFill>
                  <a:schemeClr val="bg1"/>
                </a:solidFill>
              </a:rPr>
              <a:t>Sunni </a:t>
            </a:r>
            <a:r>
              <a:rPr lang="en-US" sz="2000" dirty="0">
                <a:solidFill>
                  <a:schemeClr val="bg1"/>
                </a:solidFill>
              </a:rPr>
              <a:t>and </a:t>
            </a:r>
            <a:r>
              <a:rPr lang="en-US" sz="2000" b="1" dirty="0">
                <a:solidFill>
                  <a:schemeClr val="bg1"/>
                </a:solidFill>
              </a:rPr>
              <a:t>Shia</a:t>
            </a:r>
            <a:r>
              <a:rPr lang="en-US" sz="2000" dirty="0">
                <a:solidFill>
                  <a:schemeClr val="bg1"/>
                </a:solidFill>
              </a:rPr>
              <a:t> disagree on</a:t>
            </a:r>
            <a:r>
              <a:rPr lang="en-US" sz="2000" dirty="0" smtClean="0">
                <a:solidFill>
                  <a:schemeClr val="bg1"/>
                </a:solidFill>
              </a:rPr>
              <a:t>? </a:t>
            </a:r>
            <a:r>
              <a:rPr lang="en-US" sz="2000" b="1" dirty="0" smtClean="0">
                <a:solidFill>
                  <a:schemeClr val="bg1"/>
                </a:solidFill>
              </a:rPr>
              <a:t>Shiites</a:t>
            </a:r>
            <a:r>
              <a:rPr lang="en-US" sz="2000" dirty="0" smtClean="0">
                <a:solidFill>
                  <a:schemeClr val="bg1"/>
                </a:solidFill>
              </a:rPr>
              <a:t> </a:t>
            </a:r>
            <a:r>
              <a:rPr lang="en-US" sz="2000" dirty="0">
                <a:solidFill>
                  <a:schemeClr val="bg1"/>
                </a:solidFill>
              </a:rPr>
              <a:t>say the prophet's cousin and son-in-law, </a:t>
            </a:r>
            <a:r>
              <a:rPr lang="en-US" sz="2000" b="1" dirty="0">
                <a:solidFill>
                  <a:schemeClr val="bg1"/>
                </a:solidFill>
              </a:rPr>
              <a:t>Ali</a:t>
            </a:r>
            <a:r>
              <a:rPr lang="en-US" sz="2000" dirty="0">
                <a:solidFill>
                  <a:schemeClr val="bg1"/>
                </a:solidFill>
              </a:rPr>
              <a:t>, was his rightful successor but he was cheated when authority went to those the </a:t>
            </a:r>
            <a:r>
              <a:rPr lang="en-US" sz="2000" b="1" dirty="0">
                <a:solidFill>
                  <a:schemeClr val="bg1"/>
                </a:solidFill>
              </a:rPr>
              <a:t>Sunnis</a:t>
            </a:r>
            <a:r>
              <a:rPr lang="en-US" sz="2000" dirty="0">
                <a:solidFill>
                  <a:schemeClr val="bg1"/>
                </a:solidFill>
              </a:rPr>
              <a:t> call the four “</a:t>
            </a:r>
            <a:r>
              <a:rPr lang="en-US" sz="2000" b="1" dirty="0">
                <a:solidFill>
                  <a:schemeClr val="bg1"/>
                </a:solidFill>
              </a:rPr>
              <a:t>Rightfully Guided Caliphs</a:t>
            </a:r>
            <a:r>
              <a:rPr lang="en-US" sz="2000" dirty="0">
                <a:solidFill>
                  <a:schemeClr val="bg1"/>
                </a:solidFill>
              </a:rPr>
              <a:t>” — Abu Bakr, Omar, Othman and, finally, Ali. Sunnis are the majority across the Islamic world.</a:t>
            </a:r>
            <a:endParaRPr lang="en-US" sz="2000" dirty="0">
              <a:solidFill>
                <a:schemeClr val="bg1"/>
              </a:solidFill>
            </a:endParaRPr>
          </a:p>
        </p:txBody>
      </p:sp>
      <p:pic>
        <p:nvPicPr>
          <p:cNvPr id="2050" name="Picture 2" descr="Image result for sunni vs. shia"/>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032" r="3906"/>
          <a:stretch/>
        </p:blipFill>
        <p:spPr bwMode="auto">
          <a:xfrm>
            <a:off x="5156201" y="1970171"/>
            <a:ext cx="3606799" cy="2277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9531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457200" y="395704"/>
            <a:ext cx="8686799" cy="64899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solidFill>
                  <a:schemeClr val="bg1"/>
                </a:solidFill>
                <a:effectLst>
                  <a:glow rad="101600">
                    <a:schemeClr val="accent6">
                      <a:satMod val="175000"/>
                      <a:alpha val="40000"/>
                    </a:schemeClr>
                  </a:glow>
                </a:effectLst>
                <a:latin typeface="BIRTH OF A HERO" panose="02000000000000000000" pitchFamily="2" charset="0"/>
              </a:rPr>
              <a:t>Final thoughts</a:t>
            </a:r>
          </a:p>
        </p:txBody>
      </p:sp>
      <p:sp>
        <p:nvSpPr>
          <p:cNvPr id="5" name="Rectangle 4"/>
          <p:cNvSpPr/>
          <p:nvPr/>
        </p:nvSpPr>
        <p:spPr>
          <a:xfrm>
            <a:off x="609600" y="1657350"/>
            <a:ext cx="7924800" cy="1477328"/>
          </a:xfrm>
          <a:prstGeom prst="rect">
            <a:avLst/>
          </a:prstGeom>
          <a:solidFill>
            <a:srgbClr val="FDC74D">
              <a:alpha val="60000"/>
            </a:srgbClr>
          </a:solidFill>
        </p:spPr>
        <p:txBody>
          <a:bodyPr wrap="square">
            <a:spAutoFit/>
          </a:bodyPr>
          <a:lstStyle/>
          <a:p>
            <a:pPr marL="457200" lvl="0" indent="-457200">
              <a:lnSpc>
                <a:spcPct val="150000"/>
              </a:lnSpc>
              <a:buFont typeface="+mj-lt"/>
              <a:buAutoNum type="arabicPeriod"/>
              <a:defRPr/>
            </a:pPr>
            <a:r>
              <a:rPr lang="en-US" sz="2000" kern="0" dirty="0" smtClean="0">
                <a:solidFill>
                  <a:schemeClr val="bg1"/>
                </a:solidFill>
              </a:rPr>
              <a:t>Islam spreads beyond Arabia through warfare and trade.</a:t>
            </a:r>
          </a:p>
          <a:p>
            <a:pPr marL="457200" lvl="0" indent="-457200">
              <a:lnSpc>
                <a:spcPct val="150000"/>
              </a:lnSpc>
              <a:buFont typeface="+mj-lt"/>
              <a:buAutoNum type="arabicPeriod"/>
              <a:defRPr/>
            </a:pPr>
            <a:r>
              <a:rPr lang="en-US" sz="2000" kern="0" dirty="0" smtClean="0">
                <a:solidFill>
                  <a:schemeClr val="bg1"/>
                </a:solidFill>
              </a:rPr>
              <a:t>The Ottomans, Safavids and Mughals built great empires and continued the spread of Islam.</a:t>
            </a:r>
          </a:p>
        </p:txBody>
      </p:sp>
    </p:spTree>
    <p:extLst>
      <p:ext uri="{BB962C8B-B14F-4D97-AF65-F5344CB8AC3E}">
        <p14:creationId xmlns:p14="http://schemas.microsoft.com/office/powerpoint/2010/main" val="2291890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2778</TotalTime>
  <Words>414</Words>
  <Application>Microsoft Office PowerPoint</Application>
  <PresentationFormat>On-screen Show (16:9)</PresentationFormat>
  <Paragraphs>25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Baron Kuffner</vt:lpstr>
      <vt:lpstr>BIRTH OF A HERO</vt:lpstr>
      <vt:lpstr>Bookman Old Style</vt:lpstr>
      <vt:lpstr>Calibri</vt:lpstr>
      <vt:lpstr>Office Theme</vt:lpstr>
      <vt:lpstr>WORLD 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HISTORY</dc:title>
  <dc:creator>Jim</dc:creator>
  <cp:lastModifiedBy>Cinematografia FBS</cp:lastModifiedBy>
  <cp:revision>237</cp:revision>
  <dcterms:created xsi:type="dcterms:W3CDTF">2018-08-02T00:45:41Z</dcterms:created>
  <dcterms:modified xsi:type="dcterms:W3CDTF">2019-03-13T19:12:02Z</dcterms:modified>
</cp:coreProperties>
</file>