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4" r:id="rId7"/>
    <p:sldId id="276" r:id="rId8"/>
    <p:sldId id="275" r:id="rId9"/>
    <p:sldId id="273" r:id="rId10"/>
    <p:sldId id="270" r:id="rId11"/>
    <p:sldId id="271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NNZuJNc6x4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dsfLzHBZm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Toma 20 minutos para leer y contestar la pregunta inicial y definir los t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600" dirty="0">
                <a:latin typeface="Caslon Antique" panose="02027200000000000000" pitchFamily="18" charset="0"/>
              </a:rPr>
              <a:t>rminos del d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600" dirty="0">
                <a:latin typeface="Caslon Antique" panose="02027200000000000000" pitchFamily="18" charset="0"/>
              </a:rPr>
              <a:t>a. Prep</a:t>
            </a:r>
            <a:r>
              <a:rPr lang="es-ES" sz="2000" dirty="0">
                <a:latin typeface="Caslon Antique" panose="02027200000000000000" pitchFamily="18" charset="0"/>
              </a:rPr>
              <a:t>á</a:t>
            </a:r>
            <a:r>
              <a:rPr lang="es-ES" sz="2600" dirty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2000" y="1600200"/>
            <a:ext cx="3200400" cy="3200400"/>
            <a:chOff x="762000" y="1600200"/>
            <a:chExt cx="3200400" cy="3200400"/>
          </a:xfrm>
        </p:grpSpPr>
        <p:pic>
          <p:nvPicPr>
            <p:cNvPr id="18" name="Picture 4" descr="Image result for student shocked clipart&quot;"/>
            <p:cNvPicPr>
              <a:picLocks noChangeAspect="1" noChangeArrowheads="1"/>
            </p:cNvPicPr>
            <p:nvPr/>
          </p:nvPicPr>
          <p:blipFill>
            <a:blip r:embed="rId2" cstate="print">
              <a:lum bright="-3000" contrast="8000"/>
            </a:blip>
            <a:srcRect/>
            <a:stretch>
              <a:fillRect/>
            </a:stretch>
          </p:blipFill>
          <p:spPr bwMode="auto">
            <a:xfrm>
              <a:off x="762000" y="1600200"/>
              <a:ext cx="3200400" cy="32004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590800" y="1809750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 CENA" pitchFamily="2" charset="0"/>
                </a:rPr>
                <a:t>¡¿Leer, no </a:t>
              </a:r>
              <a:r>
                <a:rPr lang="es-ES" sz="2000" dirty="0">
                  <a:latin typeface="AR CENA" pitchFamily="2" charset="0"/>
                </a:rPr>
                <a:t>mirar</a:t>
              </a:r>
              <a:r>
                <a:rPr lang="en-US" sz="2000" dirty="0">
                  <a:latin typeface="AR CENA" pitchFamily="2" charset="0"/>
                </a:rPr>
                <a:t>?!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0963030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90750"/>
            <a:ext cx="49530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Completa las actividades de assessment de la pagina 219 del libro. </a:t>
            </a:r>
            <a:r>
              <a:rPr lang="es-ES" sz="2600" dirty="0" smtClean="0">
                <a:latin typeface="Caslon Antique" panose="02027200000000000000" pitchFamily="18" charset="0"/>
              </a:rPr>
              <a:t>Env</a:t>
            </a:r>
            <a:r>
              <a:rPr lang="es-ES" sz="24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</a:t>
            </a:r>
            <a:r>
              <a:rPr lang="es-ES" sz="2600" dirty="0">
                <a:latin typeface="Caslon Antique" panose="02027200000000000000" pitchFamily="18" charset="0"/>
              </a:rPr>
              <a:t>al maestro </a:t>
            </a:r>
            <a:r>
              <a:rPr lang="es-ES" sz="2600" dirty="0" smtClean="0">
                <a:latin typeface="Caslon Antique" panose="02027200000000000000" pitchFamily="18" charset="0"/>
              </a:rPr>
              <a:t>al </a:t>
            </a:r>
            <a:r>
              <a:rPr lang="es-ES" sz="2600" dirty="0">
                <a:latin typeface="Caslon Antique" panose="02027200000000000000" pitchFamily="18" charset="0"/>
              </a:rPr>
              <a:t>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11817"/>
            <a:ext cx="2590800" cy="2878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112505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2021</a:t>
            </a:r>
            <a:endParaRPr lang="en-US" sz="2000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828800" y="895350"/>
            <a:ext cx="5546725" cy="36274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4 : De la Nueva Metrópoli al ELA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BIRTH OF A HERO" pitchFamily="2" charset="0"/>
              </a:rPr>
              <a:t>Capitulo 13: Transformaciones del Siglo XX</a:t>
            </a:r>
          </a:p>
        </p:txBody>
      </p:sp>
      <p:pic>
        <p:nvPicPr>
          <p:cNvPr id="9224" name="Picture 8" descr="Image result for dollar sign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181350"/>
            <a:ext cx="1356360" cy="1600200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4123035" cy="31263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>
                <a:latin typeface="Trebuchet MS"/>
              </a:rPr>
              <a:t>¿</a:t>
            </a:r>
            <a:r>
              <a:rPr lang="es-ES" sz="2400" dirty="0">
                <a:latin typeface="Caslon Antique" panose="02027200000000000000" pitchFamily="18" charset="0"/>
              </a:rPr>
              <a:t>Qu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 ped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las sufragistas?</a:t>
            </a:r>
            <a:r>
              <a:rPr lang="es-ES" sz="2400" dirty="0">
                <a:latin typeface="Trebuchet MS"/>
              </a:rPr>
              <a:t> ¿</a:t>
            </a:r>
            <a:r>
              <a:rPr lang="es-ES" sz="2400" dirty="0">
                <a:latin typeface="Caslon Antique" panose="02027200000000000000" pitchFamily="18" charset="0"/>
              </a:rPr>
              <a:t>Porqu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?</a:t>
            </a: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218-219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10242" name="Picture 2" descr="Image result for sufragio femenino en puerto rico"/>
          <p:cNvPicPr>
            <a:picLocks noChangeAspect="1" noChangeArrowheads="1"/>
          </p:cNvPicPr>
          <p:nvPr/>
        </p:nvPicPr>
        <p:blipFill>
          <a:blip r:embed="rId2" cstate="print"/>
          <a:srcRect l="43453" r="5075"/>
          <a:stretch>
            <a:fillRect/>
          </a:stretch>
        </p:blipFill>
        <p:spPr bwMode="auto">
          <a:xfrm>
            <a:off x="5105400" y="0"/>
            <a:ext cx="4038600" cy="515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64335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5255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spc="-150" dirty="0">
                <a:latin typeface="Caslon Antique" pitchFamily="18" charset="0"/>
              </a:rPr>
              <a:t>Sufragio femenino           </a:t>
            </a:r>
            <a:r>
              <a:rPr lang="es-ES" spc="-150" dirty="0">
                <a:latin typeface="Centabel Book"/>
              </a:rPr>
              <a:t>•</a:t>
            </a:r>
            <a:r>
              <a:rPr lang="es-ES" sz="2400" spc="-150" dirty="0">
                <a:latin typeface="Caslon Antique" pitchFamily="18" charset="0"/>
              </a:rPr>
              <a:t>Asalariado           </a:t>
            </a:r>
            <a:r>
              <a:rPr lang="es-ES" spc="-150" dirty="0">
                <a:solidFill>
                  <a:prstClr val="black"/>
                </a:solidFill>
                <a:latin typeface="Centabel Book"/>
              </a:rPr>
              <a:t>•</a:t>
            </a:r>
            <a:r>
              <a:rPr lang="es-ES" sz="2400" spc="-150" dirty="0">
                <a:solidFill>
                  <a:prstClr val="black"/>
                </a:solidFill>
                <a:latin typeface="Caslon Antique" pitchFamily="18" charset="0"/>
              </a:rPr>
              <a:t>Sindicalista           </a:t>
            </a:r>
            <a:r>
              <a:rPr lang="es-ES" spc="-150" dirty="0">
                <a:solidFill>
                  <a:prstClr val="black"/>
                </a:solidFill>
                <a:latin typeface="Centabel Book"/>
              </a:rPr>
              <a:t>• </a:t>
            </a:r>
            <a:r>
              <a:rPr lang="es-ES" sz="2400" spc="-150" dirty="0">
                <a:latin typeface="Caslon Antique" pitchFamily="18" charset="0"/>
              </a:rPr>
              <a:t>Industria de la aguja</a:t>
            </a:r>
            <a:endParaRPr lang="es-ES" sz="2000" spc="-150" dirty="0">
              <a:latin typeface="Caslon Antique" pitchFamily="18" charset="0"/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>
              <a:latin typeface="Caslon Antique" pitchFamily="18" charset="0"/>
            </a:endParaRPr>
          </a:p>
        </p:txBody>
      </p:sp>
      <p:pic>
        <p:nvPicPr>
          <p:cNvPr id="6" name="Picture 2" descr="Image result for sufragio femenino en puerto rico"/>
          <p:cNvPicPr>
            <a:picLocks noChangeAspect="1" noChangeArrowheads="1"/>
          </p:cNvPicPr>
          <p:nvPr/>
        </p:nvPicPr>
        <p:blipFill>
          <a:blip r:embed="rId2" cstate="print">
            <a:lum bright="-4000" contrast="8000"/>
          </a:blip>
          <a:srcRect t="16279" b="23950"/>
          <a:stretch>
            <a:fillRect/>
          </a:stretch>
        </p:blipFill>
        <p:spPr bwMode="auto">
          <a:xfrm>
            <a:off x="0" y="2171700"/>
            <a:ext cx="91440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El Sufragio Femenino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33550"/>
            <a:ext cx="6019800" cy="3124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A finales del siglo XIX y principios del XX, las boricuas comenzaron a exigir el </a:t>
            </a:r>
            <a:r>
              <a:rPr lang="es-ES" sz="24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sufragio femenino</a:t>
            </a:r>
            <a:r>
              <a:rPr lang="es-ES" sz="2400" dirty="0" smtClean="0">
                <a:latin typeface="Caslon Antique" panose="02027200000000000000" pitchFamily="18" charset="0"/>
              </a:rPr>
              <a:t>. </a:t>
            </a:r>
            <a:r>
              <a:rPr lang="es-ES" sz="2400" dirty="0">
                <a:latin typeface="Caslon Antique" panose="02027200000000000000" pitchFamily="18" charset="0"/>
              </a:rPr>
              <a:t>Para las obreras, el sufragio era una v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para para alcanzar prosperidad econ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mica. Para las de clases medias y altas el sufragio era un reto a su posici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discriminada. A pesar de sus diferencias, ambas, exig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participaci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plena en la sociedad de la cual formaban parte; no </a:t>
            </a:r>
            <a:r>
              <a:rPr lang="es-ES" sz="2400" dirty="0" smtClean="0">
                <a:latin typeface="Caslon Antique" panose="02027200000000000000" pitchFamily="18" charset="0"/>
              </a:rPr>
              <a:t>concebían </a:t>
            </a:r>
            <a:r>
              <a:rPr lang="es-ES" sz="2400" dirty="0">
                <a:latin typeface="Caslon Antique" panose="02027200000000000000" pitchFamily="18" charset="0"/>
              </a:rPr>
              <a:t>el ser excluidas del mayor instrumento de los pueblos democr</a:t>
            </a:r>
            <a:r>
              <a:rPr lang="es-ES" sz="19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ticos: el derecho al voto.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8198" name="Picture 6" descr="http://www.todaspr.com/wp-content/uploads/2019/03/Luisa-Capetillo-300x268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696" r="7246"/>
          <a:stretch>
            <a:fillRect/>
          </a:stretch>
        </p:blipFill>
        <p:spPr bwMode="auto">
          <a:xfrm>
            <a:off x="6477000" y="1962150"/>
            <a:ext cx="2294406" cy="251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15991">
            <a:off x="8017301" y="20192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="" xmlns:p14="http://schemas.microsoft.com/office/powerpoint/2010/main" val="3217679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123950"/>
            <a:ext cx="50292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Mujeres letradas tomaron la iniciativa e incidieron en la esfera p</a:t>
            </a:r>
            <a:r>
              <a:rPr lang="es-ES" sz="2000" dirty="0">
                <a:latin typeface="Caslon Antique" panose="02027200000000000000" pitchFamily="18" charset="0"/>
              </a:rPr>
              <a:t>ú</a:t>
            </a:r>
            <a:r>
              <a:rPr lang="es-ES" sz="2400" dirty="0">
                <a:latin typeface="Caslon Antique" panose="02027200000000000000" pitchFamily="18" charset="0"/>
              </a:rPr>
              <a:t>blica escribiendo. Ana Roqu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 de Duprey, maestra y escritora aguadillana, fund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en 1894 el peri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dico de corte feminista, La Mujer. Le siguieron otras publicaciones que abogaron por el reconocimiento de los derechos de la mujer y que ten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como punto de partida el sufragio femenino.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4" descr="Image result for sufragio femenino en puerto rico"/>
          <p:cNvPicPr>
            <a:picLocks noChangeAspect="1" noChangeArrowheads="1"/>
          </p:cNvPicPr>
          <p:nvPr/>
        </p:nvPicPr>
        <p:blipFill>
          <a:blip r:embed="rId2" cstate="print">
            <a:lum bright="-7000" contrast="24000"/>
          </a:blip>
          <a:srcRect/>
          <a:stretch>
            <a:fillRect/>
          </a:stretch>
        </p:blipFill>
        <p:spPr bwMode="auto">
          <a:xfrm>
            <a:off x="5867400" y="1581150"/>
            <a:ext cx="2776943" cy="2367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7679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819400" y="819150"/>
            <a:ext cx="5867400" cy="4038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La Liga Fem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nea fue clave en la lucha por el sufragio. Compuesta por mujeres de la clase alta, fue el 1</a:t>
            </a:r>
            <a:r>
              <a:rPr lang="es-ES" sz="2400" baseline="30000" dirty="0">
                <a:latin typeface="Caslon Antique" panose="02027200000000000000" pitchFamily="18" charset="0"/>
              </a:rPr>
              <a:t>er</a:t>
            </a:r>
            <a:r>
              <a:rPr lang="es-ES" sz="2400" dirty="0">
                <a:latin typeface="Caslon Antique" panose="02027200000000000000" pitchFamily="18" charset="0"/>
              </a:rPr>
              <a:t> grupo sufragista fundado en Puerto Rico. Esta defend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el derecho al voto femenino, pero solo para las mujeres alfabetizadas. Al incluir entre en sus reclamos la participaci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las mujeres en puestos pol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ticos, la Liga cambio su nombre en 1921 a Liga Social Sufragista. La Asociaci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Feminista Popular de Mujeres Obreras de Puerto Rico naci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en 1920 dentro del </a:t>
            </a:r>
            <a:r>
              <a:rPr lang="es-ES" sz="24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sindicalismo</a:t>
            </a:r>
            <a:r>
              <a:rPr lang="es-ES" sz="2400" dirty="0" smtClean="0">
                <a:latin typeface="Caslon Antique" panose="02027200000000000000" pitchFamily="18" charset="0"/>
              </a:rPr>
              <a:t> </a:t>
            </a:r>
            <a:r>
              <a:rPr lang="es-ES" sz="2400" dirty="0">
                <a:latin typeface="Caslon Antique" panose="02027200000000000000" pitchFamily="18" charset="0"/>
              </a:rPr>
              <a:t>y defend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el sufragio universal. Su membrec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pertenec</a:t>
            </a:r>
            <a:r>
              <a:rPr lang="es-ES" sz="19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a la industria del tabaco y eran analfabetas.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1428750"/>
            <a:ext cx="2751832" cy="2438400"/>
            <a:chOff x="228600" y="1428750"/>
            <a:chExt cx="2751832" cy="2438400"/>
          </a:xfrm>
        </p:grpSpPr>
        <p:sp>
          <p:nvSpPr>
            <p:cNvPr id="5" name="Trapezoid 4"/>
            <p:cNvSpPr/>
            <p:nvPr/>
          </p:nvSpPr>
          <p:spPr>
            <a:xfrm rot="4997906">
              <a:off x="870923" y="1573401"/>
              <a:ext cx="1430454" cy="1798455"/>
            </a:xfrm>
            <a:prstGeom prst="trapezoid">
              <a:avLst>
                <a:gd name="adj" fmla="val 117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6148" name="Picture 4" descr="Image result for transparent background puerto rico map vector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000" contrast="17000"/>
            </a:blip>
            <a:srcRect/>
            <a:stretch>
              <a:fillRect/>
            </a:stretch>
          </p:blipFill>
          <p:spPr bwMode="auto">
            <a:xfrm>
              <a:off x="228600" y="1581150"/>
              <a:ext cx="2751832" cy="1714501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</p:pic>
        <p:pic>
          <p:nvPicPr>
            <p:cNvPr id="6146" name="Picture 2" descr="Image result for femenino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-9000" contrast="7000"/>
            </a:blip>
            <a:srcRect/>
            <a:stretch>
              <a:fillRect/>
            </a:stretch>
          </p:blipFill>
          <p:spPr bwMode="auto">
            <a:xfrm>
              <a:off x="381000" y="1428750"/>
              <a:ext cx="2438400" cy="243840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 rot="515991">
            <a:off x="397301" y="28574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="" xmlns:p14="http://schemas.microsoft.com/office/powerpoint/2010/main" val="3217679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047750"/>
            <a:ext cx="5486400" cy="3657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Finalmente, en 1935 fue otorgado el derecho al sufragio universal. El derecho al voto reconoci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participaci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activa y plena de las mujeres en la esfera pol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tica. "Ya me puedo morir, porque ya he votado" fueron las palabras de Ana Roqu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  Geigel de Duprey al salir emitir su primer voto. Ir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nicamente, a los 82 a</a:t>
            </a:r>
            <a:r>
              <a:rPr lang="es-ES" sz="20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 y atada a un sill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ruedas, la l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der sufragista muri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sin enterarse de que, por razones t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cnicas, 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se primer voto tuvo que ser anulado.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5122" name="Picture 2" descr="Image result for ana roqué de duprey"/>
          <p:cNvPicPr>
            <a:picLocks noChangeAspect="1" noChangeArrowheads="1"/>
          </p:cNvPicPr>
          <p:nvPr/>
        </p:nvPicPr>
        <p:blipFill>
          <a:blip r:embed="rId2" cstate="print">
            <a:lum contrast="17000"/>
          </a:blip>
          <a:srcRect t="7940"/>
          <a:stretch>
            <a:fillRect/>
          </a:stretch>
        </p:blipFill>
        <p:spPr bwMode="auto">
          <a:xfrm>
            <a:off x="6096000" y="821587"/>
            <a:ext cx="2609850" cy="3873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7679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La Industria de la aguja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199" y="1733550"/>
            <a:ext cx="5105401" cy="3048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Durante el siglo XIX la costureria de la isla se consideraba de alta calidad pero su producci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era para el mercado local. Todo cambi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debido a como la 1</a:t>
            </a:r>
            <a:r>
              <a:rPr lang="es-ES" sz="2200" baseline="30000" dirty="0">
                <a:latin typeface="Caslon Antique" panose="02027200000000000000" pitchFamily="18" charset="0"/>
              </a:rPr>
              <a:t>ra</a:t>
            </a:r>
            <a:r>
              <a:rPr lang="es-ES" sz="2200" dirty="0">
                <a:latin typeface="Caslon Antique" panose="02027200000000000000" pitchFamily="18" charset="0"/>
              </a:rPr>
              <a:t> Guerra Mundial afect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la industria textil en Europa.</a:t>
            </a:r>
          </a:p>
          <a:p>
            <a:pPr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La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industria de la aguja</a:t>
            </a:r>
            <a:r>
              <a:rPr lang="es-ES" sz="2200" dirty="0">
                <a:latin typeface="Caslon Antique" panose="02027200000000000000" pitchFamily="18" charset="0"/>
              </a:rPr>
              <a:t>, lleg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a ser la segunda industria de importancia en la isla durante los 1930 ya que aqu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 era mas barata la mano de obra.</a:t>
            </a:r>
          </a:p>
          <a:p>
            <a:pPr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La primera segu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siendo la del az</a:t>
            </a:r>
            <a:r>
              <a:rPr lang="es-ES" dirty="0">
                <a:latin typeface="Caslon Antique" panose="02027200000000000000" pitchFamily="18" charset="0"/>
              </a:rPr>
              <a:t>ú</a:t>
            </a:r>
            <a:r>
              <a:rPr lang="es-ES" sz="2200" dirty="0">
                <a:latin typeface="Caslon Antique" panose="02027200000000000000" pitchFamily="18" charset="0"/>
              </a:rPr>
              <a:t>car.</a:t>
            </a:r>
          </a:p>
        </p:txBody>
      </p:sp>
      <p:pic>
        <p:nvPicPr>
          <p:cNvPr id="5122" name="Picture 2" descr="Image result for industria de la aguja en puerto rico 1900"/>
          <p:cNvPicPr>
            <a:picLocks noChangeAspect="1" noChangeArrowheads="1"/>
          </p:cNvPicPr>
          <p:nvPr/>
        </p:nvPicPr>
        <p:blipFill>
          <a:blip r:embed="rId2" cstate="print"/>
          <a:srcRect l="2832" r="15044"/>
          <a:stretch>
            <a:fillRect/>
          </a:stretch>
        </p:blipFill>
        <p:spPr bwMode="auto">
          <a:xfrm>
            <a:off x="5638800" y="2114550"/>
            <a:ext cx="3089215" cy="21171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490</Words>
  <Application>Microsoft Office PowerPoint</Application>
  <PresentationFormat>On-screen Show (16:9)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146</cp:revision>
  <dcterms:created xsi:type="dcterms:W3CDTF">2019-07-26T01:32:32Z</dcterms:created>
  <dcterms:modified xsi:type="dcterms:W3CDTF">2021-03-04T20:08:06Z</dcterms:modified>
</cp:coreProperties>
</file>