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6" r:id="rId4"/>
    <p:sldId id="266" r:id="rId5"/>
    <p:sldId id="297" r:id="rId6"/>
    <p:sldId id="280" r:id="rId7"/>
    <p:sldId id="298" r:id="rId8"/>
    <p:sldId id="274"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4D"/>
    <a:srgbClr val="FDD16F"/>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3/6/2019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YqDQcvV4VS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ql_BzYHU1G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3KeulMSEu2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rLsByLARtb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quran"/>
          <p:cNvPicPr>
            <a:picLocks noChangeAspect="1" noChangeArrowheads="1"/>
          </p:cNvPicPr>
          <p:nvPr/>
        </p:nvPicPr>
        <p:blipFill>
          <a:blip r:embed="rId2" cstate="print">
            <a:lum bright="-11000" contrast="18000"/>
          </a:blip>
          <a:srcRect l="17712" r="7208" b="22439"/>
          <a:stretch>
            <a:fillRect/>
          </a:stretch>
        </p:blipFill>
        <p:spPr bwMode="auto">
          <a:xfrm>
            <a:off x="-8527" y="-1"/>
            <a:ext cx="9144001" cy="5143501"/>
          </a:xfrm>
          <a:prstGeom prst="rect">
            <a:avLst/>
          </a:prstGeom>
          <a:noFill/>
        </p:spPr>
      </p:pic>
      <p:sp>
        <p:nvSpPr>
          <p:cNvPr id="9" name="Title 1"/>
          <p:cNvSpPr>
            <a:spLocks noGrp="1"/>
          </p:cNvSpPr>
          <p:nvPr>
            <p:ph type="ctrTitle"/>
          </p:nvPr>
        </p:nvSpPr>
        <p:spPr>
          <a:xfrm>
            <a:off x="0" y="24955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3714750"/>
            <a:ext cx="5943600" cy="742950"/>
          </a:xfrm>
        </p:spPr>
        <p:txBody>
          <a:bodyPr>
            <a:noAutofit/>
          </a:bodyPr>
          <a:lstStyle/>
          <a:p>
            <a:pPr algn="l"/>
            <a:r>
              <a:rPr lang="en-US" b="1" dirty="0" smtClean="0">
                <a:ln w="18415" cmpd="sng">
                  <a:noFill/>
                  <a:prstDash val="solid"/>
                </a:ln>
                <a:solidFill>
                  <a:schemeClr val="tx1"/>
                </a:solidFill>
                <a:effectLst>
                  <a:glow rad="101600">
                    <a:schemeClr val="accent2">
                      <a:satMod val="175000"/>
                      <a:alpha val="40000"/>
                    </a:schemeClr>
                  </a:glow>
                </a:effectLst>
                <a:latin typeface="BIRTH OF A HERO" pitchFamily="2" charset="0"/>
              </a:rPr>
              <a:t>Islamic Beliefs and Practice</a:t>
            </a:r>
            <a:endParaRPr lang="en-US" b="1" dirty="0">
              <a:ln w="18415" cmpd="sng">
                <a:noFill/>
                <a:prstDash val="solid"/>
              </a:ln>
              <a:solidFill>
                <a:schemeClr val="tx1"/>
              </a:solidFill>
              <a:effectLst>
                <a:glow rad="101600">
                  <a:schemeClr val="accent2">
                    <a:satMod val="175000"/>
                    <a:alpha val="40000"/>
                  </a:schemeClr>
                </a:glow>
              </a:effectLst>
              <a:latin typeface="BIRTH OF A HERO" pitchFamily="2" charset="0"/>
            </a:endParaRPr>
          </a:p>
        </p:txBody>
      </p:sp>
      <p:sp>
        <p:nvSpPr>
          <p:cNvPr id="11" name="Subtitle 2"/>
          <p:cNvSpPr txBox="1">
            <a:spLocks/>
          </p:cNvSpPr>
          <p:nvPr/>
        </p:nvSpPr>
        <p:spPr>
          <a:xfrm>
            <a:off x="5867400" y="6667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effectLst>
                  <a:outerShdw blurRad="38100" dist="38100" dir="2700000" algn="tl">
                    <a:srgbClr val="000000">
                      <a:alpha val="43137"/>
                    </a:srgbClr>
                  </a:outerShdw>
                </a:effectLst>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effectLst>
                <a:outerShdw blurRad="38100" dist="38100" dir="2700000" algn="tl">
                  <a:srgbClr val="000000">
                    <a:alpha val="43137"/>
                  </a:srgbClr>
                </a:outerShdw>
              </a:effectLst>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609600" y="1733550"/>
            <a:ext cx="8001000" cy="2057400"/>
          </a:xfrm>
          <a:prstGeom prst="rect">
            <a:avLst/>
          </a:prstGeom>
          <a:solidFill>
            <a:srgbClr val="FDC74D">
              <a:alpha val="60000"/>
            </a:srgb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Your family owns an inn in Mecca. Usually business is pretty calm, but this week your inn is packed. Travelers have come from all over the world to visit your city. One morning you leave the inn and are swept up in a huge crowd of these visitors. They speak many different languages, but everyone is wearing the same white robes. They are headed to the mosque.</a:t>
            </a:r>
          </a:p>
          <a:p>
            <a:pPr marL="0" indent="0" algn="ctr">
              <a:buNone/>
            </a:pPr>
            <a:r>
              <a:rPr lang="en-US" sz="2000" dirty="0" smtClean="0">
                <a:solidFill>
                  <a:schemeClr val="bg1"/>
                </a:solidFill>
              </a:rPr>
              <a:t> </a:t>
            </a:r>
            <a:r>
              <a:rPr lang="en-US" sz="2000" b="1" dirty="0" smtClean="0">
                <a:solidFill>
                  <a:schemeClr val="bg1"/>
                </a:solidFill>
              </a:rPr>
              <a:t>What might draw so many people to your city?</a:t>
            </a:r>
          </a:p>
          <a:p>
            <a:pPr marL="0" indent="0" algn="ctr">
              <a:buNone/>
            </a:pPr>
            <a:r>
              <a:rPr lang="en-US" sz="2000" dirty="0" smtClean="0">
                <a:solidFill>
                  <a:schemeClr val="bg1"/>
                </a:solidFill>
              </a:rPr>
              <a:t>Take a minute to write down your answer and explanation.</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1962150"/>
            <a:ext cx="4038600" cy="1323439"/>
          </a:xfrm>
          <a:prstGeom prst="rect">
            <a:avLst/>
          </a:prstGeom>
          <a:solidFill>
            <a:srgbClr val="FDC74D">
              <a:alpha val="60000"/>
            </a:srgbClr>
          </a:solidFill>
        </p:spPr>
        <p:txBody>
          <a:bodyPr wrap="square">
            <a:spAutoFit/>
          </a:bodyPr>
          <a:lstStyle/>
          <a:p>
            <a:pPr algn="r"/>
            <a:r>
              <a:rPr lang="en-US" sz="2000" kern="0" dirty="0" smtClean="0">
                <a:solidFill>
                  <a:schemeClr val="bg1"/>
                </a:solidFill>
              </a:rPr>
              <a:t>To learn more about this topic read pages 358 thru 361 and complete the </a:t>
            </a:r>
            <a:r>
              <a:rPr lang="en-US" sz="2000" i="1" kern="0" dirty="0" smtClean="0">
                <a:solidFill>
                  <a:schemeClr val="bg1"/>
                </a:solidFill>
                <a:effectLst>
                  <a:glow rad="139700">
                    <a:schemeClr val="accent6">
                      <a:satMod val="175000"/>
                      <a:alpha val="40000"/>
                    </a:schemeClr>
                  </a:glow>
                </a:effectLst>
              </a:rPr>
              <a:t>section 2 assessment</a:t>
            </a:r>
            <a:r>
              <a:rPr lang="en-US" sz="2000" kern="0" dirty="0" smtClean="0">
                <a:solidFill>
                  <a:schemeClr val="bg1"/>
                </a:solidFill>
              </a:rPr>
              <a:t>. Show me the completed work when complete.</a:t>
            </a:r>
            <a:endParaRPr lang="en-US" sz="2000" dirty="0">
              <a:solidFill>
                <a:schemeClr val="bg1"/>
              </a:solidFill>
            </a:endParaRPr>
          </a:p>
        </p:txBody>
      </p:sp>
      <p:pic>
        <p:nvPicPr>
          <p:cNvPr id="7170" name="Picture 2" descr="Related image"/>
          <p:cNvPicPr>
            <a:picLocks noChangeAspect="1" noChangeArrowheads="1"/>
          </p:cNvPicPr>
          <p:nvPr/>
        </p:nvPicPr>
        <p:blipFill>
          <a:blip r:embed="rId2" cstate="print">
            <a:lum contrast="4000"/>
          </a:blip>
          <a:srcRect l="18605" r="20266"/>
          <a:stretch>
            <a:fillRect/>
          </a:stretch>
        </p:blipFill>
        <p:spPr bwMode="auto">
          <a:xfrm>
            <a:off x="533400" y="1047750"/>
            <a:ext cx="3733800" cy="343956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Qurán</a:t>
            </a:r>
          </a:p>
        </p:txBody>
      </p:sp>
      <p:sp>
        <p:nvSpPr>
          <p:cNvPr id="4" name="Rectangle 3"/>
          <p:cNvSpPr/>
          <p:nvPr/>
        </p:nvSpPr>
        <p:spPr>
          <a:xfrm>
            <a:off x="457201" y="1504950"/>
            <a:ext cx="4495800" cy="3170099"/>
          </a:xfrm>
          <a:prstGeom prst="rect">
            <a:avLst/>
          </a:prstGeom>
          <a:solidFill>
            <a:srgbClr val="FDC74D">
              <a:alpha val="60000"/>
            </a:srgbClr>
          </a:solidFill>
        </p:spPr>
        <p:txBody>
          <a:bodyPr wrap="square">
            <a:spAutoFit/>
          </a:bodyPr>
          <a:lstStyle/>
          <a:p>
            <a:r>
              <a:rPr lang="en-US" sz="2000" dirty="0" smtClean="0">
                <a:solidFill>
                  <a:schemeClr val="bg1"/>
                </a:solidFill>
              </a:rPr>
              <a:t>The </a:t>
            </a:r>
            <a:r>
              <a:rPr lang="en-US" sz="2000" b="1" dirty="0" smtClean="0">
                <a:solidFill>
                  <a:schemeClr val="bg1"/>
                </a:solidFill>
              </a:rPr>
              <a:t>Quran</a:t>
            </a:r>
            <a:r>
              <a:rPr lang="en-US" sz="2000" dirty="0" smtClean="0">
                <a:solidFill>
                  <a:schemeClr val="bg1"/>
                </a:solidFill>
              </a:rPr>
              <a:t> is the central religious text of Islam, which Muslims believe to be a revelation from God. Muslims believe that the Quran was verbally revealed by God to </a:t>
            </a:r>
            <a:r>
              <a:rPr lang="en-US" sz="2000" b="1" dirty="0" smtClean="0">
                <a:solidFill>
                  <a:schemeClr val="bg1"/>
                </a:solidFill>
              </a:rPr>
              <a:t>Muhammad</a:t>
            </a:r>
            <a:r>
              <a:rPr lang="en-US" sz="2000" dirty="0" smtClean="0">
                <a:solidFill>
                  <a:schemeClr val="bg1"/>
                </a:solidFill>
              </a:rPr>
              <a:t> through the </a:t>
            </a:r>
            <a:r>
              <a:rPr lang="en-US" sz="2000" b="1" dirty="0" smtClean="0">
                <a:solidFill>
                  <a:schemeClr val="bg1"/>
                </a:solidFill>
              </a:rPr>
              <a:t>angel Gabriel </a:t>
            </a:r>
            <a:r>
              <a:rPr lang="en-US" sz="2000" dirty="0" smtClean="0">
                <a:solidFill>
                  <a:schemeClr val="bg1"/>
                </a:solidFill>
              </a:rPr>
              <a:t>(</a:t>
            </a:r>
            <a:r>
              <a:rPr lang="en-US" sz="2000" dirty="0" err="1" smtClean="0">
                <a:solidFill>
                  <a:schemeClr val="bg1"/>
                </a:solidFill>
              </a:rPr>
              <a:t>Jibril</a:t>
            </a:r>
            <a:r>
              <a:rPr lang="en-US" sz="2000" dirty="0" smtClean="0">
                <a:solidFill>
                  <a:schemeClr val="bg1"/>
                </a:solidFill>
              </a:rPr>
              <a:t>), gradually over a period of approximately 23 years, beginning on 22 December 609 CE, when Muhammad was 40, and concluding in 632, the year of his death.</a:t>
            </a:r>
          </a:p>
        </p:txBody>
      </p:sp>
      <p:pic>
        <p:nvPicPr>
          <p:cNvPr id="1026" name="Picture 2" descr="Image result for the quran">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1648" r="9006"/>
          <a:stretch/>
        </p:blipFill>
        <p:spPr bwMode="auto">
          <a:xfrm>
            <a:off x="5181599" y="1504950"/>
            <a:ext cx="3505201" cy="283908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3"/>
          <p:cNvSpPr txBox="1">
            <a:spLocks/>
          </p:cNvSpPr>
          <p:nvPr/>
        </p:nvSpPr>
        <p:spPr>
          <a:xfrm rot="20490518">
            <a:off x="5212514" y="17525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Sunnah</a:t>
            </a:r>
          </a:p>
        </p:txBody>
      </p:sp>
      <p:sp>
        <p:nvSpPr>
          <p:cNvPr id="4" name="Rectangle 3"/>
          <p:cNvSpPr/>
          <p:nvPr/>
        </p:nvSpPr>
        <p:spPr>
          <a:xfrm>
            <a:off x="304800" y="1200150"/>
            <a:ext cx="8610600" cy="1323439"/>
          </a:xfrm>
          <a:prstGeom prst="rect">
            <a:avLst/>
          </a:prstGeom>
          <a:solidFill>
            <a:srgbClr val="FDC74D">
              <a:alpha val="60000"/>
            </a:srgbClr>
          </a:solidFill>
        </p:spPr>
        <p:txBody>
          <a:bodyPr wrap="square">
            <a:spAutoFit/>
          </a:bodyPr>
          <a:lstStyle/>
          <a:p>
            <a:pPr algn="ctr"/>
            <a:r>
              <a:rPr lang="en-US" sz="2000" dirty="0" smtClean="0">
                <a:solidFill>
                  <a:schemeClr val="bg1"/>
                </a:solidFill>
              </a:rPr>
              <a:t>The word </a:t>
            </a:r>
            <a:r>
              <a:rPr lang="en-US" sz="2000" b="1" dirty="0" smtClean="0">
                <a:solidFill>
                  <a:schemeClr val="bg1"/>
                </a:solidFill>
              </a:rPr>
              <a:t>Sunnah</a:t>
            </a:r>
            <a:r>
              <a:rPr lang="ar-AE" sz="2000" dirty="0" smtClean="0">
                <a:solidFill>
                  <a:schemeClr val="bg1"/>
                </a:solidFill>
              </a:rPr>
              <a:t> </a:t>
            </a:r>
            <a:r>
              <a:rPr lang="en-US" sz="2000" dirty="0" smtClean="0">
                <a:solidFill>
                  <a:schemeClr val="bg1"/>
                </a:solidFill>
              </a:rPr>
              <a:t>is an Arabic word meaning "tradition" or "way." For </a:t>
            </a:r>
            <a:r>
              <a:rPr lang="en-US" sz="2000" b="1" dirty="0" smtClean="0">
                <a:solidFill>
                  <a:schemeClr val="bg1"/>
                </a:solidFill>
              </a:rPr>
              <a:t>Muslims</a:t>
            </a:r>
            <a:r>
              <a:rPr lang="en-US" sz="2000" dirty="0" smtClean="0">
                <a:solidFill>
                  <a:schemeClr val="bg1"/>
                </a:solidFill>
              </a:rPr>
              <a:t>, Sunnah means "the way of the prophet". The Sunnah is made up of the </a:t>
            </a:r>
            <a:r>
              <a:rPr lang="en-US" sz="2000" b="1" dirty="0" smtClean="0">
                <a:solidFill>
                  <a:schemeClr val="bg1"/>
                </a:solidFill>
              </a:rPr>
              <a:t>words</a:t>
            </a:r>
            <a:r>
              <a:rPr lang="en-US" sz="2000" dirty="0" smtClean="0">
                <a:solidFill>
                  <a:schemeClr val="bg1"/>
                </a:solidFill>
              </a:rPr>
              <a:t> and </a:t>
            </a:r>
            <a:r>
              <a:rPr lang="en-US" sz="2000" b="1" dirty="0" smtClean="0">
                <a:solidFill>
                  <a:schemeClr val="bg1"/>
                </a:solidFill>
              </a:rPr>
              <a:t>actions of Muhammad</a:t>
            </a:r>
            <a:r>
              <a:rPr lang="en-US" sz="2000" dirty="0" smtClean="0">
                <a:solidFill>
                  <a:schemeClr val="bg1"/>
                </a:solidFill>
              </a:rPr>
              <a:t>, the prophet of Islam. Muslims believe Muhammad's life is a good model for them to follow in their own lives.</a:t>
            </a:r>
          </a:p>
        </p:txBody>
      </p:sp>
      <p:pic>
        <p:nvPicPr>
          <p:cNvPr id="5122" name="Picture 2" descr="Related image">
            <a:hlinkClick r:id="rId2"/>
          </p:cNvPr>
          <p:cNvPicPr>
            <a:picLocks noChangeAspect="1" noChangeArrowheads="1"/>
          </p:cNvPicPr>
          <p:nvPr/>
        </p:nvPicPr>
        <p:blipFill>
          <a:blip r:embed="rId3" cstate="print">
            <a:lum bright="-4000" contrast="9000"/>
          </a:blip>
          <a:srcRect t="33078" b="22307"/>
          <a:stretch>
            <a:fillRect/>
          </a:stretch>
        </p:blipFill>
        <p:spPr bwMode="auto">
          <a:xfrm>
            <a:off x="0" y="2724151"/>
            <a:ext cx="9144000" cy="2419350"/>
          </a:xfrm>
          <a:prstGeom prst="rect">
            <a:avLst/>
          </a:prstGeom>
          <a:noFill/>
        </p:spPr>
      </p:pic>
      <p:sp>
        <p:nvSpPr>
          <p:cNvPr id="5" name="Title 3"/>
          <p:cNvSpPr txBox="1">
            <a:spLocks/>
          </p:cNvSpPr>
          <p:nvPr/>
        </p:nvSpPr>
        <p:spPr>
          <a:xfrm rot="20490518">
            <a:off x="335713" y="4591078"/>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16779987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0"/>
            <a:ext cx="8229600" cy="707886"/>
          </a:xfrm>
          <a:prstGeom prst="rect">
            <a:avLst/>
          </a:prstGeom>
          <a:solidFill>
            <a:srgbClr val="FDC74D">
              <a:alpha val="60000"/>
            </a:srgbClr>
          </a:solidFill>
        </p:spPr>
        <p:txBody>
          <a:bodyPr wrap="square">
            <a:spAutoFit/>
          </a:bodyPr>
          <a:lstStyle/>
          <a:p>
            <a:pPr algn="ctr"/>
            <a:r>
              <a:rPr lang="en-US" sz="2000" kern="0" dirty="0" smtClean="0">
                <a:solidFill>
                  <a:schemeClr val="bg1"/>
                </a:solidFill>
              </a:rPr>
              <a:t>The main duties of Islam </a:t>
            </a:r>
            <a:r>
              <a:rPr lang="en-US" sz="2000" kern="0" dirty="0" smtClean="0">
                <a:solidFill>
                  <a:schemeClr val="bg1"/>
                </a:solidFill>
              </a:rPr>
              <a:t>are known as </a:t>
            </a:r>
            <a:r>
              <a:rPr lang="en-US" sz="2000" b="1" kern="0" dirty="0" smtClean="0">
                <a:solidFill>
                  <a:schemeClr val="bg1"/>
                </a:solidFill>
              </a:rPr>
              <a:t>The Five Pillars of </a:t>
            </a:r>
            <a:r>
              <a:rPr lang="en-US" sz="2000" b="1" kern="0" dirty="0" smtClean="0">
                <a:solidFill>
                  <a:schemeClr val="bg1"/>
                </a:solidFill>
              </a:rPr>
              <a:t>Islam</a:t>
            </a:r>
            <a:r>
              <a:rPr lang="en-US" sz="2000" kern="0" dirty="0" smtClean="0">
                <a:solidFill>
                  <a:schemeClr val="bg1"/>
                </a:solidFill>
              </a:rPr>
              <a:t>. </a:t>
            </a:r>
            <a:r>
              <a:rPr lang="en-US" sz="2000" kern="0" dirty="0" smtClean="0">
                <a:solidFill>
                  <a:schemeClr val="bg1"/>
                </a:solidFill>
              </a:rPr>
              <a:t>They are considered </a:t>
            </a:r>
            <a:r>
              <a:rPr lang="en-US" sz="2000" kern="0" dirty="0" smtClean="0">
                <a:solidFill>
                  <a:schemeClr val="bg1"/>
                </a:solidFill>
              </a:rPr>
              <a:t>mandatory by believers and are the foundation of Muslim life.  </a:t>
            </a:r>
            <a:endParaRPr lang="en-US" sz="2000" dirty="0">
              <a:solidFill>
                <a:schemeClr val="bg1"/>
              </a:solidFill>
            </a:endParaRPr>
          </a:p>
        </p:txBody>
      </p:sp>
      <p:pic>
        <p:nvPicPr>
          <p:cNvPr id="4098" name="Picture 2" descr="Related image">
            <a:hlinkClick r:id="rId2"/>
          </p:cNvPr>
          <p:cNvPicPr>
            <a:picLocks noChangeAspect="1" noChangeArrowheads="1"/>
          </p:cNvPicPr>
          <p:nvPr/>
        </p:nvPicPr>
        <p:blipFill>
          <a:blip r:embed="rId3" cstate="print"/>
          <a:srcRect t="6905" r="2500" b="10915"/>
          <a:stretch>
            <a:fillRect/>
          </a:stretch>
        </p:blipFill>
        <p:spPr bwMode="auto">
          <a:xfrm>
            <a:off x="0" y="1333500"/>
            <a:ext cx="9144000" cy="3810000"/>
          </a:xfrm>
          <a:prstGeom prst="rect">
            <a:avLst/>
          </a:prstGeom>
          <a:noFill/>
        </p:spPr>
      </p:pic>
      <p:sp>
        <p:nvSpPr>
          <p:cNvPr id="5" name="Rectangle 4"/>
          <p:cNvSpPr/>
          <p:nvPr/>
        </p:nvSpPr>
        <p:spPr>
          <a:xfrm>
            <a:off x="381000" y="2876550"/>
            <a:ext cx="1465466"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Shahada</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6" name="Rectangle 5"/>
          <p:cNvSpPr/>
          <p:nvPr/>
        </p:nvSpPr>
        <p:spPr>
          <a:xfrm>
            <a:off x="2362200" y="3333750"/>
            <a:ext cx="920317"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Salat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7" name="Rectangle 6"/>
          <p:cNvSpPr/>
          <p:nvPr/>
        </p:nvSpPr>
        <p:spPr>
          <a:xfrm>
            <a:off x="5791200" y="3333750"/>
            <a:ext cx="1000788" cy="523220"/>
          </a:xfrm>
          <a:prstGeom prst="rect">
            <a:avLst/>
          </a:prstGeom>
          <a:noFill/>
        </p:spPr>
        <p:txBody>
          <a:bodyPr wrap="none" lIns="91440" tIns="45720" rIns="91440" bIns="45720">
            <a:spAutoFit/>
          </a:bodyPr>
          <a:lstStyle/>
          <a:p>
            <a:pPr algn="ct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Zakat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8" name="Rectangle 7"/>
          <p:cNvSpPr/>
          <p:nvPr/>
        </p:nvSpPr>
        <p:spPr>
          <a:xfrm>
            <a:off x="3998161" y="2876550"/>
            <a:ext cx="1089145" cy="523220"/>
          </a:xfrm>
          <a:prstGeom prst="rect">
            <a:avLst/>
          </a:prstGeom>
          <a:noFill/>
        </p:spPr>
        <p:txBody>
          <a:bodyPr wrap="none" lIns="91440" tIns="45720" rIns="91440" bIns="45720">
            <a:spAutoFit/>
          </a:bodyPr>
          <a:lstStyle/>
          <a:p>
            <a:pPr algn="ct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Sawm</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9" name="Rectangle 8"/>
          <p:cNvSpPr/>
          <p:nvPr/>
        </p:nvSpPr>
        <p:spPr>
          <a:xfrm>
            <a:off x="7586051" y="2876550"/>
            <a:ext cx="771365"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Hajj</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10" name="Title 3"/>
          <p:cNvSpPr txBox="1">
            <a:spLocks/>
          </p:cNvSpPr>
          <p:nvPr/>
        </p:nvSpPr>
        <p:spPr>
          <a:xfrm rot="20490518">
            <a:off x="7574714" y="15239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Islamic Law</a:t>
            </a:r>
          </a:p>
        </p:txBody>
      </p:sp>
      <p:sp>
        <p:nvSpPr>
          <p:cNvPr id="4" name="Rectangle 3"/>
          <p:cNvSpPr/>
          <p:nvPr/>
        </p:nvSpPr>
        <p:spPr>
          <a:xfrm>
            <a:off x="457200" y="1504950"/>
            <a:ext cx="4343400" cy="2862322"/>
          </a:xfrm>
          <a:prstGeom prst="rect">
            <a:avLst/>
          </a:prstGeom>
          <a:solidFill>
            <a:srgbClr val="FDC74D">
              <a:alpha val="60000"/>
            </a:srgbClr>
          </a:solidFill>
        </p:spPr>
        <p:txBody>
          <a:bodyPr wrap="square">
            <a:spAutoFit/>
          </a:bodyPr>
          <a:lstStyle/>
          <a:p>
            <a:r>
              <a:rPr lang="en-US" sz="2000" dirty="0" smtClean="0">
                <a:solidFill>
                  <a:schemeClr val="bg1"/>
                </a:solidFill>
                <a:effectLst/>
              </a:rPr>
              <a:t>Because in addition to not just being a religious system, but also a political one, Islam has a civil code. </a:t>
            </a:r>
            <a:r>
              <a:rPr lang="en-US" sz="2000" b="1" dirty="0" smtClean="0">
                <a:solidFill>
                  <a:schemeClr val="bg1"/>
                </a:solidFill>
                <a:effectLst>
                  <a:glow rad="101600">
                    <a:schemeClr val="accent6">
                      <a:satMod val="175000"/>
                      <a:alpha val="40000"/>
                    </a:schemeClr>
                  </a:glow>
                </a:effectLst>
              </a:rPr>
              <a:t>Sharia </a:t>
            </a:r>
            <a:r>
              <a:rPr lang="en-US" sz="2000" b="1" dirty="0" smtClean="0">
                <a:solidFill>
                  <a:schemeClr val="bg1"/>
                </a:solidFill>
                <a:effectLst>
                  <a:glow rad="101600">
                    <a:schemeClr val="accent6">
                      <a:satMod val="175000"/>
                      <a:alpha val="40000"/>
                    </a:schemeClr>
                  </a:glow>
                </a:effectLst>
              </a:rPr>
              <a:t>law</a:t>
            </a:r>
            <a:r>
              <a:rPr lang="en-US" sz="2000" dirty="0" smtClean="0">
                <a:solidFill>
                  <a:schemeClr val="bg1"/>
                </a:solidFill>
                <a:effectLst/>
              </a:rPr>
              <a:t> or Islamic law is a set of religious principles which form part of the Islamic culture. The Arabic word </a:t>
            </a:r>
            <a:r>
              <a:rPr lang="en-US" sz="2000" dirty="0" err="1" smtClean="0">
                <a:solidFill>
                  <a:schemeClr val="bg1"/>
                </a:solidFill>
                <a:effectLst/>
              </a:rPr>
              <a:t>sharīʿah</a:t>
            </a:r>
            <a:r>
              <a:rPr lang="en-US" sz="2000" dirty="0" smtClean="0">
                <a:solidFill>
                  <a:schemeClr val="bg1"/>
                </a:solidFill>
                <a:effectLst/>
              </a:rPr>
              <a:t>, refers </a:t>
            </a:r>
            <a:r>
              <a:rPr lang="en-US" sz="2000" dirty="0" smtClean="0">
                <a:solidFill>
                  <a:schemeClr val="bg1"/>
                </a:solidFill>
                <a:effectLst/>
              </a:rPr>
              <a:t>to the revealed law of God and originally meant "way" or "path</a:t>
            </a:r>
            <a:r>
              <a:rPr lang="en-US" sz="2000" dirty="0" smtClean="0">
                <a:solidFill>
                  <a:schemeClr val="bg1"/>
                </a:solidFill>
                <a:effectLst/>
              </a:rPr>
              <a:t>". Its penal code is an extreme form of “</a:t>
            </a:r>
            <a:r>
              <a:rPr lang="en-US" sz="2000" b="1" dirty="0" smtClean="0">
                <a:solidFill>
                  <a:schemeClr val="bg1"/>
                </a:solidFill>
                <a:effectLst/>
              </a:rPr>
              <a:t>Lex </a:t>
            </a:r>
            <a:r>
              <a:rPr lang="en-US" sz="2000" b="1" dirty="0" err="1" smtClean="0">
                <a:solidFill>
                  <a:schemeClr val="bg1"/>
                </a:solidFill>
                <a:effectLst/>
              </a:rPr>
              <a:t>Talionis</a:t>
            </a:r>
            <a:r>
              <a:rPr lang="en-US" sz="2000" dirty="0" smtClean="0">
                <a:solidFill>
                  <a:schemeClr val="bg1"/>
                </a:solidFill>
                <a:effectLst/>
              </a:rPr>
              <a:t>”.</a:t>
            </a:r>
            <a:endParaRPr lang="en-US" sz="2000" dirty="0" smtClean="0">
              <a:solidFill>
                <a:schemeClr val="bg1"/>
              </a:solidFill>
              <a:effectLst/>
            </a:endParaRPr>
          </a:p>
        </p:txBody>
      </p:sp>
      <p:pic>
        <p:nvPicPr>
          <p:cNvPr id="1026" name="Picture 2" descr="Related image">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385" r="15385"/>
          <a:stretch/>
        </p:blipFill>
        <p:spPr bwMode="auto">
          <a:xfrm>
            <a:off x="5069168" y="1413598"/>
            <a:ext cx="3676247" cy="298695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3"/>
          <p:cNvSpPr txBox="1">
            <a:spLocks/>
          </p:cNvSpPr>
          <p:nvPr/>
        </p:nvSpPr>
        <p:spPr>
          <a:xfrm rot="20490518">
            <a:off x="7574714" y="15239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374767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967957"/>
          </a:xfrm>
          <a:prstGeom prst="rect">
            <a:avLst/>
          </a:prstGeom>
          <a:solidFill>
            <a:srgbClr val="FDC74D">
              <a:alpha val="60000"/>
            </a:srgbClr>
          </a:solidFill>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The Qur’an, the </a:t>
            </a:r>
            <a:r>
              <a:rPr lang="en-US" sz="2000" kern="0" dirty="0" err="1" smtClean="0">
                <a:solidFill>
                  <a:schemeClr val="bg1"/>
                </a:solidFill>
              </a:rPr>
              <a:t>Sunnah</a:t>
            </a:r>
            <a:r>
              <a:rPr lang="en-US" sz="2000" kern="0" dirty="0" smtClean="0">
                <a:solidFill>
                  <a:schemeClr val="bg1"/>
                </a:solidFill>
              </a:rPr>
              <a:t>, and Sharia teach Muslims how to live every aspect of life.</a:t>
            </a:r>
            <a:endParaRPr lang="en-US" sz="2000" kern="0" dirty="0" smtClean="0">
              <a:solidFill>
                <a:schemeClr val="bg1"/>
              </a:solidFill>
            </a:endParaRP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EMPIRES</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TotalTime>
  <Words>290</Words>
  <Application>Microsoft Office PowerPoint</Application>
  <PresentationFormat>On-screen Show (16:9)</PresentationFormat>
  <Paragraphs>29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WORLD HISTORY</vt:lpstr>
      <vt:lpstr>Slide 2</vt:lpstr>
      <vt:lpstr>Slide 3</vt:lpstr>
      <vt:lpstr>Slide 4</vt:lpstr>
      <vt:lpstr>Slide 5</vt:lpstr>
      <vt:lpstr>Slide 6</vt:lpstr>
      <vt:lpstr>Slide 7</vt:lpstr>
      <vt:lpstr>Slide 8</vt:lpstr>
      <vt:lpstr>Slide 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236</cp:revision>
  <dcterms:created xsi:type="dcterms:W3CDTF">2018-08-02T00:45:41Z</dcterms:created>
  <dcterms:modified xsi:type="dcterms:W3CDTF">2019-03-07T01:54:12Z</dcterms:modified>
</cp:coreProperties>
</file>