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96" r:id="rId4"/>
    <p:sldId id="298" r:id="rId5"/>
    <p:sldId id="297" r:id="rId6"/>
    <p:sldId id="266" r:id="rId7"/>
    <p:sldId id="280" r:id="rId8"/>
    <p:sldId id="274" r:id="rId9"/>
    <p:sldId id="263"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74D"/>
    <a:srgbClr val="FDD16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49" d="100"/>
          <a:sy n="149" d="100"/>
        </p:scale>
        <p:origin x="426"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2000" b="-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2/27/2019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bz9sxUAdMzY"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PDxKxnVZtgo"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slam"/>
          <p:cNvPicPr>
            <a:picLocks noChangeAspect="1" noChangeArrowheads="1"/>
          </p:cNvPicPr>
          <p:nvPr/>
        </p:nvPicPr>
        <p:blipFill rotWithShape="1">
          <a:blip r:embed="rId2" cstate="print">
            <a:lum bright="-8000" contrast="9000"/>
            <a:extLst>
              <a:ext uri="{28A0092B-C50C-407E-A947-70E740481C1C}">
                <a14:useLocalDpi xmlns:a14="http://schemas.microsoft.com/office/drawing/2010/main" val="0"/>
              </a:ext>
            </a:extLst>
          </a:blip>
          <a:srcRect t="1701" b="5664"/>
          <a:stretch/>
        </p:blipFill>
        <p:spPr bwMode="auto">
          <a:xfrm>
            <a:off x="-1"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 y="1809750"/>
            <a:ext cx="9144000" cy="1295399"/>
          </a:xfrm>
        </p:spPr>
        <p:txBody>
          <a:bodyPr>
            <a:noAutofit/>
          </a:bodyPr>
          <a:lstStyle/>
          <a:p>
            <a:r>
              <a:rPr lang="en-US" sz="8800" b="1" dirty="0" smtClean="0">
                <a:latin typeface="BIRTH OF A HERO" pitchFamily="2" charset="0"/>
              </a:rPr>
              <a:t>WORLD HISTORY</a:t>
            </a:r>
            <a:endParaRPr lang="en-US" sz="8800" b="1" dirty="0">
              <a:latin typeface="BIRTH OF A HERO" pitchFamily="2" charset="0"/>
            </a:endParaRPr>
          </a:p>
        </p:txBody>
      </p:sp>
      <p:sp>
        <p:nvSpPr>
          <p:cNvPr id="10" name="Subtitle 2"/>
          <p:cNvSpPr>
            <a:spLocks noGrp="1"/>
          </p:cNvSpPr>
          <p:nvPr>
            <p:ph type="subTitle" idx="1"/>
          </p:nvPr>
        </p:nvSpPr>
        <p:spPr>
          <a:xfrm>
            <a:off x="1676400" y="2924175"/>
            <a:ext cx="5943600" cy="742950"/>
          </a:xfrm>
        </p:spPr>
        <p:txBody>
          <a:bodyPr>
            <a:noAutofit/>
          </a:bodyPr>
          <a:lstStyle/>
          <a:p>
            <a:pPr algn="l"/>
            <a:r>
              <a:rPr lang="en-US" b="1" dirty="0" smtClean="0">
                <a:ln w="18415" cmpd="sng">
                  <a:noFill/>
                  <a:prstDash val="solid"/>
                </a:ln>
                <a:solidFill>
                  <a:schemeClr val="tx1"/>
                </a:solidFill>
                <a:effectLst>
                  <a:glow rad="101600">
                    <a:schemeClr val="accent2">
                      <a:satMod val="175000"/>
                      <a:alpha val="40000"/>
                    </a:schemeClr>
                  </a:glow>
                </a:effectLst>
                <a:latin typeface="BIRTH OF A HERO" pitchFamily="2" charset="0"/>
              </a:rPr>
              <a:t>The Roots of Islam</a:t>
            </a:r>
            <a:endParaRPr lang="en-US" b="1" dirty="0">
              <a:ln w="18415" cmpd="sng">
                <a:noFill/>
                <a:prstDash val="solid"/>
              </a:ln>
              <a:solidFill>
                <a:schemeClr val="tx1"/>
              </a:solidFill>
              <a:effectLst>
                <a:glow rad="101600">
                  <a:schemeClr val="accent2">
                    <a:satMod val="175000"/>
                    <a:alpha val="40000"/>
                  </a:schemeClr>
                </a:glow>
              </a:effectLst>
              <a:latin typeface="BIRTH OF A HERO" pitchFamily="2" charset="0"/>
            </a:endParaRPr>
          </a:p>
        </p:txBody>
      </p:sp>
      <p:sp>
        <p:nvSpPr>
          <p:cNvPr id="11" name="Subtitle 2"/>
          <p:cNvSpPr txBox="1">
            <a:spLocks/>
          </p:cNvSpPr>
          <p:nvPr/>
        </p:nvSpPr>
        <p:spPr>
          <a:xfrm>
            <a:off x="5867400" y="6667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noFill/>
                  <a:prstDash val="solid"/>
                </a:ln>
                <a:effectLst>
                  <a:outerShdw blurRad="38100" dist="38100" dir="2700000" algn="tl">
                    <a:srgbClr val="000000">
                      <a:alpha val="43137"/>
                    </a:srgbClr>
                  </a:outerShdw>
                </a:effectLst>
                <a:uLnTx/>
                <a:uFillTx/>
                <a:latin typeface="BIRTH OF A HERO" panose="02000000000000000000" pitchFamily="2" charset="0"/>
              </a:rPr>
              <a:t>with Mr. Jim Soto</a:t>
            </a:r>
            <a:endParaRPr kumimoji="0" lang="en-US" sz="2400" b="1" i="0" u="none" strike="noStrike" kern="1200" cap="none" spc="0" normalizeH="0" baseline="0" noProof="0" dirty="0">
              <a:ln w="18415" cmpd="sng">
                <a:noFill/>
                <a:prstDash val="solid"/>
              </a:ln>
              <a:effectLst>
                <a:outerShdw blurRad="38100" dist="38100" dir="2700000" algn="tl">
                  <a:srgbClr val="000000">
                    <a:alpha val="43137"/>
                  </a:srgbClr>
                </a:outerShdw>
              </a:effectLst>
              <a:uLnTx/>
              <a:uFillTx/>
              <a:latin typeface="BIRTH OF A HER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anim calcmode="lin" valueType="num">
                                      <p:cBhvr>
                                        <p:cTn id="17" dur="2000" fill="hold"/>
                                        <p:tgtEl>
                                          <p:spTgt spid="11"/>
                                        </p:tgtEl>
                                        <p:attrNameLst>
                                          <p:attrName>ppt_x</p:attrName>
                                        </p:attrNameLst>
                                      </p:cBhvr>
                                      <p:tavLst>
                                        <p:tav tm="0">
                                          <p:val>
                                            <p:strVal val="#ppt_x"/>
                                          </p:val>
                                        </p:tav>
                                        <p:tav tm="100000">
                                          <p:val>
                                            <p:strVal val="#ppt_x"/>
                                          </p:val>
                                        </p:tav>
                                      </p:tavLst>
                                    </p:anim>
                                    <p:anim calcmode="lin" valueType="num">
                                      <p:cBhvr>
                                        <p:cTn id="18"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609600" y="1733550"/>
            <a:ext cx="8001000" cy="2057400"/>
          </a:xfrm>
          <a:prstGeom prst="rect">
            <a:avLst/>
          </a:prstGeom>
          <a:solidFill>
            <a:srgbClr val="FDC74D">
              <a:alpha val="60000"/>
            </a:srgbClr>
          </a:solidFill>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You live in a town in Arabia, in a large merchant family. Your family has grown rich from selling goods brought by traders crossing the desert. Your house is larger than most others in town, and you have servants to wait on you. Although many townspeople are poor, you have always taken such differences for granted. Now you hear that some people are saying the rich should give money to the poor. </a:t>
            </a:r>
            <a:r>
              <a:rPr lang="en-US" sz="2000" b="1" dirty="0" smtClean="0">
                <a:solidFill>
                  <a:schemeClr val="bg1"/>
                </a:solidFill>
              </a:rPr>
              <a:t>How might your family react to this idea?</a:t>
            </a:r>
          </a:p>
          <a:p>
            <a:pPr marL="0" indent="0" algn="ctr">
              <a:buNone/>
            </a:pPr>
            <a:r>
              <a:rPr lang="en-US" sz="2000" dirty="0" smtClean="0">
                <a:solidFill>
                  <a:schemeClr val="bg1"/>
                </a:solidFill>
              </a:rPr>
              <a:t>Take a minute to write down your answer and explanation.</a:t>
            </a:r>
          </a:p>
          <a:p>
            <a:pPr>
              <a:buFont typeface="Arial" pitchFamily="34" charset="0"/>
              <a:buNone/>
            </a:pPr>
            <a:endParaRPr lang="en-US" sz="2000"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0" y="1885950"/>
            <a:ext cx="3352800" cy="1938992"/>
          </a:xfrm>
          <a:prstGeom prst="rect">
            <a:avLst/>
          </a:prstGeom>
          <a:solidFill>
            <a:srgbClr val="FDC74D">
              <a:alpha val="60000"/>
            </a:srgbClr>
          </a:solidFill>
        </p:spPr>
        <p:txBody>
          <a:bodyPr wrap="square">
            <a:spAutoFit/>
          </a:bodyPr>
          <a:lstStyle/>
          <a:p>
            <a:pPr algn="r"/>
            <a:r>
              <a:rPr lang="en-US" sz="2000" kern="0" dirty="0" smtClean="0">
                <a:solidFill>
                  <a:schemeClr val="bg1"/>
                </a:solidFill>
              </a:rPr>
              <a:t>To learn more about this topic read pages 354 thru 357 and complete the </a:t>
            </a:r>
            <a:r>
              <a:rPr lang="en-US" sz="2000" i="1" kern="0" dirty="0" smtClean="0">
                <a:solidFill>
                  <a:schemeClr val="bg1"/>
                </a:solidFill>
                <a:effectLst>
                  <a:glow rad="139700">
                    <a:schemeClr val="accent6">
                      <a:satMod val="175000"/>
                      <a:alpha val="40000"/>
                    </a:schemeClr>
                  </a:glow>
                </a:effectLst>
              </a:rPr>
              <a:t>section 1 assessment</a:t>
            </a:r>
            <a:r>
              <a:rPr lang="en-US" sz="2000" kern="0" dirty="0" smtClean="0">
                <a:solidFill>
                  <a:schemeClr val="bg1"/>
                </a:solidFill>
              </a:rPr>
              <a:t>. Show me the completed work when complete.</a:t>
            </a:r>
            <a:endParaRPr lang="en-US" sz="2000" dirty="0">
              <a:solidFill>
                <a:schemeClr val="bg1"/>
              </a:solidFill>
            </a:endParaRPr>
          </a:p>
        </p:txBody>
      </p:sp>
      <p:pic>
        <p:nvPicPr>
          <p:cNvPr id="6146" name="Picture 2" descr="Related image"/>
          <p:cNvPicPr>
            <a:picLocks noChangeAspect="1" noChangeArrowheads="1"/>
          </p:cNvPicPr>
          <p:nvPr/>
        </p:nvPicPr>
        <p:blipFill>
          <a:blip r:embed="rId2" cstate="print">
            <a:lum bright="-2000" contrast="3000"/>
          </a:blip>
          <a:srcRect l="7813"/>
          <a:stretch>
            <a:fillRect/>
          </a:stretch>
        </p:blipFill>
        <p:spPr bwMode="auto">
          <a:xfrm>
            <a:off x="457200" y="1200150"/>
            <a:ext cx="4495800" cy="3251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38150"/>
            <a:ext cx="8229600" cy="1015663"/>
          </a:xfrm>
          <a:prstGeom prst="rect">
            <a:avLst/>
          </a:prstGeom>
          <a:solidFill>
            <a:srgbClr val="FDC74D">
              <a:alpha val="60000"/>
            </a:srgbClr>
          </a:solidFill>
        </p:spPr>
        <p:txBody>
          <a:bodyPr wrap="square">
            <a:spAutoFit/>
          </a:bodyPr>
          <a:lstStyle/>
          <a:p>
            <a:pPr algn="ctr"/>
            <a:r>
              <a:rPr lang="en-US" sz="2000" b="1" dirty="0" smtClean="0">
                <a:solidFill>
                  <a:schemeClr val="bg1"/>
                </a:solidFill>
              </a:rPr>
              <a:t>Saudi Arabia</a:t>
            </a:r>
            <a:r>
              <a:rPr lang="en-US" sz="2000" dirty="0" smtClean="0">
                <a:solidFill>
                  <a:schemeClr val="bg1"/>
                </a:solidFill>
              </a:rPr>
              <a:t> is, for the most part, an uninhabited </a:t>
            </a:r>
            <a:r>
              <a:rPr lang="en-US" sz="2000" b="1" dirty="0" smtClean="0">
                <a:solidFill>
                  <a:schemeClr val="bg1"/>
                </a:solidFill>
              </a:rPr>
              <a:t>desert </a:t>
            </a:r>
            <a:r>
              <a:rPr lang="en-US" sz="2000" dirty="0" smtClean="0">
                <a:solidFill>
                  <a:schemeClr val="bg1"/>
                </a:solidFill>
              </a:rPr>
              <a:t>land, which includes the Rub' Al Khali Desert, the larges mass of sand in the world, and the An-Nafud Desert - where sand dunes often exceed 100 ft. in height.</a:t>
            </a:r>
          </a:p>
        </p:txBody>
      </p:sp>
      <p:pic>
        <p:nvPicPr>
          <p:cNvPr id="21508" name="Picture 4" descr="C:\Users\Jim\Desktop\Arabia_Agreable_to_Modern_History.jpg">
            <a:hlinkClick r:id="rId2"/>
          </p:cNvPr>
          <p:cNvPicPr>
            <a:picLocks noChangeAspect="1" noChangeArrowheads="1"/>
          </p:cNvPicPr>
          <p:nvPr/>
        </p:nvPicPr>
        <p:blipFill>
          <a:blip r:embed="rId3" cstate="print">
            <a:lum bright="5000" contrast="7000"/>
          </a:blip>
          <a:srcRect/>
          <a:stretch>
            <a:fillRect/>
          </a:stretch>
        </p:blipFill>
        <p:spPr bwMode="auto">
          <a:xfrm>
            <a:off x="0" y="1552400"/>
            <a:ext cx="9144000" cy="3591100"/>
          </a:xfrm>
          <a:prstGeom prst="rect">
            <a:avLst/>
          </a:prstGeom>
          <a:noFill/>
        </p:spPr>
      </p:pic>
      <p:sp>
        <p:nvSpPr>
          <p:cNvPr id="4" name="Title 3"/>
          <p:cNvSpPr txBox="1">
            <a:spLocks/>
          </p:cNvSpPr>
          <p:nvPr/>
        </p:nvSpPr>
        <p:spPr>
          <a:xfrm rot="20490518">
            <a:off x="7803314" y="41909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Life in a Desert</a:t>
            </a:r>
          </a:p>
        </p:txBody>
      </p:sp>
      <p:sp>
        <p:nvSpPr>
          <p:cNvPr id="4" name="Rectangle 3"/>
          <p:cNvSpPr/>
          <p:nvPr/>
        </p:nvSpPr>
        <p:spPr>
          <a:xfrm>
            <a:off x="457200" y="1276350"/>
            <a:ext cx="4343400" cy="3170099"/>
          </a:xfrm>
          <a:prstGeom prst="rect">
            <a:avLst/>
          </a:prstGeom>
          <a:solidFill>
            <a:srgbClr val="FDC74D">
              <a:alpha val="60000"/>
            </a:srgbClr>
          </a:solidFill>
        </p:spPr>
        <p:txBody>
          <a:bodyPr wrap="square">
            <a:spAutoFit/>
          </a:bodyPr>
          <a:lstStyle/>
          <a:p>
            <a:r>
              <a:rPr lang="en-US" sz="2000" dirty="0" smtClean="0">
                <a:solidFill>
                  <a:schemeClr val="bg1"/>
                </a:solidFill>
              </a:rPr>
              <a:t>Arabia lies in a region with hot and dry air. It’s destitute of </a:t>
            </a:r>
            <a:r>
              <a:rPr lang="en-US" sz="2000" b="1" dirty="0" smtClean="0">
                <a:solidFill>
                  <a:schemeClr val="bg1"/>
                </a:solidFill>
              </a:rPr>
              <a:t>freshwater</a:t>
            </a:r>
            <a:r>
              <a:rPr lang="en-US" sz="2000" dirty="0" smtClean="0">
                <a:solidFill>
                  <a:schemeClr val="bg1"/>
                </a:solidFill>
              </a:rPr>
              <a:t>, but ironically nearly surrounded by seas such as: the Red Sea, Gulf of Aden, Arabian Sea, Gulf of Oman, and Arabian Gulf.</a:t>
            </a:r>
          </a:p>
          <a:p>
            <a:r>
              <a:rPr lang="en-US" sz="2000" dirty="0" smtClean="0">
                <a:solidFill>
                  <a:schemeClr val="bg1"/>
                </a:solidFill>
              </a:rPr>
              <a:t>Because of the arid climate, life is hard. If you lived near an </a:t>
            </a:r>
            <a:r>
              <a:rPr lang="en-US" sz="2000" b="1" dirty="0" smtClean="0">
                <a:solidFill>
                  <a:schemeClr val="bg1"/>
                </a:solidFill>
              </a:rPr>
              <a:t>oasis</a:t>
            </a:r>
            <a:r>
              <a:rPr lang="en-US" sz="2000" dirty="0" smtClean="0">
                <a:solidFill>
                  <a:schemeClr val="bg1"/>
                </a:solidFill>
              </a:rPr>
              <a:t>, you could settle. If there were no oases nearby, you’d have to lead a nomadic life.</a:t>
            </a:r>
          </a:p>
        </p:txBody>
      </p:sp>
      <p:pic>
        <p:nvPicPr>
          <p:cNvPr id="5122" name="Picture 2" descr="Related image"/>
          <p:cNvPicPr>
            <a:picLocks noChangeAspect="1" noChangeArrowheads="1"/>
          </p:cNvPicPr>
          <p:nvPr/>
        </p:nvPicPr>
        <p:blipFill>
          <a:blip r:embed="rId2" cstate="print"/>
          <a:srcRect/>
          <a:stretch>
            <a:fillRect/>
          </a:stretch>
        </p:blipFill>
        <p:spPr bwMode="auto">
          <a:xfrm>
            <a:off x="5029200" y="1276350"/>
            <a:ext cx="3667125" cy="3348601"/>
          </a:xfrm>
          <a:prstGeom prst="rect">
            <a:avLst/>
          </a:prstGeom>
          <a:noFill/>
        </p:spPr>
      </p:pic>
    </p:spTree>
    <p:extLst>
      <p:ext uri="{BB962C8B-B14F-4D97-AF65-F5344CB8AC3E}">
        <p14:creationId xmlns:p14="http://schemas.microsoft.com/office/powerpoint/2010/main" val="58237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A New Religion</a:t>
            </a:r>
          </a:p>
        </p:txBody>
      </p:sp>
      <p:sp>
        <p:nvSpPr>
          <p:cNvPr id="4" name="Rectangle 3"/>
          <p:cNvSpPr/>
          <p:nvPr/>
        </p:nvSpPr>
        <p:spPr>
          <a:xfrm>
            <a:off x="457201" y="1867465"/>
            <a:ext cx="4952999" cy="2246769"/>
          </a:xfrm>
          <a:prstGeom prst="rect">
            <a:avLst/>
          </a:prstGeom>
          <a:solidFill>
            <a:srgbClr val="FDC74D">
              <a:alpha val="60000"/>
            </a:srgbClr>
          </a:solidFill>
        </p:spPr>
        <p:txBody>
          <a:bodyPr wrap="square">
            <a:spAutoFit/>
          </a:bodyPr>
          <a:lstStyle/>
          <a:p>
            <a:r>
              <a:rPr lang="en-US" sz="2000" dirty="0" smtClean="0">
                <a:solidFill>
                  <a:schemeClr val="bg1"/>
                </a:solidFill>
              </a:rPr>
              <a:t>Early Arabs were polytheistic, but that change when a merchant named </a:t>
            </a:r>
            <a:r>
              <a:rPr lang="en-US" sz="2000" b="1" dirty="0" smtClean="0">
                <a:solidFill>
                  <a:schemeClr val="bg1"/>
                </a:solidFill>
              </a:rPr>
              <a:t>Muhammad</a:t>
            </a:r>
            <a:r>
              <a:rPr lang="en-US" sz="2000" dirty="0" smtClean="0">
                <a:solidFill>
                  <a:schemeClr val="bg1"/>
                </a:solidFill>
              </a:rPr>
              <a:t> created a new religion. He claimed to have received angelic messages that formed the basis of </a:t>
            </a:r>
            <a:r>
              <a:rPr lang="en-US" sz="2000" b="1" dirty="0" smtClean="0">
                <a:solidFill>
                  <a:schemeClr val="bg1"/>
                </a:solidFill>
              </a:rPr>
              <a:t>Islam</a:t>
            </a:r>
            <a:r>
              <a:rPr lang="en-US" sz="2000" dirty="0" smtClean="0">
                <a:solidFill>
                  <a:schemeClr val="bg1"/>
                </a:solidFill>
              </a:rPr>
              <a:t>, or “</a:t>
            </a:r>
            <a:r>
              <a:rPr lang="en-US" sz="2000" i="1" dirty="0" smtClean="0">
                <a:solidFill>
                  <a:schemeClr val="bg1"/>
                </a:solidFill>
              </a:rPr>
              <a:t>submission to God</a:t>
            </a:r>
            <a:r>
              <a:rPr lang="en-US" sz="2000" dirty="0" smtClean="0">
                <a:solidFill>
                  <a:schemeClr val="bg1"/>
                </a:solidFill>
              </a:rPr>
              <a:t>”. Those messages were eventually collected in a book called the Qur’an.</a:t>
            </a:r>
          </a:p>
        </p:txBody>
      </p:sp>
      <p:pic>
        <p:nvPicPr>
          <p:cNvPr id="1026" name="Picture 2" descr="Image result for muhammad">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00" r="16800"/>
          <a:stretch/>
        </p:blipFill>
        <p:spPr bwMode="auto">
          <a:xfrm>
            <a:off x="5715000" y="1428750"/>
            <a:ext cx="3004037"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rot="20490518">
            <a:off x="7650915" y="41147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199099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22519"/>
            <a:ext cx="8686800" cy="400110"/>
          </a:xfrm>
          <a:prstGeom prst="rect">
            <a:avLst/>
          </a:prstGeom>
          <a:solidFill>
            <a:srgbClr val="FDC74D">
              <a:alpha val="60000"/>
            </a:srgbClr>
          </a:solidFill>
        </p:spPr>
        <p:txBody>
          <a:bodyPr wrap="square">
            <a:spAutoFit/>
          </a:bodyPr>
          <a:lstStyle/>
          <a:p>
            <a:pPr algn="ctr"/>
            <a:r>
              <a:rPr lang="en-US" sz="2000" kern="0" dirty="0" smtClean="0">
                <a:solidFill>
                  <a:schemeClr val="bg1"/>
                </a:solidFill>
              </a:rPr>
              <a:t>In time, Islam spread throughout the Arabian peninsula and into the middle east.</a:t>
            </a:r>
            <a:endParaRPr lang="en-US" sz="2000" dirty="0">
              <a:solidFill>
                <a:schemeClr val="bg1"/>
              </a:solidFill>
            </a:endParaRPr>
          </a:p>
        </p:txBody>
      </p:sp>
      <p:pic>
        <p:nvPicPr>
          <p:cNvPr id="1026" name="Picture 2" descr="Image result for islam spread map"/>
          <p:cNvPicPr>
            <a:picLocks noChangeAspect="1" noChangeArrowheads="1"/>
          </p:cNvPicPr>
          <p:nvPr/>
        </p:nvPicPr>
        <p:blipFill rotWithShape="1">
          <a:blip r:embed="rId2">
            <a:extLst>
              <a:ext uri="{28A0092B-C50C-407E-A947-70E740481C1C}">
                <a14:useLocalDpi xmlns:a14="http://schemas.microsoft.com/office/drawing/2010/main" val="0"/>
              </a:ext>
            </a:extLst>
          </a:blip>
          <a:srcRect t="3121" b="3407"/>
          <a:stretch/>
        </p:blipFill>
        <p:spPr bwMode="auto">
          <a:xfrm>
            <a:off x="0" y="1153391"/>
            <a:ext cx="9144000" cy="3990109"/>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938992"/>
          </a:xfrm>
          <a:prstGeom prst="rect">
            <a:avLst/>
          </a:prstGeom>
          <a:solidFill>
            <a:srgbClr val="FDC74D">
              <a:alpha val="60000"/>
            </a:srgbClr>
          </a:solidFill>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The geography of Arabia encouraged trade and influenced the development of nomadic and sedentary lifestyles.</a:t>
            </a:r>
          </a:p>
          <a:p>
            <a:pPr marL="457200" lvl="0" indent="-457200">
              <a:lnSpc>
                <a:spcPct val="150000"/>
              </a:lnSpc>
              <a:buFont typeface="+mj-lt"/>
              <a:buAutoNum type="arabicPeriod"/>
              <a:defRPr/>
            </a:pPr>
            <a:r>
              <a:rPr lang="en-US" sz="2000" kern="0" dirty="0" smtClean="0">
                <a:solidFill>
                  <a:schemeClr val="bg1"/>
                </a:solidFill>
              </a:rPr>
              <a:t>In the early 600s, Muhammad introduced a new religion to Arabia.</a:t>
            </a:r>
          </a:p>
          <a:p>
            <a:pPr marL="457200" lvl="0" indent="-457200">
              <a:lnSpc>
                <a:spcPct val="150000"/>
              </a:lnSpc>
              <a:buFont typeface="+mj-lt"/>
              <a:buAutoNum type="arabicPeriod"/>
              <a:defRPr/>
            </a:pPr>
            <a:r>
              <a:rPr lang="en-US" sz="2000" kern="0" dirty="0" smtClean="0">
                <a:solidFill>
                  <a:schemeClr val="bg1"/>
                </a:solidFill>
              </a:rPr>
              <a:t>Many Arabians converted to this religion, thus becoming Muslims.</a:t>
            </a:r>
          </a:p>
        </p:txBody>
      </p:sp>
    </p:spTree>
    <p:extLst>
      <p:ext uri="{BB962C8B-B14F-4D97-AF65-F5344CB8AC3E}">
        <p14:creationId xmlns:p14="http://schemas.microsoft.com/office/powerpoint/2010/main" val="22918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chemeClr val="bg1"/>
                  </a:solidFill>
                  <a:prstDash val="solid"/>
                </a:ln>
                <a:solidFill>
                  <a:schemeClr val="bg1"/>
                </a:solidFill>
                <a:effectLst>
                  <a:outerShdw blurRad="38100" dist="38100" dir="2700000" algn="tl">
                    <a:srgbClr val="000000">
                      <a:alpha val="43137"/>
                    </a:srgbClr>
                  </a:outerShdw>
                </a:effectLst>
                <a:latin typeface="Bookman Old Style" pitchFamily="18" charset="0"/>
              </a:rPr>
              <a:t>Jim Soto © 2019</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BELIEFS</a:t>
            </a:r>
            <a:endParaRPr lang="en-US" sz="9600" spc="300" dirty="0">
              <a:solidFill>
                <a:srgbClr val="FF0000"/>
              </a:solidFill>
              <a:latin typeface="Baron Kuffner" pitchFamily="34" charset="0"/>
            </a:endParaRPr>
          </a:p>
        </p:txBody>
      </p:sp>
    </p:spTree>
    <p:extLst>
      <p:ext uri="{BB962C8B-B14F-4D97-AF65-F5344CB8AC3E}">
        <p14:creationId xmlns:p14="http://schemas.microsoft.com/office/powerpoint/2010/main" val="23172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2803</TotalTime>
  <Words>281</Words>
  <Application>Microsoft Office PowerPoint</Application>
  <PresentationFormat>On-screen Show (16:9)</PresentationFormat>
  <Paragraphs>23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Baron Kuffner</vt:lpstr>
      <vt:lpstr>BIRTH OF A HERO</vt:lpstr>
      <vt:lpstr>Bookman Old Style</vt:lpstr>
      <vt:lpstr>Calibri</vt:lpstr>
      <vt:lpstr>Office Theme</vt:lpstr>
      <vt:lpstr>WORLD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Cinematografia FBS</cp:lastModifiedBy>
  <cp:revision>237</cp:revision>
  <dcterms:created xsi:type="dcterms:W3CDTF">2018-08-02T00:45:41Z</dcterms:created>
  <dcterms:modified xsi:type="dcterms:W3CDTF">2019-02-27T12:52:39Z</dcterms:modified>
</cp:coreProperties>
</file>