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5" r:id="rId6"/>
    <p:sldId id="278" r:id="rId7"/>
    <p:sldId id="279" r:id="rId8"/>
    <p:sldId id="274" r:id="rId9"/>
    <p:sldId id="282" r:id="rId10"/>
    <p:sldId id="281" r:id="rId11"/>
    <p:sldId id="276" r:id="rId12"/>
    <p:sldId id="277" r:id="rId13"/>
    <p:sldId id="280" r:id="rId14"/>
    <p:sldId id="270" r:id="rId15"/>
    <p:sldId id="271" r:id="rId16"/>
    <p:sldId id="268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im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92075"/>
            <a:ext cx="9525000" cy="53276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FD4EF7-EEA2-4791-BF9A-7098AD97869A}"/>
              </a:ext>
            </a:extLst>
          </p:cNvPr>
          <p:cNvSpPr txBox="1">
            <a:spLocks/>
          </p:cNvSpPr>
          <p:nvPr/>
        </p:nvSpPr>
        <p:spPr>
          <a:xfrm>
            <a:off x="457200" y="438150"/>
            <a:ext cx="8229600" cy="16764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ts val="2400"/>
              </a:lnSpc>
              <a:buFont typeface="Wingdings" pitchFamily="2" charset="2"/>
              <a:buChar char="Ø"/>
            </a:pPr>
            <a:r>
              <a:rPr lang="es-ES" sz="2200" dirty="0">
                <a:latin typeface="Caslon Antique" pitchFamily="18" charset="0"/>
              </a:rPr>
              <a:t>Transportaci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n mar</a:t>
            </a:r>
            <a:r>
              <a:rPr lang="es-ES" dirty="0">
                <a:latin typeface="Caslon Antique" pitchFamily="18" charset="0"/>
              </a:rPr>
              <a:t>í</a:t>
            </a:r>
            <a:r>
              <a:rPr lang="es-ES" sz="2200" dirty="0">
                <a:latin typeface="Caslon Antique" pitchFamily="18" charset="0"/>
              </a:rPr>
              <a:t>tima: compa</a:t>
            </a:r>
            <a:r>
              <a:rPr lang="es-ES" dirty="0">
                <a:latin typeface="Caslon Antique" pitchFamily="18" charset="0"/>
              </a:rPr>
              <a:t>ñí</a:t>
            </a:r>
            <a:r>
              <a:rPr lang="es-ES" sz="2200" dirty="0">
                <a:latin typeface="Caslon Antique" pitchFamily="18" charset="0"/>
              </a:rPr>
              <a:t>as navales que hac</a:t>
            </a:r>
            <a:r>
              <a:rPr lang="es-ES" dirty="0">
                <a:latin typeface="Caslon Antique" pitchFamily="18" charset="0"/>
              </a:rPr>
              <a:t>í</a:t>
            </a:r>
            <a:r>
              <a:rPr lang="es-ES" sz="2200" dirty="0">
                <a:latin typeface="Caslon Antique" pitchFamily="18" charset="0"/>
              </a:rPr>
              <a:t>an viajes entre San Juan y varios puertos en EEUU.</a:t>
            </a:r>
          </a:p>
          <a:p>
            <a:pPr algn="ctr">
              <a:lnSpc>
                <a:spcPts val="2400"/>
              </a:lnSpc>
              <a:buFont typeface="Wingdings" pitchFamily="2" charset="2"/>
              <a:buChar char="Ø"/>
            </a:pPr>
            <a:r>
              <a:rPr lang="es-ES" sz="2200" dirty="0">
                <a:latin typeface="Caslon Antique" pitchFamily="18" charset="0"/>
              </a:rPr>
              <a:t>Transportaci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n terrestre: l</a:t>
            </a:r>
            <a:r>
              <a:rPr lang="es-ES" dirty="0">
                <a:latin typeface="Caslon Antique" pitchFamily="18" charset="0"/>
              </a:rPr>
              <a:t>í</a:t>
            </a:r>
            <a:r>
              <a:rPr lang="es-ES" sz="2200" dirty="0">
                <a:latin typeface="Caslon Antique" pitchFamily="18" charset="0"/>
              </a:rPr>
              <a:t>nea ferroviaria para transportar carga y a pasajeros.</a:t>
            </a:r>
          </a:p>
          <a:p>
            <a:pPr algn="ctr">
              <a:lnSpc>
                <a:spcPts val="2400"/>
              </a:lnSpc>
              <a:buFont typeface="Wingdings" pitchFamily="2" charset="2"/>
              <a:buChar char="Ø"/>
            </a:pPr>
            <a:r>
              <a:rPr lang="es-ES" sz="2200" dirty="0">
                <a:latin typeface="Caslon Antique" pitchFamily="18" charset="0"/>
              </a:rPr>
              <a:t>Se construy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 un tren de circunvalaci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n que daba una vuelta por toda la Isla.</a:t>
            </a:r>
          </a:p>
          <a:p>
            <a:pPr algn="ctr">
              <a:lnSpc>
                <a:spcPts val="2400"/>
              </a:lnSpc>
              <a:buFont typeface="Wingdings" pitchFamily="2" charset="2"/>
              <a:buChar char="Ø"/>
            </a:pPr>
            <a:r>
              <a:rPr lang="es-ES" sz="2200" dirty="0">
                <a:latin typeface="Caslon Antique" pitchFamily="18" charset="0"/>
              </a:rPr>
              <a:t>Se construyeron carreteras y </a:t>
            </a:r>
            <a:r>
              <a:rPr lang="es-ES" sz="2200" dirty="0" smtClean="0">
                <a:latin typeface="Caslon Antique" pitchFamily="18" charset="0"/>
              </a:rPr>
              <a:t>para 1930 hab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200" dirty="0" smtClean="0">
                <a:latin typeface="Caslon Antique" pitchFamily="18" charset="0"/>
              </a:rPr>
              <a:t>a unos 16 mil autom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viles</a:t>
            </a:r>
            <a:r>
              <a:rPr lang="es-ES" sz="2200" dirty="0">
                <a:latin typeface="Caslon Antique" pitchFamily="18" charset="0"/>
              </a:rPr>
              <a:t>.</a:t>
            </a:r>
          </a:p>
          <a:p>
            <a:pPr>
              <a:lnSpc>
                <a:spcPts val="2400"/>
              </a:lnSpc>
            </a:pPr>
            <a:endParaRPr lang="es-ES" sz="2400" dirty="0">
              <a:latin typeface="Caslon Antique" pitchFamily="18" charset="0"/>
            </a:endParaRPr>
          </a:p>
        </p:txBody>
      </p:sp>
      <p:pic>
        <p:nvPicPr>
          <p:cNvPr id="1026" name="Picture 2" descr="Image result for tren puerto rico">
            <a:extLst>
              <a:ext uri="{FF2B5EF4-FFF2-40B4-BE49-F238E27FC236}">
                <a16:creationId xmlns="" xmlns:a16="http://schemas.microsoft.com/office/drawing/2014/main" id="{B9EA7FF5-2ADE-4485-BA4D-32B7D2F76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6000" contrast="1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373" b="22594"/>
          <a:stretch/>
        </p:blipFill>
        <p:spPr bwMode="auto">
          <a:xfrm>
            <a:off x="0" y="2232085"/>
            <a:ext cx="9144000" cy="2911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31A99D-692E-4F10-B834-4C2E757B34DB}"/>
              </a:ext>
            </a:extLst>
          </p:cNvPr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Sigue el azúcar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FD4EF7-EEA2-4791-BF9A-7098AD97869A}"/>
              </a:ext>
            </a:extLst>
          </p:cNvPr>
          <p:cNvSpPr txBox="1">
            <a:spLocks/>
          </p:cNvSpPr>
          <p:nvPr/>
        </p:nvSpPr>
        <p:spPr>
          <a:xfrm>
            <a:off x="457200" y="1504950"/>
            <a:ext cx="8077200" cy="28956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S" sz="2200" dirty="0">
                <a:latin typeface="Caslon Antique" pitchFamily="18" charset="0"/>
              </a:rPr>
              <a:t>Los ’20 y los ‘30 fueron la Edad Dorada en la producci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n local de az</a:t>
            </a:r>
            <a:r>
              <a:rPr lang="es-ES" dirty="0">
                <a:latin typeface="Caslon Antique" pitchFamily="18" charset="0"/>
              </a:rPr>
              <a:t>ú</a:t>
            </a:r>
            <a:r>
              <a:rPr lang="es-ES" sz="2200" dirty="0">
                <a:latin typeface="Caslon Antique" pitchFamily="18" charset="0"/>
              </a:rPr>
              <a:t>car.  Las compa</a:t>
            </a:r>
            <a:r>
              <a:rPr lang="es-ES" dirty="0">
                <a:latin typeface="Caslon Antique" pitchFamily="18" charset="0"/>
              </a:rPr>
              <a:t>ñí</a:t>
            </a:r>
            <a:r>
              <a:rPr lang="es-ES" sz="2200" dirty="0">
                <a:latin typeface="Caslon Antique" pitchFamily="18" charset="0"/>
              </a:rPr>
              <a:t>as m</a:t>
            </a:r>
            <a:r>
              <a:rPr lang="es-ES" dirty="0">
                <a:latin typeface="Caslon Antique" pitchFamily="18" charset="0"/>
              </a:rPr>
              <a:t>á</a:t>
            </a:r>
            <a:r>
              <a:rPr lang="es-ES" sz="2200" dirty="0">
                <a:latin typeface="Caslon Antique" pitchFamily="18" charset="0"/>
              </a:rPr>
              <a:t>s destacados en la producci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n del az</a:t>
            </a:r>
            <a:r>
              <a:rPr lang="es-ES" dirty="0">
                <a:latin typeface="Caslon Antique" pitchFamily="18" charset="0"/>
              </a:rPr>
              <a:t>ú</a:t>
            </a:r>
            <a:r>
              <a:rPr lang="es-ES" sz="2200" dirty="0">
                <a:latin typeface="Caslon Antique" pitchFamily="18" charset="0"/>
              </a:rPr>
              <a:t>car fueron:</a:t>
            </a:r>
          </a:p>
          <a:p>
            <a:pPr>
              <a:lnSpc>
                <a:spcPts val="3800"/>
              </a:lnSpc>
              <a:buFont typeface="Wingdings" pitchFamily="2" charset="2"/>
              <a:buChar char="Ø"/>
            </a:pPr>
            <a:r>
              <a:rPr lang="es-ES" sz="2200" dirty="0">
                <a:latin typeface="Caslon Antique" pitchFamily="18" charset="0"/>
              </a:rPr>
              <a:t>La Central Aguirre</a:t>
            </a:r>
          </a:p>
          <a:p>
            <a:pPr>
              <a:lnSpc>
                <a:spcPts val="3800"/>
              </a:lnSpc>
              <a:buFont typeface="Wingdings" pitchFamily="2" charset="2"/>
              <a:buChar char="Ø"/>
            </a:pPr>
            <a:r>
              <a:rPr lang="es-ES" sz="2200" dirty="0">
                <a:latin typeface="Caslon Antique" pitchFamily="18" charset="0"/>
              </a:rPr>
              <a:t>South Porto Rico Sugar</a:t>
            </a:r>
          </a:p>
          <a:p>
            <a:pPr>
              <a:lnSpc>
                <a:spcPts val="3800"/>
              </a:lnSpc>
              <a:buFont typeface="Wingdings" pitchFamily="2" charset="2"/>
              <a:buChar char="Ø"/>
            </a:pPr>
            <a:r>
              <a:rPr lang="es-ES" sz="2200" dirty="0">
                <a:latin typeface="Caslon Antique" pitchFamily="18" charset="0"/>
              </a:rPr>
              <a:t>Fajardo Sugar</a:t>
            </a:r>
          </a:p>
          <a:p>
            <a:pPr>
              <a:lnSpc>
                <a:spcPts val="3800"/>
              </a:lnSpc>
              <a:buFont typeface="Wingdings" pitchFamily="2" charset="2"/>
              <a:buChar char="Ø"/>
            </a:pPr>
            <a:r>
              <a:rPr lang="es-ES" sz="2200" dirty="0">
                <a:latin typeface="Caslon Antique" pitchFamily="18" charset="0"/>
              </a:rPr>
              <a:t>United Porto Rico Sugar</a:t>
            </a:r>
          </a:p>
          <a:p>
            <a:pPr>
              <a:lnSpc>
                <a:spcPts val="3800"/>
              </a:lnSpc>
            </a:pPr>
            <a:endParaRPr lang="es-ES" sz="2400" dirty="0">
              <a:latin typeface="Caslon Antique" pitchFamily="18" charset="0"/>
            </a:endParaRPr>
          </a:p>
        </p:txBody>
      </p:sp>
      <p:pic>
        <p:nvPicPr>
          <p:cNvPr id="6146" name="Picture 2" descr="Image result for La Central Aguirre"/>
          <p:cNvPicPr>
            <a:picLocks noChangeAspect="1" noChangeArrowheads="1"/>
          </p:cNvPicPr>
          <p:nvPr/>
        </p:nvPicPr>
        <p:blipFill>
          <a:blip r:embed="rId2" cstate="print">
            <a:lum bright="-6000" contrast="10000"/>
          </a:blip>
          <a:srcRect/>
          <a:stretch>
            <a:fillRect/>
          </a:stretch>
        </p:blipFill>
        <p:spPr bwMode="auto">
          <a:xfrm>
            <a:off x="4876800" y="2318195"/>
            <a:ext cx="3657600" cy="229716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="" xmlns:p14="http://schemas.microsoft.com/office/powerpoint/2010/main" val="102631411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31A99D-692E-4F10-B834-4C2E757B34DB}"/>
              </a:ext>
            </a:extLst>
          </p:cNvPr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Crisis por San Felipe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504950"/>
            <a:ext cx="6248400" cy="3352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San Felipe fue el </a:t>
            </a:r>
            <a:r>
              <a:rPr lang="es-ES" sz="1900" dirty="0">
                <a:latin typeface="Caslon Antique" panose="02027200000000000000" pitchFamily="18" charset="0"/>
              </a:rPr>
              <a:t>ú</a:t>
            </a:r>
            <a:r>
              <a:rPr lang="es-ES" sz="2400" dirty="0">
                <a:latin typeface="Caslon Antique" panose="02027200000000000000" pitchFamily="18" charset="0"/>
              </a:rPr>
              <a:t>ltimo hurac</a:t>
            </a:r>
            <a:r>
              <a:rPr lang="es-ES" sz="19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n categor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5 en azotar a la isla. Ha sido llamado el hurac</a:t>
            </a:r>
            <a:r>
              <a:rPr lang="es-ES" sz="19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n m</a:t>
            </a:r>
            <a:r>
              <a:rPr lang="es-ES" sz="19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s grande, violento y desastroso en azotar la isla.</a:t>
            </a:r>
          </a:p>
          <a:p>
            <a:pPr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San Felipe comenz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como una onda tropical en la costa oeste de África. Al moverse sobre el Atl</a:t>
            </a:r>
            <a:r>
              <a:rPr lang="es-ES" sz="19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ntico adquiri</a:t>
            </a:r>
            <a:r>
              <a:rPr lang="es-ES" sz="1900" dirty="0">
                <a:latin typeface="Caslon Antique" panose="02027200000000000000" pitchFamily="18" charset="0"/>
              </a:rPr>
              <a:t>ó </a:t>
            </a:r>
            <a:r>
              <a:rPr lang="es-ES" sz="2400" dirty="0">
                <a:latin typeface="Caslon Antique" panose="02027200000000000000" pitchFamily="18" charset="0"/>
              </a:rPr>
              <a:t>fuerza huracanada llegando a las aguas calientes del Caribe, y a Puerto Rico.</a:t>
            </a:r>
          </a:p>
          <a:p>
            <a:pPr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Por la madrugada, el ojo del cicl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entr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por el sureste, temprano en la ma</a:t>
            </a:r>
            <a:r>
              <a:rPr lang="es-ES" sz="19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ana del 13 de septiembre de 1928 y atraves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la isla saliendo por Aguadilla. El ojo estuvo 8 horas sobre la isla movi</a:t>
            </a:r>
            <a:r>
              <a:rPr lang="es-ES" sz="19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ndose a una velocidad de 13mph.</a:t>
            </a:r>
          </a:p>
        </p:txBody>
      </p:sp>
      <p:pic>
        <p:nvPicPr>
          <p:cNvPr id="5124" name="Picture 4" descr="Image result for san felipe hurricane"/>
          <p:cNvPicPr>
            <a:picLocks noChangeAspect="1" noChangeArrowheads="1"/>
          </p:cNvPicPr>
          <p:nvPr/>
        </p:nvPicPr>
        <p:blipFill>
          <a:blip r:embed="rId2" cstate="print">
            <a:lum contrast="7000"/>
          </a:blip>
          <a:srcRect l="49170" r="12013"/>
          <a:stretch>
            <a:fillRect/>
          </a:stretch>
        </p:blipFill>
        <p:spPr bwMode="auto">
          <a:xfrm>
            <a:off x="6717051" y="0"/>
            <a:ext cx="2426949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2837759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14350"/>
            <a:ext cx="8229600" cy="1981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Los vientos en la pared del ojo eran de </a:t>
            </a:r>
            <a:r>
              <a:rPr lang="es-ES" sz="2400" dirty="0" smtClean="0">
                <a:latin typeface="Caslon Antique" panose="02027200000000000000" pitchFamily="18" charset="0"/>
              </a:rPr>
              <a:t>200 mph </a:t>
            </a:r>
            <a:r>
              <a:rPr lang="es-ES" sz="2400" dirty="0">
                <a:latin typeface="Caslon Antique" panose="02027200000000000000" pitchFamily="18" charset="0"/>
              </a:rPr>
              <a:t>con r</a:t>
            </a:r>
            <a:r>
              <a:rPr lang="es-ES" sz="19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fagas de </a:t>
            </a:r>
            <a:r>
              <a:rPr lang="es-ES" sz="2400" dirty="0" smtClean="0">
                <a:latin typeface="Caslon Antique" panose="02027200000000000000" pitchFamily="18" charset="0"/>
              </a:rPr>
              <a:t>220 mph</a:t>
            </a:r>
            <a:r>
              <a:rPr lang="es-ES" sz="2400" dirty="0">
                <a:latin typeface="Caslon Antique" panose="02027200000000000000" pitchFamily="18" charset="0"/>
              </a:rPr>
              <a:t>. Esos vientos arrasaron todo a su paso en la isla, pero mas a los </a:t>
            </a:r>
            <a:r>
              <a:rPr lang="es-ES" sz="2400" dirty="0" smtClean="0">
                <a:latin typeface="Caslon Antique" panose="02027200000000000000" pitchFamily="18" charset="0"/>
              </a:rPr>
              <a:t>pueblos </a:t>
            </a:r>
            <a:r>
              <a:rPr lang="es-ES" sz="2400" dirty="0">
                <a:latin typeface="Caslon Antique" panose="02027200000000000000" pitchFamily="18" charset="0"/>
              </a:rPr>
              <a:t>del centro por estar directamente en el paso del ojo. La isla qued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desprovista de vegetaci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y el 99% de las estructuras quedaron </a:t>
            </a:r>
            <a:r>
              <a:rPr lang="es-ES" sz="2400" dirty="0" smtClean="0">
                <a:latin typeface="Caslon Antique" panose="02027200000000000000" pitchFamily="18" charset="0"/>
              </a:rPr>
              <a:t>totalmente </a:t>
            </a:r>
            <a:r>
              <a:rPr lang="es-ES" sz="2400" dirty="0">
                <a:latin typeface="Caslon Antique" panose="02027200000000000000" pitchFamily="18" charset="0"/>
              </a:rPr>
              <a:t>destruidos o da</a:t>
            </a:r>
            <a:r>
              <a:rPr lang="es-ES" sz="19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ados de alguna manera.</a:t>
            </a:r>
          </a:p>
          <a:p>
            <a:pPr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Este fue el primer hurac</a:t>
            </a:r>
            <a:r>
              <a:rPr lang="es-ES" sz="19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n en el que se utiliz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la radio para advertir a la</a:t>
            </a:r>
          </a:p>
        </p:txBody>
      </p:sp>
      <p:pic>
        <p:nvPicPr>
          <p:cNvPr id="5" name="Picture 2" descr="Image result for san felipe hurric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495550"/>
            <a:ext cx="2628900" cy="23907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2343150"/>
            <a:ext cx="556260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sz="2200" dirty="0">
                <a:solidFill>
                  <a:prstClr val="black"/>
                </a:solidFill>
                <a:latin typeface="Caslon Antique" panose="02027200000000000000" pitchFamily="18" charset="0"/>
              </a:rPr>
              <a:t>poblaci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solidFill>
                  <a:prstClr val="black"/>
                </a:solidFill>
                <a:latin typeface="Caslon Antique" panose="02027200000000000000" pitchFamily="18" charset="0"/>
              </a:rPr>
              <a:t>n sobre el azote de un sistema, por lo que la poblaci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solidFill>
                  <a:prstClr val="black"/>
                </a:solidFill>
                <a:latin typeface="Caslon Antique" panose="02027200000000000000" pitchFamily="18" charset="0"/>
              </a:rPr>
              <a:t>n pudo prepararse. Sin embargo el hurac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á</a:t>
            </a:r>
            <a:r>
              <a:rPr lang="es-ES" sz="2200" dirty="0">
                <a:solidFill>
                  <a:prstClr val="black"/>
                </a:solidFill>
                <a:latin typeface="Caslon Antique" panose="02027200000000000000" pitchFamily="18" charset="0"/>
              </a:rPr>
              <a:t>n, por su intensidad, le caus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solidFill>
                  <a:prstClr val="black"/>
                </a:solidFill>
                <a:latin typeface="Caslon Antique" panose="02027200000000000000" pitchFamily="18" charset="0"/>
              </a:rPr>
              <a:t> la muerte a 312 personas.</a:t>
            </a:r>
          </a:p>
          <a:p>
            <a:pPr>
              <a:spcBef>
                <a:spcPct val="20000"/>
              </a:spcBef>
            </a:pPr>
            <a:r>
              <a:rPr lang="es-ES" sz="2200" dirty="0">
                <a:solidFill>
                  <a:prstClr val="black"/>
                </a:solidFill>
                <a:latin typeface="Caslon Antique" panose="02027200000000000000" pitchFamily="18" charset="0"/>
              </a:rPr>
              <a:t>Al salir de Puerto Rico, San Felipe azot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solidFill>
                  <a:prstClr val="black"/>
                </a:solidFill>
                <a:latin typeface="Caslon Antique" panose="02027200000000000000" pitchFamily="18" charset="0"/>
              </a:rPr>
              <a:t> a Florida en EEUU donde recibi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solidFill>
                  <a:prstClr val="black"/>
                </a:solidFill>
                <a:latin typeface="Caslon Antique" panose="02027200000000000000" pitchFamily="18" charset="0"/>
              </a:rPr>
              <a:t> el nombre de “Great </a:t>
            </a:r>
            <a:r>
              <a:rPr lang="es-ES" sz="2200" dirty="0" err="1">
                <a:solidFill>
                  <a:prstClr val="black"/>
                </a:solidFill>
                <a:latin typeface="Caslon Antique" panose="02027200000000000000" pitchFamily="18" charset="0"/>
              </a:rPr>
              <a:t>Okeechobee</a:t>
            </a:r>
            <a:r>
              <a:rPr lang="es-ES" sz="2200" dirty="0">
                <a:solidFill>
                  <a:prstClr val="black"/>
                </a:solidFill>
                <a:latin typeface="Caslon Antique" panose="02027200000000000000" pitchFamily="18" charset="0"/>
              </a:rPr>
              <a:t> </a:t>
            </a:r>
            <a:r>
              <a:rPr lang="es-ES" sz="2200" dirty="0" err="1">
                <a:solidFill>
                  <a:prstClr val="black"/>
                </a:solidFill>
                <a:latin typeface="Caslon Antique" panose="02027200000000000000" pitchFamily="18" charset="0"/>
              </a:rPr>
              <a:t>Hurricane</a:t>
            </a:r>
            <a:r>
              <a:rPr lang="es-ES" sz="2200" dirty="0">
                <a:solidFill>
                  <a:prstClr val="black"/>
                </a:solidFill>
                <a:latin typeface="Caslon Antique" panose="02027200000000000000" pitchFamily="18" charset="0"/>
              </a:rPr>
              <a:t>”. San Felipe caus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solidFill>
                  <a:prstClr val="black"/>
                </a:solidFill>
                <a:latin typeface="Caslon Antique" panose="02027200000000000000" pitchFamily="18" charset="0"/>
              </a:rPr>
              <a:t> 3,411 muertes al sumar </a:t>
            </a:r>
            <a:r>
              <a:rPr lang="es-ES" sz="22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todas las </a:t>
            </a:r>
            <a:r>
              <a:rPr lang="es-ES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á</a:t>
            </a:r>
            <a:r>
              <a:rPr lang="es-ES" sz="22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reas </a:t>
            </a:r>
            <a:r>
              <a:rPr lang="es-ES" sz="2200" dirty="0">
                <a:solidFill>
                  <a:prstClr val="black"/>
                </a:solidFill>
                <a:latin typeface="Caslon Antique" panose="02027200000000000000" pitchFamily="18" charset="0"/>
              </a:rPr>
              <a:t>que afect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solidFill>
                  <a:prstClr val="black"/>
                </a:solidFill>
                <a:latin typeface="Caslon Antique" panose="02027200000000000000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52837759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>
                <a:latin typeface="Caslon Antique" panose="02027200000000000000" pitchFamily="18" charset="0"/>
              </a:rPr>
              <a:t>Toma 25 minutos para leer y contestar la pregunta inicial y definir los t</a:t>
            </a:r>
            <a:r>
              <a:rPr lang="es-ES" sz="2000" dirty="0">
                <a:latin typeface="Caslon Antique" panose="02027200000000000000" pitchFamily="18" charset="0"/>
              </a:rPr>
              <a:t>é</a:t>
            </a:r>
            <a:r>
              <a:rPr lang="es-ES" sz="2600" dirty="0">
                <a:latin typeface="Caslon Antique" panose="02027200000000000000" pitchFamily="18" charset="0"/>
              </a:rPr>
              <a:t>rminos del d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600" dirty="0">
                <a:latin typeface="Caslon Antique" panose="02027200000000000000" pitchFamily="18" charset="0"/>
              </a:rPr>
              <a:t>a. Prep</a:t>
            </a:r>
            <a:r>
              <a:rPr lang="es-ES" sz="2000" dirty="0">
                <a:latin typeface="Caslon Antique" panose="02027200000000000000" pitchFamily="18" charset="0"/>
              </a:rPr>
              <a:t>á</a:t>
            </a:r>
            <a:r>
              <a:rPr lang="es-ES" sz="2600" dirty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1505199"/>
            <a:ext cx="3124200" cy="3119096"/>
            <a:chOff x="685800" y="1505199"/>
            <a:chExt cx="3124200" cy="3119096"/>
          </a:xfrm>
        </p:grpSpPr>
        <p:sp>
          <p:nvSpPr>
            <p:cNvPr id="5" name="Oval 4"/>
            <p:cNvSpPr/>
            <p:nvPr/>
          </p:nvSpPr>
          <p:spPr>
            <a:xfrm>
              <a:off x="1600200" y="1809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057400" y="20383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752600" y="1962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590800" y="2571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81200" y="2571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62000" y="2724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90600" y="32575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14400" y="363855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19243194">
              <a:off x="803002" y="4027822"/>
              <a:ext cx="4572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438400" y="3486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19400" y="3181350"/>
              <a:ext cx="6858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 descr="Image result for reading a book clipart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0" y="1505199"/>
              <a:ext cx="3124200" cy="311909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10963030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114550"/>
            <a:ext cx="5334000" cy="2362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>
                <a:latin typeface="Caslon Antique" panose="02027200000000000000" pitchFamily="18" charset="0"/>
              </a:rPr>
              <a:t>Completa las actividades de assessment de la pagina 217 del libro y la 56 de cuaderno de actividades. </a:t>
            </a:r>
            <a:r>
              <a:rPr lang="es-ES" sz="2600" dirty="0" smtClean="0">
                <a:latin typeface="Caslon Antique" panose="02027200000000000000" pitchFamily="18" charset="0"/>
              </a:rPr>
              <a:t>Env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ala al maestro al terminar.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28750"/>
            <a:ext cx="2575560" cy="2861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112505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2021</a:t>
            </a:r>
            <a:endParaRPr lang="en-US" sz="2000" dirty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lon Antique" pitchFamily="18" charset="0"/>
            </a:endParaRPr>
          </a:p>
        </p:txBody>
      </p:sp>
      <p:pic>
        <p:nvPicPr>
          <p:cNvPr id="2050" name="Picture 2" descr="C:\Users\Jim\Desktop\Picture2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428750" y="1239838"/>
            <a:ext cx="6284913" cy="26638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4 : De la Nueva Metrópoli al ELA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S" sz="3200" b="1" dirty="0">
                <a:latin typeface="BIRTH OF A HERO" pitchFamily="2" charset="0"/>
              </a:rPr>
              <a:t>Capitulo 13: Transformaciones del Siglo XX</a:t>
            </a:r>
          </a:p>
        </p:txBody>
      </p:sp>
      <p:pic>
        <p:nvPicPr>
          <p:cNvPr id="9224" name="Picture 8" descr="Image result for dollar sign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181350"/>
            <a:ext cx="1356360" cy="1600200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504950"/>
            <a:ext cx="5257800" cy="3200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>
                <a:latin typeface="Trebuchet MS"/>
              </a:rPr>
              <a:t>¿</a:t>
            </a:r>
            <a:r>
              <a:rPr lang="es-ES" sz="2400" dirty="0">
                <a:latin typeface="Caslon Antique" panose="02027200000000000000" pitchFamily="18" charset="0"/>
              </a:rPr>
              <a:t>Cu</a:t>
            </a:r>
            <a:r>
              <a:rPr lang="es-ES" sz="20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les fueron los cuatro partidos que dominaban en Puerto Rico y que buscaban? Haz un listado.</a:t>
            </a:r>
          </a:p>
          <a:p>
            <a:pPr>
              <a:lnSpc>
                <a:spcPct val="150000"/>
              </a:lnSpc>
            </a:pP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214-217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9218" name="Picture 2" descr="Image result for antonio r barcelo"/>
          <p:cNvPicPr>
            <a:picLocks noChangeAspect="1" noChangeArrowheads="1"/>
          </p:cNvPicPr>
          <p:nvPr/>
        </p:nvPicPr>
        <p:blipFill>
          <a:blip r:embed="rId2" cstate="print"/>
          <a:srcRect l="12014" r="9593"/>
          <a:stretch>
            <a:fillRect/>
          </a:stretch>
        </p:blipFill>
        <p:spPr bwMode="auto">
          <a:xfrm>
            <a:off x="5943600" y="0"/>
            <a:ext cx="3200400" cy="5143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64335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428750"/>
            <a:ext cx="4572000" cy="3352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Partido Uni</a:t>
            </a:r>
            <a:r>
              <a:rPr lang="es-ES" sz="2000" dirty="0">
                <a:latin typeface="Caslon Antique" pitchFamily="18" charset="0"/>
              </a:rPr>
              <a:t>ó</a:t>
            </a:r>
            <a:r>
              <a:rPr lang="es-ES" sz="2400" dirty="0">
                <a:latin typeface="Caslon Antique" pitchFamily="18" charset="0"/>
              </a:rPr>
              <a:t>n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Partido Republicano Puertorrique</a:t>
            </a:r>
            <a:r>
              <a:rPr lang="es-ES" sz="2000" dirty="0">
                <a:latin typeface="Caslon Antique" pitchFamily="18" charset="0"/>
              </a:rPr>
              <a:t>ñ</a:t>
            </a:r>
            <a:r>
              <a:rPr lang="es-ES" sz="2400" dirty="0">
                <a:latin typeface="Caslon Antique" pitchFamily="18" charset="0"/>
              </a:rPr>
              <a:t>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Partido Socialista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Partido Nacionalista Puertorrique</a:t>
            </a:r>
            <a:r>
              <a:rPr lang="es-ES" sz="2000" dirty="0">
                <a:latin typeface="Caslon Antique" pitchFamily="18" charset="0"/>
              </a:rPr>
              <a:t>ñ</a:t>
            </a:r>
            <a:r>
              <a:rPr lang="es-ES" sz="2400" dirty="0">
                <a:latin typeface="Caslon Antique" pitchFamily="18" charset="0"/>
              </a:rPr>
              <a:t>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Alianza</a:t>
            </a:r>
            <a:r>
              <a:rPr lang="es-ES" sz="2400" dirty="0">
                <a:solidFill>
                  <a:prstClr val="black"/>
                </a:solidFill>
                <a:latin typeface="Caslon Antique" pitchFamily="18" charset="0"/>
              </a:rPr>
              <a:t> Puertorrique</a:t>
            </a:r>
            <a:r>
              <a:rPr lang="es-ES" sz="2000" dirty="0">
                <a:solidFill>
                  <a:prstClr val="black"/>
                </a:solidFill>
                <a:latin typeface="Caslon Antique" pitchFamily="18" charset="0"/>
              </a:rPr>
              <a:t>ñ</a:t>
            </a:r>
            <a:r>
              <a:rPr lang="es-ES" sz="2400" dirty="0">
                <a:solidFill>
                  <a:prstClr val="black"/>
                </a:solidFill>
                <a:latin typeface="Caslon Antique" pitchFamily="18" charset="0"/>
              </a:rPr>
              <a:t>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solidFill>
                  <a:prstClr val="black"/>
                </a:solidFill>
                <a:latin typeface="Caslon Antique" pitchFamily="18" charset="0"/>
              </a:rPr>
              <a:t>Monoproduccion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solidFill>
                  <a:prstClr val="black"/>
                </a:solidFill>
                <a:latin typeface="Caslon Antique" pitchFamily="18" charset="0"/>
              </a:rPr>
              <a:t>Hurac</a:t>
            </a:r>
            <a:r>
              <a:rPr lang="es-ES" sz="2000" dirty="0">
                <a:solidFill>
                  <a:prstClr val="black"/>
                </a:solidFill>
                <a:latin typeface="Caslon Antique" pitchFamily="18" charset="0"/>
              </a:rPr>
              <a:t>á</a:t>
            </a:r>
            <a:r>
              <a:rPr lang="es-ES" sz="2400" dirty="0">
                <a:solidFill>
                  <a:prstClr val="black"/>
                </a:solidFill>
                <a:latin typeface="Caslon Antique" pitchFamily="18" charset="0"/>
              </a:rPr>
              <a:t>n San Felipe</a:t>
            </a:r>
            <a:endParaRPr lang="es-ES" sz="2400" dirty="0">
              <a:latin typeface="Caslon Antique" pitchFamily="18" charset="0"/>
            </a:endParaRPr>
          </a:p>
        </p:txBody>
      </p:sp>
      <p:pic>
        <p:nvPicPr>
          <p:cNvPr id="8194" name="Picture 2" descr="Image result for alianza puertorriqueñ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962150"/>
            <a:ext cx="3310159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Nuevos partidos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1945" y="1809750"/>
            <a:ext cx="4348655" cy="2590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La muerte de varios lideres pol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ticos motiv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la creaci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del desarrollo de nuevos lideres y tambi</a:t>
            </a:r>
            <a:r>
              <a:rPr lang="es-ES" sz="20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n partidos. Como siempre, el gran debate pol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tico giraba en torno a la relaci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de </a:t>
            </a:r>
            <a:r>
              <a:rPr lang="es-ES" sz="2400" dirty="0" smtClean="0">
                <a:latin typeface="Caslon Antique" panose="02027200000000000000" pitchFamily="18" charset="0"/>
              </a:rPr>
              <a:t>la </a:t>
            </a:r>
            <a:r>
              <a:rPr lang="es-ES" sz="2400" dirty="0">
                <a:latin typeface="Caslon Antique" panose="02027200000000000000" pitchFamily="18" charset="0"/>
              </a:rPr>
              <a:t>isla con los EEUU.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2050" name="Picture 2" descr="Image result for el capitolio san juan puerto rico">
            <a:extLst>
              <a:ext uri="{FF2B5EF4-FFF2-40B4-BE49-F238E27FC236}">
                <a16:creationId xmlns="" xmlns:a16="http://schemas.microsoft.com/office/drawing/2014/main" id="{624D9CB5-FB81-4D96-8514-6809C0445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63" t="5637" r="11874" b="8245"/>
          <a:stretch/>
        </p:blipFill>
        <p:spPr bwMode="auto">
          <a:xfrm>
            <a:off x="4953000" y="1612429"/>
            <a:ext cx="3778468" cy="2761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826789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7DFD4EF7-EEA2-4791-BF9A-7098AD97869A}"/>
              </a:ext>
            </a:extLst>
          </p:cNvPr>
          <p:cNvSpPr txBox="1">
            <a:spLocks/>
          </p:cNvSpPr>
          <p:nvPr/>
        </p:nvSpPr>
        <p:spPr>
          <a:xfrm>
            <a:off x="457200" y="895350"/>
            <a:ext cx="5715000" cy="3886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200" b="1" dirty="0">
                <a:latin typeface="Caslon Antique" pitchFamily="18" charset="0"/>
              </a:rPr>
              <a:t>Partido Uni</a:t>
            </a:r>
            <a:r>
              <a:rPr lang="es-ES" b="1" dirty="0">
                <a:latin typeface="Caslon Antique" pitchFamily="18" charset="0"/>
              </a:rPr>
              <a:t>ó</a:t>
            </a:r>
            <a:r>
              <a:rPr lang="es-ES" sz="2200" b="1" dirty="0">
                <a:latin typeface="Caslon Antique" pitchFamily="18" charset="0"/>
              </a:rPr>
              <a:t>n</a:t>
            </a:r>
            <a:r>
              <a:rPr lang="es-ES" sz="2200" dirty="0">
                <a:latin typeface="Caslon Antique" pitchFamily="18" charset="0"/>
              </a:rPr>
              <a:t>, que comenz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 a moverse hacia el autonomismo bajo Antonio R. Barcel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, espant</a:t>
            </a:r>
            <a:r>
              <a:rPr lang="es-ES" dirty="0">
                <a:solidFill>
                  <a:prstClr val="black"/>
                </a:solidFill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 a los independentistas y se disolvi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 en 1924.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200" b="1" dirty="0">
                <a:latin typeface="Caslon Antique" pitchFamily="18" charset="0"/>
              </a:rPr>
              <a:t>Partido Republicano Puertorrique</a:t>
            </a:r>
            <a:r>
              <a:rPr lang="es-ES" b="1" dirty="0">
                <a:latin typeface="Caslon Antique" pitchFamily="18" charset="0"/>
              </a:rPr>
              <a:t>ñ</a:t>
            </a:r>
            <a:r>
              <a:rPr lang="es-ES" sz="2200" b="1" dirty="0">
                <a:latin typeface="Caslon Antique" pitchFamily="18" charset="0"/>
              </a:rPr>
              <a:t>o</a:t>
            </a:r>
            <a:r>
              <a:rPr lang="es-ES" sz="2200" dirty="0">
                <a:latin typeface="Caslon Antique" pitchFamily="18" charset="0"/>
              </a:rPr>
              <a:t>, bajo Jos</a:t>
            </a:r>
            <a:r>
              <a:rPr lang="es-ES" dirty="0">
                <a:latin typeface="Caslon Antique" pitchFamily="18" charset="0"/>
              </a:rPr>
              <a:t>é</a:t>
            </a:r>
            <a:r>
              <a:rPr lang="es-ES" sz="2200" dirty="0">
                <a:latin typeface="Caslon Antique" pitchFamily="18" charset="0"/>
              </a:rPr>
              <a:t> Tous Soto, </a:t>
            </a:r>
            <a:r>
              <a:rPr lang="es-ES" sz="2200" dirty="0" smtClean="0">
                <a:latin typeface="Caslon Antique" pitchFamily="18" charset="0"/>
              </a:rPr>
              <a:t>continu</a:t>
            </a:r>
            <a:r>
              <a:rPr lang="es-ES" dirty="0" smtClean="0">
                <a:solidFill>
                  <a:prstClr val="black"/>
                </a:solidFill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 </a:t>
            </a:r>
            <a:r>
              <a:rPr lang="es-ES" sz="2200" dirty="0">
                <a:latin typeface="Caslon Antique" pitchFamily="18" charset="0"/>
              </a:rPr>
              <a:t>abogando por la estadidad, pero se diluy</a:t>
            </a:r>
            <a:r>
              <a:rPr lang="es-ES" dirty="0">
                <a:solidFill>
                  <a:prstClr val="black"/>
                </a:solidFill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 con el surgimiento de otros partidos similares y termin</a:t>
            </a:r>
            <a:r>
              <a:rPr lang="es-ES" dirty="0">
                <a:solidFill>
                  <a:prstClr val="black"/>
                </a:solidFill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 siendo disuelto en 1924.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200" b="1" dirty="0">
                <a:latin typeface="Caslon Antique" pitchFamily="18" charset="0"/>
              </a:rPr>
              <a:t>Partido Socialista </a:t>
            </a:r>
            <a:r>
              <a:rPr lang="es-ES" sz="2200" dirty="0">
                <a:latin typeface="Caslon Antique" pitchFamily="18" charset="0"/>
              </a:rPr>
              <a:t>estuvo activo hasta el 1952.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200" b="1" dirty="0">
                <a:latin typeface="Caslon Antique" pitchFamily="18" charset="0"/>
              </a:rPr>
              <a:t>Partido Nacionalista Puertorrique</a:t>
            </a:r>
            <a:r>
              <a:rPr lang="es-ES" b="1" dirty="0">
                <a:latin typeface="Caslon Antique" pitchFamily="18" charset="0"/>
              </a:rPr>
              <a:t>ñ</a:t>
            </a:r>
            <a:r>
              <a:rPr lang="es-ES" sz="2200" b="1" dirty="0">
                <a:latin typeface="Caslon Antique" pitchFamily="18" charset="0"/>
              </a:rPr>
              <a:t>o </a:t>
            </a:r>
            <a:r>
              <a:rPr lang="es-ES" sz="2200" dirty="0">
                <a:latin typeface="Caslon Antique" pitchFamily="18" charset="0"/>
              </a:rPr>
              <a:t>fue fundado por los independentistas que abandonaron el Partido Uni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n en 1922.</a:t>
            </a:r>
          </a:p>
        </p:txBody>
      </p:sp>
      <p:pic>
        <p:nvPicPr>
          <p:cNvPr id="5122" name="Picture 2" descr="Image result for partido unión de puerto rico">
            <a:extLst>
              <a:ext uri="{FF2B5EF4-FFF2-40B4-BE49-F238E27FC236}">
                <a16:creationId xmlns="" xmlns:a16="http://schemas.microsoft.com/office/drawing/2014/main" id="{633486D6-0E26-49A9-9C64-FFE1C00F1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993" r="21619"/>
          <a:stretch/>
        </p:blipFill>
        <p:spPr bwMode="auto">
          <a:xfrm>
            <a:off x="6400507" y="0"/>
            <a:ext cx="2709334" cy="51435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269412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7DFD4EF7-EEA2-4791-BF9A-7098AD97869A}"/>
              </a:ext>
            </a:extLst>
          </p:cNvPr>
          <p:cNvSpPr txBox="1">
            <a:spLocks/>
          </p:cNvSpPr>
          <p:nvPr/>
        </p:nvSpPr>
        <p:spPr>
          <a:xfrm>
            <a:off x="451945" y="1428749"/>
            <a:ext cx="5872655" cy="289560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s-ES" sz="2200" dirty="0">
                <a:latin typeface="Caslon Antique" pitchFamily="18" charset="0"/>
              </a:rPr>
              <a:t>Los rivales, Antonio R. Barcel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 y Jos</a:t>
            </a:r>
            <a:r>
              <a:rPr lang="es-ES" dirty="0">
                <a:latin typeface="Caslon Antique" pitchFamily="18" charset="0"/>
              </a:rPr>
              <a:t>é</a:t>
            </a:r>
            <a:r>
              <a:rPr lang="es-ES" sz="2200" dirty="0">
                <a:latin typeface="Caslon Antique" pitchFamily="18" charset="0"/>
              </a:rPr>
              <a:t> Tous Soto acordaron crear una uni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n pol</a:t>
            </a:r>
            <a:r>
              <a:rPr lang="es-ES" dirty="0">
                <a:latin typeface="Caslon Antique" pitchFamily="18" charset="0"/>
              </a:rPr>
              <a:t>í</a:t>
            </a:r>
            <a:r>
              <a:rPr lang="es-ES" sz="2200" dirty="0">
                <a:latin typeface="Caslon Antique" pitchFamily="18" charset="0"/>
              </a:rPr>
              <a:t>tica que se conoci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 como </a:t>
            </a:r>
            <a:r>
              <a:rPr lang="es-ES" sz="2200" dirty="0" smtClean="0">
                <a:latin typeface="Caslon Antique" pitchFamily="18" charset="0"/>
              </a:rPr>
              <a:t>la </a:t>
            </a:r>
            <a:r>
              <a:rPr lang="es-ES" sz="2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Alianza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Puertorrique</a:t>
            </a:r>
            <a:r>
              <a:rPr lang="es-ES" sz="20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ñ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a</a:t>
            </a:r>
            <a:r>
              <a:rPr lang="es-ES" sz="2200" dirty="0">
                <a:latin typeface="Caslon Antique" pitchFamily="18" charset="0"/>
              </a:rPr>
              <a:t> para contrarrestar el crecimiento del independentismo en Puerto Rico.</a:t>
            </a:r>
          </a:p>
          <a:p>
            <a:pPr>
              <a:lnSpc>
                <a:spcPts val="2400"/>
              </a:lnSpc>
            </a:pPr>
            <a:endParaRPr lang="es-ES" sz="2200" dirty="0">
              <a:latin typeface="Caslon Antique" pitchFamily="18" charset="0"/>
            </a:endParaRPr>
          </a:p>
          <a:p>
            <a:pPr>
              <a:lnSpc>
                <a:spcPts val="2400"/>
              </a:lnSpc>
            </a:pPr>
            <a:r>
              <a:rPr lang="es-ES" sz="2200" dirty="0">
                <a:latin typeface="Caslon Antique" pitchFamily="18" charset="0"/>
              </a:rPr>
              <a:t>La Alianza Puertorrique</a:t>
            </a:r>
            <a:r>
              <a:rPr lang="es-ES" dirty="0">
                <a:latin typeface="Caslon Antique" pitchFamily="18" charset="0"/>
              </a:rPr>
              <a:t>ñ</a:t>
            </a:r>
            <a:r>
              <a:rPr lang="es-ES" sz="2200" dirty="0">
                <a:latin typeface="Caslon Antique" pitchFamily="18" charset="0"/>
              </a:rPr>
              <a:t>a defend</a:t>
            </a:r>
            <a:r>
              <a:rPr lang="es-ES" dirty="0">
                <a:latin typeface="Caslon Antique" pitchFamily="18" charset="0"/>
              </a:rPr>
              <a:t>í</a:t>
            </a:r>
            <a:r>
              <a:rPr lang="es-ES" sz="2200" dirty="0">
                <a:latin typeface="Caslon Antique" pitchFamily="18" charset="0"/>
              </a:rPr>
              <a:t>a el autogobierno y la asociaci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n </a:t>
            </a:r>
            <a:r>
              <a:rPr lang="es-ES" sz="2200" dirty="0" smtClean="0">
                <a:latin typeface="Caslon Antique" pitchFamily="18" charset="0"/>
              </a:rPr>
              <a:t>“permanente” </a:t>
            </a:r>
            <a:r>
              <a:rPr lang="es-ES" sz="2200" dirty="0">
                <a:latin typeface="Caslon Antique" pitchFamily="18" charset="0"/>
              </a:rPr>
              <a:t>con EEUU (autonomismo).</a:t>
            </a:r>
          </a:p>
          <a:p>
            <a:pPr>
              <a:lnSpc>
                <a:spcPts val="2400"/>
              </a:lnSpc>
            </a:pPr>
            <a:r>
              <a:rPr lang="es-ES" sz="2200" dirty="0">
                <a:latin typeface="Caslon Antique" pitchFamily="18" charset="0"/>
              </a:rPr>
              <a:t>La Alianza gan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 las elecciones del 1924 y 1928. Sin embargo luchas internas la hicieron desaparecer en 1929.</a:t>
            </a:r>
          </a:p>
          <a:p>
            <a:pPr>
              <a:lnSpc>
                <a:spcPts val="3800"/>
              </a:lnSpc>
            </a:pPr>
            <a:endParaRPr lang="es-ES" sz="2400" dirty="0">
              <a:latin typeface="Caslon Antique" pitchFamily="18" charset="0"/>
            </a:endParaRPr>
          </a:p>
        </p:txBody>
      </p:sp>
      <p:pic>
        <p:nvPicPr>
          <p:cNvPr id="9218" name="Picture 2" descr="Image result for Tous Soto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2000" contrast="14000"/>
          </a:blip>
          <a:srcRect t="3922" r="18318" b="17428"/>
          <a:stretch>
            <a:fillRect/>
          </a:stretch>
        </p:blipFill>
        <p:spPr bwMode="auto">
          <a:xfrm rot="21148399">
            <a:off x="6541575" y="438126"/>
            <a:ext cx="1641764" cy="2257425"/>
          </a:xfrm>
          <a:prstGeom prst="rect">
            <a:avLst/>
          </a:prstGeom>
          <a:noFill/>
        </p:spPr>
      </p:pic>
      <p:pic>
        <p:nvPicPr>
          <p:cNvPr id="9220" name="Picture 4" descr="Image result for Tous Soto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15000"/>
          </a:blip>
          <a:srcRect/>
          <a:stretch>
            <a:fillRect/>
          </a:stretch>
        </p:blipFill>
        <p:spPr bwMode="auto">
          <a:xfrm rot="392104">
            <a:off x="6894934" y="2662539"/>
            <a:ext cx="1714500" cy="2085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4438691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31A99D-692E-4F10-B834-4C2E757B34DB}"/>
              </a:ext>
            </a:extLst>
          </p:cNvPr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spc="300" dirty="0">
                <a:latin typeface="BIRTH OF A HERO" pitchFamily="2" charset="0"/>
              </a:rPr>
              <a:t>Comercio unidireccional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FD4EF7-EEA2-4791-BF9A-7098AD97869A}"/>
              </a:ext>
            </a:extLst>
          </p:cNvPr>
          <p:cNvSpPr txBox="1">
            <a:spLocks/>
          </p:cNvSpPr>
          <p:nvPr/>
        </p:nvSpPr>
        <p:spPr>
          <a:xfrm>
            <a:off x="457200" y="1428750"/>
            <a:ext cx="8229600" cy="1066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ts val="2400"/>
              </a:lnSpc>
            </a:pPr>
            <a:r>
              <a:rPr lang="es-ES" sz="2200" dirty="0">
                <a:latin typeface="Caslon Antique" pitchFamily="18" charset="0"/>
              </a:rPr>
              <a:t>Mientras tanto, las leyes de cabotaje segu</a:t>
            </a:r>
            <a:r>
              <a:rPr lang="es-ES" dirty="0">
                <a:latin typeface="Caslon Antique" pitchFamily="18" charset="0"/>
              </a:rPr>
              <a:t>í</a:t>
            </a:r>
            <a:r>
              <a:rPr lang="es-ES" sz="2200" dirty="0">
                <a:latin typeface="Caslon Antique" pitchFamily="18" charset="0"/>
              </a:rPr>
              <a:t>an transformando la econom</a:t>
            </a:r>
            <a:r>
              <a:rPr lang="es-ES" dirty="0">
                <a:latin typeface="Caslon Antique" pitchFamily="18" charset="0"/>
              </a:rPr>
              <a:t>í</a:t>
            </a:r>
            <a:r>
              <a:rPr lang="es-ES" sz="2200" dirty="0">
                <a:latin typeface="Caslon Antique" pitchFamily="18" charset="0"/>
              </a:rPr>
              <a:t>a local. En 1897, las exportaciones a EEUU constitu</a:t>
            </a:r>
            <a:r>
              <a:rPr lang="es-ES" dirty="0">
                <a:latin typeface="Caslon Antique" pitchFamily="18" charset="0"/>
              </a:rPr>
              <a:t>í</a:t>
            </a:r>
            <a:r>
              <a:rPr lang="es-ES" sz="2200" dirty="0">
                <a:latin typeface="Caslon Antique" pitchFamily="18" charset="0"/>
              </a:rPr>
              <a:t>an el 19% del comercio exterior. Para 1930, </a:t>
            </a:r>
            <a:r>
              <a:rPr lang="es-ES" sz="2200" dirty="0" smtClean="0">
                <a:latin typeface="Caslon Antique" pitchFamily="18" charset="0"/>
              </a:rPr>
              <a:t>pas</a:t>
            </a:r>
            <a:r>
              <a:rPr lang="es-ES" dirty="0" smtClean="0">
                <a:solidFill>
                  <a:prstClr val="black"/>
                </a:solidFill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 a ser un 94</a:t>
            </a:r>
            <a:r>
              <a:rPr lang="es-ES" sz="2200" dirty="0">
                <a:latin typeface="Caslon Antique" pitchFamily="18" charset="0"/>
              </a:rPr>
              <a:t>%. </a:t>
            </a:r>
          </a:p>
          <a:p>
            <a:pPr algn="ctr">
              <a:lnSpc>
                <a:spcPts val="3800"/>
              </a:lnSpc>
            </a:pPr>
            <a:endParaRPr lang="es-ES" sz="2400" dirty="0">
              <a:latin typeface="Caslon Antique" pitchFamily="18" charset="0"/>
            </a:endParaRPr>
          </a:p>
        </p:txBody>
      </p:sp>
      <p:pic>
        <p:nvPicPr>
          <p:cNvPr id="4" name="Picture 2" descr="Image result for docks puerto rico">
            <a:extLst>
              <a:ext uri="{FF2B5EF4-FFF2-40B4-BE49-F238E27FC236}">
                <a16:creationId xmlns="" xmlns:a16="http://schemas.microsoft.com/office/drawing/2014/main" id="{FB852C80-CA2E-4E72-877A-2742A998A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9154511" cy="2571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FD4EF7-EEA2-4791-BF9A-7098AD97869A}"/>
              </a:ext>
            </a:extLst>
          </p:cNvPr>
          <p:cNvSpPr txBox="1">
            <a:spLocks/>
          </p:cNvSpPr>
          <p:nvPr/>
        </p:nvSpPr>
        <p:spPr>
          <a:xfrm>
            <a:off x="457200" y="3486150"/>
            <a:ext cx="8229600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ts val="2400"/>
              </a:lnSpc>
            </a:pPr>
            <a:r>
              <a:rPr lang="es-ES" sz="2200" dirty="0">
                <a:latin typeface="Caslon Antique" pitchFamily="18" charset="0"/>
              </a:rPr>
              <a:t>Para 1899, el 40% de la tierra se empleaba para el cultivo de alimentos diversos: pl</a:t>
            </a:r>
            <a:r>
              <a:rPr lang="es-ES" dirty="0">
                <a:latin typeface="Caslon Antique" pitchFamily="18" charset="0"/>
              </a:rPr>
              <a:t>á</a:t>
            </a:r>
            <a:r>
              <a:rPr lang="es-ES" sz="2200" dirty="0">
                <a:latin typeface="Caslon Antique" pitchFamily="18" charset="0"/>
              </a:rPr>
              <a:t>tano, frutas, habichuelas, arroz y viandas. En 1930, los monocultivos y el dominio de las empresas de EEUU lo bajaron a 28%, aumentando esto nuestra dependencia de mas importaciones para satisfacer las necesidades locales.</a:t>
            </a:r>
          </a:p>
          <a:p>
            <a:pPr algn="ctr">
              <a:lnSpc>
                <a:spcPts val="3800"/>
              </a:lnSpc>
            </a:pPr>
            <a:endParaRPr lang="es-ES" sz="2400" dirty="0">
              <a:latin typeface="Caslon Antique" pitchFamily="18" charset="0"/>
            </a:endParaRPr>
          </a:p>
        </p:txBody>
      </p:sp>
      <p:pic>
        <p:nvPicPr>
          <p:cNvPr id="3076" name="Picture 4" descr="Image result for docks puerto rico">
            <a:extLst>
              <a:ext uri="{FF2B5EF4-FFF2-40B4-BE49-F238E27FC236}">
                <a16:creationId xmlns="" xmlns:a16="http://schemas.microsoft.com/office/drawing/2014/main" id="{A2998F9D-F36A-4C9F-B3EB-465B2C463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330" b="26605"/>
          <a:stretch/>
        </p:blipFill>
        <p:spPr bwMode="auto">
          <a:xfrm>
            <a:off x="0" y="0"/>
            <a:ext cx="9144000" cy="3278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93131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788</Words>
  <Application>Microsoft Office PowerPoint</Application>
  <PresentationFormat>On-screen Show (16:9)</PresentationFormat>
  <Paragraphs>52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173</cp:revision>
  <dcterms:created xsi:type="dcterms:W3CDTF">2019-07-26T01:32:32Z</dcterms:created>
  <dcterms:modified xsi:type="dcterms:W3CDTF">2021-02-24T16:56:24Z</dcterms:modified>
</cp:coreProperties>
</file>