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6" r:id="rId7"/>
    <p:sldId id="275" r:id="rId8"/>
    <p:sldId id="278" r:id="rId9"/>
    <p:sldId id="279" r:id="rId10"/>
    <p:sldId id="277" r:id="rId11"/>
    <p:sldId id="273" r:id="rId12"/>
    <p:sldId id="280" r:id="rId13"/>
    <p:sldId id="270" r:id="rId14"/>
    <p:sldId id="271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6uf5Ns-7EO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OY-dOXMmi_w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92" b="998"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Muñoz Rivera en D.C.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57350"/>
            <a:ext cx="5867400" cy="2971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Poco antes de bajar la Ley Jones para voto en la 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mara de Representantes, Luis Mu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oz Rivera, 3</a:t>
            </a:r>
            <a:r>
              <a:rPr lang="es-ES" sz="2400" baseline="30000" dirty="0">
                <a:latin typeface="Caslon Antique" panose="02027200000000000000" pitchFamily="18" charset="0"/>
              </a:rPr>
              <a:t>er</a:t>
            </a:r>
            <a:r>
              <a:rPr lang="es-ES" sz="2400" dirty="0">
                <a:latin typeface="Caslon Antique" panose="02027200000000000000" pitchFamily="18" charset="0"/>
              </a:rPr>
              <a:t> comisionado residente de la isla en Washington,  se dirigi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al pleno para solicitar que se revocara de la ley, la provisi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que conceder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la ciudadan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americana y que mas bien se consultara a los puertorrique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si la deseaban.  De no hacer esto ped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o una ciudadan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</a:t>
            </a:r>
            <a:r>
              <a:rPr lang="es-ES" sz="2400" u="sng" dirty="0">
                <a:latin typeface="Caslon Antique" panose="02027200000000000000" pitchFamily="18" charset="0"/>
              </a:rPr>
              <a:t>con estadidad</a:t>
            </a:r>
            <a:r>
              <a:rPr lang="es-ES" sz="2400" dirty="0">
                <a:latin typeface="Caslon Antique" panose="02027200000000000000" pitchFamily="18" charset="0"/>
              </a:rPr>
              <a:t> o (preferiblemente) la </a:t>
            </a:r>
            <a:r>
              <a:rPr lang="es-ES" sz="2400" u="sng" dirty="0">
                <a:latin typeface="Caslon Antique" panose="02027200000000000000" pitchFamily="18" charset="0"/>
              </a:rPr>
              <a:t>independencia</a:t>
            </a:r>
            <a:r>
              <a:rPr lang="es-ES" sz="2400" dirty="0">
                <a:latin typeface="Caslon Antique" panose="02027200000000000000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La Ley Jones se aprob</a:t>
            </a: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ó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 como estaba redactada. </a:t>
            </a:r>
            <a:r>
              <a:rPr lang="es-ES" sz="2400" dirty="0">
                <a:latin typeface="Caslon Antique" panose="02027200000000000000" pitchFamily="18" charset="0"/>
              </a:rPr>
              <a:t>Mu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oz Rivera regres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la isla y muri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6 meses despu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Muñoz Rivera en Washington"/>
          <p:cNvPicPr>
            <a:picLocks noChangeAspect="1" noChangeArrowheads="1"/>
          </p:cNvPicPr>
          <p:nvPr/>
        </p:nvPicPr>
        <p:blipFill>
          <a:blip r:embed="rId2" cstate="print">
            <a:lum contrast="7000"/>
          </a:blip>
          <a:srcRect l="2441" r="21875"/>
          <a:stretch>
            <a:fillRect/>
          </a:stretch>
        </p:blipFill>
        <p:spPr bwMode="auto">
          <a:xfrm flipH="1">
            <a:off x="6400800" y="0"/>
            <a:ext cx="2743200" cy="5161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Ley Jones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28750"/>
            <a:ext cx="8229600" cy="3581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</a:t>
            </a:r>
            <a:r>
              <a:rPr lang="es-ES" sz="2400" b="1" dirty="0">
                <a:latin typeface="Caslon Antique" panose="02027200000000000000" pitchFamily="18" charset="0"/>
              </a:rPr>
              <a:t>Ley Jones </a:t>
            </a:r>
            <a:r>
              <a:rPr lang="es-ES" sz="2400" dirty="0">
                <a:latin typeface="Caslon Antique" panose="02027200000000000000" pitchFamily="18" charset="0"/>
              </a:rPr>
              <a:t>fue aprobada por el Congreso y firmada por el presidente Woodrow Wilson. En adición a otorgar la ciudadan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estadounidense a los puertorrique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os, la ley reorganiz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las estructuras pol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ticas de la isla creando 7 departamentos en el nuevo gobierno local: </a:t>
            </a:r>
          </a:p>
          <a:p>
            <a:pPr lvl="1">
              <a:lnSpc>
                <a:spcPts val="19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Educaci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</a:t>
            </a:r>
          </a:p>
          <a:p>
            <a:pPr lvl="1">
              <a:lnSpc>
                <a:spcPts val="19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Justicia</a:t>
            </a:r>
          </a:p>
          <a:p>
            <a:pPr lvl="1">
              <a:lnSpc>
                <a:spcPts val="19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Salud</a:t>
            </a:r>
          </a:p>
          <a:p>
            <a:pPr lvl="1">
              <a:lnSpc>
                <a:spcPts val="19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Agricultura</a:t>
            </a:r>
          </a:p>
          <a:p>
            <a:pPr lvl="1">
              <a:lnSpc>
                <a:spcPts val="19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Comercio </a:t>
            </a:r>
          </a:p>
          <a:p>
            <a:pPr lvl="1">
              <a:lnSpc>
                <a:spcPts val="19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Trabajo</a:t>
            </a:r>
          </a:p>
          <a:p>
            <a:pPr lvl="1">
              <a:lnSpc>
                <a:spcPts val="19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>
                <a:latin typeface="Caslon Antique" panose="02027200000000000000" pitchFamily="18" charset="0"/>
              </a:rPr>
              <a:t>Hacienda </a:t>
            </a:r>
          </a:p>
          <a:p>
            <a:pPr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Image result for Woodrow Wilson"/>
          <p:cNvPicPr>
            <a:picLocks noChangeAspect="1" noChangeArrowheads="1"/>
          </p:cNvPicPr>
          <p:nvPr/>
        </p:nvPicPr>
        <p:blipFill>
          <a:blip r:embed="rId2" cstate="print"/>
          <a:srcRect l="6892"/>
          <a:stretch>
            <a:fillRect/>
          </a:stretch>
        </p:blipFill>
        <p:spPr bwMode="auto">
          <a:xfrm>
            <a:off x="6934200" y="2495550"/>
            <a:ext cx="1668055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90550"/>
            <a:ext cx="5257800" cy="4191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ley cre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una legislatura bicameral electiva. El Senado, o 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mara alta, vendr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a asumir los poderes legislativos del Consejo Ejecutivo. La 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mara baja ser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ahora la 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mara de Representantes. El Gobernador segu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siendo nombrado por el Presidente, as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 como los miembros del gabinete. El Presidente y el Congreso segu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teniendo poder para vetar leyes, </a:t>
            </a:r>
            <a:r>
              <a:rPr lang="es-ES" sz="2400" dirty="0" smtClean="0">
                <a:latin typeface="Caslon Antique" panose="02027200000000000000" pitchFamily="18" charset="0"/>
              </a:rPr>
              <a:t>aunque </a:t>
            </a:r>
            <a:r>
              <a:rPr lang="es-ES" sz="2400" dirty="0">
                <a:latin typeface="Caslon Antique" panose="02027200000000000000" pitchFamily="18" charset="0"/>
              </a:rPr>
              <a:t>fuesen aprobadas por el Gobernador. Contrario a la Ley Foraker, que restring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el sufragio a varones alfabetizados y propietarios, la Ley Jones lo extendi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todos los varones de 21 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o 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s, sin requisitos de alfabetizaci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o propiedad. Las mujeres quedaron sin derecho al voto, igual que en la metr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poli.</a:t>
            </a:r>
          </a:p>
        </p:txBody>
      </p:sp>
      <p:pic>
        <p:nvPicPr>
          <p:cNvPr id="4098" name="Picture 2" descr="Image result for ley organica jones 1917"/>
          <p:cNvPicPr>
            <a:picLocks noChangeAspect="1" noChangeArrowheads="1"/>
          </p:cNvPicPr>
          <p:nvPr/>
        </p:nvPicPr>
        <p:blipFill>
          <a:blip r:embed="rId2" cstate="print"/>
          <a:srcRect l="17413" r="35544"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82678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098" name="Picture 2" descr="Image result for clip art woman with gas mas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9E50"/>
              </a:clrFrom>
              <a:clrTo>
                <a:srgbClr val="D39E5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092" y="1581150"/>
            <a:ext cx="3614510" cy="2590800"/>
          </a:xfrm>
          <a:prstGeom prst="rect">
            <a:avLst/>
          </a:prstGeom>
          <a:noFill/>
        </p:spPr>
      </p:pic>
      <p:sp>
        <p:nvSpPr>
          <p:cNvPr id="18" name="Oval Callout 17"/>
          <p:cNvSpPr/>
          <p:nvPr/>
        </p:nvSpPr>
        <p:spPr>
          <a:xfrm>
            <a:off x="2667000" y="1581150"/>
            <a:ext cx="1447800" cy="609600"/>
          </a:xfrm>
          <a:prstGeom prst="wedgeEllipseCallout">
            <a:avLst>
              <a:gd name="adj1" fmla="val -43825"/>
              <a:gd name="adj2" fmla="val 64741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¡ ESTO NO HUELE BIEN !!!</a:t>
            </a:r>
          </a:p>
        </p:txBody>
      </p:sp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90750"/>
            <a:ext cx="52578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 pagina 213 del libro y la 55 de cuaderno de actividades.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799" y="1428750"/>
            <a:ext cx="2575561" cy="2861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09675" y="1206500"/>
            <a:ext cx="6723063" cy="2730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13: Transformaciones del Siglo XX</a:t>
            </a:r>
          </a:p>
        </p:txBody>
      </p:sp>
      <p:pic>
        <p:nvPicPr>
          <p:cNvPr id="9224" name="Picture 8" descr="Image result for dollar sign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181350"/>
            <a:ext cx="1356360" cy="160020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1898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Cu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les fueron los efectos de la Ley Jones en la vida de los residentes de Puerto Rico?</a:t>
            </a: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212-213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8194" name="Picture 2" descr="Image result for world war 1"/>
          <p:cNvPicPr>
            <a:picLocks noChangeAspect="1" noChangeArrowheads="1"/>
          </p:cNvPicPr>
          <p:nvPr/>
        </p:nvPicPr>
        <p:blipFill>
          <a:blip r:embed="rId2" cstate="print">
            <a:lum bright="-4000" contrast="14000"/>
          </a:blip>
          <a:srcRect/>
          <a:stretch>
            <a:fillRect/>
          </a:stretch>
        </p:blipFill>
        <p:spPr bwMode="auto">
          <a:xfrm>
            <a:off x="6000006" y="1047750"/>
            <a:ext cx="2763887" cy="3733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545566"/>
            <a:ext cx="7924800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1ra Guerra Mundial        </a:t>
            </a:r>
            <a:r>
              <a:rPr lang="es-ES" sz="2400" dirty="0">
                <a:latin typeface="Caslon Antique" panose="02027200000000000000" pitchFamily="18" charset="0"/>
                <a:cs typeface="Calibri" panose="020F0502020204030204" pitchFamily="34" charset="0"/>
              </a:rPr>
              <a:t>•Ley Jones        •Ciudadan</a:t>
            </a:r>
            <a:r>
              <a:rPr lang="es-ES" sz="2000" dirty="0">
                <a:latin typeface="Caslon Antique" panose="02027200000000000000" pitchFamily="18" charset="0"/>
                <a:cs typeface="Calibri" panose="020F0502020204030204" pitchFamily="34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  <a:cs typeface="Calibri" panose="020F0502020204030204" pitchFamily="34" charset="0"/>
              </a:rPr>
              <a:t>a estadounidense</a:t>
            </a:r>
            <a:endParaRPr lang="es-ES" sz="2400" dirty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1026" name="Picture 2" descr="Image result for 1917 movie">
            <a:extLst>
              <a:ext uri="{FF2B5EF4-FFF2-40B4-BE49-F238E27FC236}">
                <a16:creationId xmlns="" xmlns:a16="http://schemas.microsoft.com/office/drawing/2014/main" id="{B97DF399-7EEF-4067-A31C-BA4EE7487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66"/>
          <a:stretch/>
        </p:blipFill>
        <p:spPr bwMode="auto">
          <a:xfrm>
            <a:off x="1695450" y="2419350"/>
            <a:ext cx="5753100" cy="2418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Puerto Rico en evolución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038350"/>
            <a:ext cx="5486400" cy="2438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arribo de EEUU deton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una serie de transformaciones, en todas las esferas, que impactaron a todos los puertorrique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durante los primeros 18 a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de ocupaci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n. En 1917 una serie de eventos transformaron a la isla para siempre. Entre ellas estuvo: la entrada de EEUU en 1</a:t>
            </a:r>
            <a:r>
              <a:rPr lang="es-ES" sz="2400" baseline="30000" dirty="0">
                <a:latin typeface="Caslon Antique" panose="02027200000000000000" pitchFamily="18" charset="0"/>
              </a:rPr>
              <a:t>ra</a:t>
            </a:r>
            <a:r>
              <a:rPr lang="es-ES" sz="2400" dirty="0">
                <a:latin typeface="Caslon Antique" panose="02027200000000000000" pitchFamily="18" charset="0"/>
              </a:rPr>
              <a:t> Guerra Mundial  y la aprobaci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</a:t>
            </a:r>
            <a:r>
              <a:rPr lang="es-ES" sz="2400" dirty="0">
                <a:latin typeface="Caslon Antique" panose="02027200000000000000" pitchFamily="18" charset="0"/>
                <a:cs typeface="Calibri" panose="020F0502020204030204" pitchFamily="34" charset="0"/>
              </a:rPr>
              <a:t> la Ley Jones.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puerto rico 1900">
            <a:extLst>
              <a:ext uri="{FF2B5EF4-FFF2-40B4-BE49-F238E27FC236}">
                <a16:creationId xmlns="" xmlns:a16="http://schemas.microsoft.com/office/drawing/2014/main" id="{E856C583-194D-4BA8-9A76-C923F6913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76" r="17688"/>
          <a:stretch/>
        </p:blipFill>
        <p:spPr bwMode="auto">
          <a:xfrm>
            <a:off x="6172200" y="1733549"/>
            <a:ext cx="2634615" cy="2952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Primera Guerra Mundial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04950"/>
            <a:ext cx="5486400" cy="3429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 </a:t>
            </a:r>
            <a:r>
              <a:rPr lang="es-ES" sz="2400" b="1" dirty="0">
                <a:latin typeface="Caslon Antique" panose="02027200000000000000" pitchFamily="18" charset="0"/>
              </a:rPr>
              <a:t>Primera Guerra Mundial</a:t>
            </a:r>
            <a:r>
              <a:rPr lang="es-ES" sz="2400" dirty="0">
                <a:latin typeface="Caslon Antique" panose="02027200000000000000" pitchFamily="18" charset="0"/>
              </a:rPr>
              <a:t> (o la </a:t>
            </a:r>
            <a:r>
              <a:rPr lang="es-ES" sz="2400" b="1" dirty="0">
                <a:latin typeface="Caslon Antique" panose="02027200000000000000" pitchFamily="18" charset="0"/>
              </a:rPr>
              <a:t>Gran Guerra</a:t>
            </a:r>
            <a:r>
              <a:rPr lang="es-ES" sz="2400" dirty="0">
                <a:latin typeface="Caslon Antique" panose="02027200000000000000" pitchFamily="18" charset="0"/>
              </a:rPr>
              <a:t>) fue uno de los conflictos armados 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importantes en la historia del mundo. Dur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4 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os, desde 1914  hasta 1918 y ser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una de las guerras con mayor participaci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ya que alrededor de 70 millones de militares participaron en ella.</a:t>
            </a:r>
          </a:p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tema de los U-boats alemanes que hundieron miles de barcos durante la guerra inquiet</a:t>
            </a:r>
            <a:r>
              <a:rPr lang="es-ES" sz="19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EE UU. En respuesta, el congreso promulg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Ley de la Marina Mercante (o la Ley Jones), para proteger su industria de construcci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naval y proteger a su fuerza de trabajo mar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tima.</a:t>
            </a:r>
          </a:p>
        </p:txBody>
      </p:sp>
      <p:pic>
        <p:nvPicPr>
          <p:cNvPr id="7170" name="Picture 2" descr="Image result for ww1 in col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314" r="9000"/>
          <a:stretch>
            <a:fillRect/>
          </a:stretch>
        </p:blipFill>
        <p:spPr bwMode="auto">
          <a:xfrm>
            <a:off x="6032336" y="0"/>
            <a:ext cx="3111664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15991">
            <a:off x="8017301" y="46862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14350"/>
            <a:ext cx="8458200" cy="1295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Se supone que la Ley Foraker era una medida temporera para la isla, pero sus disposiciones estuvieron vigentes por 17 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os, hasta que se aprob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</a:t>
            </a:r>
            <a:r>
              <a:rPr lang="es-ES" sz="2400" b="1" dirty="0">
                <a:latin typeface="Caslon Antique" panose="02027200000000000000" pitchFamily="18" charset="0"/>
              </a:rPr>
              <a:t>Ley Org</a:t>
            </a:r>
            <a:r>
              <a:rPr lang="es-ES" sz="1900" b="1" dirty="0">
                <a:latin typeface="Caslon Antique" panose="02027200000000000000" pitchFamily="18" charset="0"/>
              </a:rPr>
              <a:t>á</a:t>
            </a:r>
            <a:r>
              <a:rPr lang="es-ES" sz="2400" b="1" dirty="0">
                <a:latin typeface="Caslon Antique" panose="02027200000000000000" pitchFamily="18" charset="0"/>
              </a:rPr>
              <a:t>nica Jones</a:t>
            </a:r>
            <a:r>
              <a:rPr lang="es-ES" sz="2400" dirty="0">
                <a:latin typeface="Caslon Antique" panose="02027200000000000000" pitchFamily="18" charset="0"/>
              </a:rPr>
              <a:t>. Esta nueva ley hizo de esas disposiciones, unas permanentes. </a:t>
            </a:r>
          </a:p>
        </p:txBody>
      </p:sp>
      <p:pic>
        <p:nvPicPr>
          <p:cNvPr id="9218" name="Picture 2" descr="Image result for us passport puerto rico"/>
          <p:cNvPicPr>
            <a:picLocks noChangeAspect="1" noChangeArrowheads="1"/>
          </p:cNvPicPr>
          <p:nvPr/>
        </p:nvPicPr>
        <p:blipFill>
          <a:blip r:embed="rId2" cstate="print"/>
          <a:srcRect t="11884"/>
          <a:stretch>
            <a:fillRect/>
          </a:stretch>
        </p:blipFill>
        <p:spPr bwMode="auto">
          <a:xfrm>
            <a:off x="0" y="1885950"/>
            <a:ext cx="9144000" cy="3257550"/>
          </a:xfrm>
          <a:prstGeom prst="rect">
            <a:avLst/>
          </a:prstGeom>
          <a:noFill/>
        </p:spPr>
      </p:pic>
      <p:pic>
        <p:nvPicPr>
          <p:cNvPr id="9220" name="Picture 4" descr="Image result for us passport vector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257800" y="1657350"/>
            <a:ext cx="3620471" cy="332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82678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419350"/>
            <a:ext cx="8382000" cy="2362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Con la Guerra, el Congreso reconoci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Puerto Rico como un punto estrat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gico desde donde pod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proteger el Canal de Panam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. Para este tiempo, la ciudadan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americana se hab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convertido en una de las principales demandas de Puerto Rico.</a:t>
            </a:r>
          </a:p>
          <a:p>
            <a:pPr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En 1917, la Ley Jones convirti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los nacidos en la Isla en </a:t>
            </a:r>
            <a:r>
              <a:rPr lang="es-ES" sz="2400" b="1" dirty="0">
                <a:latin typeface="Caslon Antique" panose="02027200000000000000" pitchFamily="18" charset="0"/>
              </a:rPr>
              <a:t>ciudadanos estadounidenses</a:t>
            </a:r>
            <a:r>
              <a:rPr lang="es-ES" sz="2400" dirty="0">
                <a:latin typeface="Caslon Antique" panose="02027200000000000000" pitchFamily="18" charset="0"/>
              </a:rPr>
              <a:t>, extendi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ndoles el beneficio de la constituci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americana. S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lo 287 rechazaron esa ciudadan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y mantuvieron su estatus de ciudadanos de Puerto Rico, lo que les imped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votar y los dejaba sin protecci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constitucional. </a:t>
            </a:r>
          </a:p>
        </p:txBody>
      </p:sp>
      <p:pic>
        <p:nvPicPr>
          <p:cNvPr id="1026" name="Picture 2" descr="Image result for panama can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"/>
            <a:ext cx="9144000" cy="2038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8169701" y="1638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419600" y="819150"/>
            <a:ext cx="4267200" cy="3962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Los congresistas cre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que era importante obtener el apoyo de los boricuas convertidos en ciudadanos que podr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ayudar como soldados. Aunque la Guerra se desarroll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miles de millas de Puerto Rico, la isla no se libr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del impacto de la Primera Guerra Mundial. Miles de puertorrique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fueron entrenados para cruzar los mares y lanzarse a las trincheras. Con la entrada de EE UU a la Primera Guerra Mundial se activ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Ley de Servicio Selectivo, aplicado a Puerto Rico por el gobernador Arthur Yager. </a:t>
            </a:r>
          </a:p>
        </p:txBody>
      </p:sp>
      <p:pic>
        <p:nvPicPr>
          <p:cNvPr id="26626" name="Picture 2" descr="F:\9NO GRD. HISTORIA DE PUERTO RICO\Boricuas WW1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"/>
          </a:blip>
          <a:srcRect l="1818" r="1818" b="6332"/>
          <a:stretch>
            <a:fillRect/>
          </a:stretch>
        </p:blipFill>
        <p:spPr bwMode="auto">
          <a:xfrm>
            <a:off x="381000" y="1197732"/>
            <a:ext cx="3733800" cy="3126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714</Words>
  <Application>Microsoft Office PowerPoint</Application>
  <PresentationFormat>On-screen Show (16:9)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155</cp:revision>
  <dcterms:created xsi:type="dcterms:W3CDTF">2019-07-26T01:32:32Z</dcterms:created>
  <dcterms:modified xsi:type="dcterms:W3CDTF">2021-02-18T13:36:55Z</dcterms:modified>
</cp:coreProperties>
</file>