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7" r:id="rId4"/>
    <p:sldId id="280" r:id="rId5"/>
    <p:sldId id="266" r:id="rId6"/>
    <p:sldId id="296" r:id="rId7"/>
    <p:sldId id="297" r:id="rId8"/>
    <p:sldId id="274" r:id="rId9"/>
    <p:sldId id="263"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49" d="100"/>
          <a:sy n="149" d="100"/>
        </p:scale>
        <p:origin x="426"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2/25/2019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r6yK8GDiAm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Okph9wt8I0A&amp;t=157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p:cNvPicPr>
            <a:picLocks noChangeAspect="1" noChangeArrowheads="1"/>
          </p:cNvPicPr>
          <p:nvPr/>
        </p:nvPicPr>
        <p:blipFill>
          <a:blip r:embed="rId2" cstate="print"/>
          <a:srcRect l="11458" r="10956"/>
          <a:stretch>
            <a:fillRect/>
          </a:stretch>
        </p:blipFill>
        <p:spPr bwMode="auto">
          <a:xfrm>
            <a:off x="0" y="0"/>
            <a:ext cx="9146190" cy="5143500"/>
          </a:xfrm>
          <a:prstGeom prst="rect">
            <a:avLst/>
          </a:prstGeom>
          <a:noFill/>
        </p:spPr>
      </p:pic>
      <p:sp>
        <p:nvSpPr>
          <p:cNvPr id="9" name="Title 1"/>
          <p:cNvSpPr>
            <a:spLocks noGrp="1"/>
          </p:cNvSpPr>
          <p:nvPr>
            <p:ph type="ctrTitle"/>
          </p:nvPr>
        </p:nvSpPr>
        <p:spPr>
          <a:xfrm>
            <a:off x="76200" y="1809750"/>
            <a:ext cx="9067800" cy="1295399"/>
          </a:xfrm>
        </p:spPr>
        <p:txBody>
          <a:bodyPr>
            <a:noAutofit/>
          </a:bodyPr>
          <a:lstStyle/>
          <a:p>
            <a:r>
              <a:rPr lang="en-US" sz="8800" b="1" dirty="0" smtClean="0">
                <a:latin typeface="BIRTH OF A HERO" pitchFamily="2" charset="0"/>
              </a:rPr>
              <a:t>WORLD HISTORY</a:t>
            </a:r>
            <a:endParaRPr lang="en-US" sz="8800" b="1" dirty="0">
              <a:latin typeface="BIRTH OF A HERO" pitchFamily="2" charset="0"/>
            </a:endParaRPr>
          </a:p>
        </p:txBody>
      </p:sp>
      <p:sp>
        <p:nvSpPr>
          <p:cNvPr id="10" name="Subtitle 2"/>
          <p:cNvSpPr>
            <a:spLocks noGrp="1"/>
          </p:cNvSpPr>
          <p:nvPr>
            <p:ph type="subTitle" idx="1"/>
          </p:nvPr>
        </p:nvSpPr>
        <p:spPr>
          <a:xfrm>
            <a:off x="1600200" y="3105150"/>
            <a:ext cx="5943600" cy="742950"/>
          </a:xfrm>
        </p:spPr>
        <p:txBody>
          <a:bodyPr>
            <a:noAutofit/>
          </a:bodyPr>
          <a:lstStyle/>
          <a:p>
            <a:pPr algn="l"/>
            <a:r>
              <a:rPr lang="en-US" b="1" dirty="0" smtClean="0">
                <a:ln w="18415" cmpd="sng">
                  <a:noFill/>
                  <a:prstDash val="solid"/>
                </a:ln>
                <a:solidFill>
                  <a:schemeClr val="tx1"/>
                </a:solidFill>
                <a:effectLst>
                  <a:glow rad="101600">
                    <a:schemeClr val="accent2">
                      <a:satMod val="175000"/>
                      <a:alpha val="40000"/>
                    </a:schemeClr>
                  </a:glow>
                </a:effectLst>
                <a:latin typeface="BIRTH OF A HERO" pitchFamily="2" charset="0"/>
              </a:rPr>
              <a:t>The End of the Roman Empire</a:t>
            </a:r>
            <a:endParaRPr lang="en-US" b="1" dirty="0">
              <a:ln w="18415" cmpd="sng">
                <a:noFill/>
                <a:prstDash val="solid"/>
              </a:ln>
              <a:solidFill>
                <a:schemeClr val="tx1"/>
              </a:solidFill>
              <a:effectLst>
                <a:glow rad="101600">
                  <a:schemeClr val="accent2">
                    <a:satMod val="175000"/>
                    <a:alpha val="40000"/>
                  </a:schemeClr>
                </a:glow>
              </a:effectLst>
              <a:latin typeface="BIRTH OF A HERO" pitchFamily="2" charset="0"/>
            </a:endParaRPr>
          </a:p>
        </p:txBody>
      </p:sp>
      <p:sp>
        <p:nvSpPr>
          <p:cNvPr id="11" name="Subtitle 2"/>
          <p:cNvSpPr txBox="1">
            <a:spLocks/>
          </p:cNvSpPr>
          <p:nvPr/>
        </p:nvSpPr>
        <p:spPr>
          <a:xfrm>
            <a:off x="5867400" y="6667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noFill/>
                  <a:prstDash val="solid"/>
                </a:ln>
                <a:effectLst>
                  <a:outerShdw blurRad="38100" dist="38100" dir="2700000" algn="tl">
                    <a:srgbClr val="000000">
                      <a:alpha val="43137"/>
                    </a:srgbClr>
                  </a:outerShdw>
                </a:effectLst>
                <a:uLnTx/>
                <a:uFillTx/>
                <a:latin typeface="BIRTH OF A HERO" panose="02000000000000000000" pitchFamily="2" charset="0"/>
              </a:rPr>
              <a:t>with Mr. Jim Soto</a:t>
            </a:r>
            <a:endParaRPr kumimoji="0" lang="en-US" sz="2400" b="1" i="0" u="none" strike="noStrike" kern="1200" cap="none" spc="0" normalizeH="0" baseline="0" noProof="0" dirty="0">
              <a:ln w="18415" cmpd="sng">
                <a:noFill/>
                <a:prstDash val="solid"/>
              </a:ln>
              <a:effectLst>
                <a:outerShdw blurRad="38100" dist="38100" dir="2700000" algn="tl">
                  <a:srgbClr val="000000">
                    <a:alpha val="43137"/>
                  </a:srgbClr>
                </a:outerShdw>
              </a:effectLst>
              <a:uLnTx/>
              <a:uFillTx/>
              <a:latin typeface="BIRTH OF A HER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anim calcmode="lin" valueType="num">
                                      <p:cBhvr>
                                        <p:cTn id="17" dur="2000" fill="hold"/>
                                        <p:tgtEl>
                                          <p:spTgt spid="11"/>
                                        </p:tgtEl>
                                        <p:attrNameLst>
                                          <p:attrName>ppt_x</p:attrName>
                                        </p:attrNameLst>
                                      </p:cBhvr>
                                      <p:tavLst>
                                        <p:tav tm="0">
                                          <p:val>
                                            <p:strVal val="#ppt_x"/>
                                          </p:val>
                                        </p:tav>
                                        <p:tav tm="100000">
                                          <p:val>
                                            <p:strVal val="#ppt_x"/>
                                          </p:val>
                                        </p:tav>
                                      </p:tavLst>
                                    </p:anim>
                                    <p:anim calcmode="lin" valueType="num">
                                      <p:cBhvr>
                                        <p:cTn id="18"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609600" y="1733550"/>
            <a:ext cx="8001000" cy="2667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You are a former Roman soldier who settled on lands in Gaul. In the last few months, groups of foreigners have been raiding local towns and burning farms. The commander of the local army post is an old friend, but says he is short of loyal soldiers. Many troops have been called back to Rome. You don’t know when the next raid will come. </a:t>
            </a:r>
          </a:p>
          <a:p>
            <a:pPr marL="0" indent="0" algn="ctr">
              <a:buNone/>
            </a:pPr>
            <a:r>
              <a:rPr lang="en-US" sz="2000" b="1" dirty="0" smtClean="0">
                <a:solidFill>
                  <a:schemeClr val="bg1"/>
                </a:solidFill>
              </a:rPr>
              <a:t>How will you defend your lands?</a:t>
            </a:r>
          </a:p>
          <a:p>
            <a:pPr marL="0" indent="0" algn="ctr">
              <a:buNone/>
            </a:pPr>
            <a:r>
              <a:rPr lang="en-US" sz="2000" dirty="0" smtClean="0">
                <a:solidFill>
                  <a:schemeClr val="bg1"/>
                </a:solidFill>
              </a:rPr>
              <a:t>Take a minute to write down your answer and explanation.</a:t>
            </a:r>
          </a:p>
          <a:p>
            <a:pPr>
              <a:buFont typeface="Arial" pitchFamily="34" charset="0"/>
              <a:buNone/>
            </a:pPr>
            <a:endParaRPr lang="en-US" sz="2000" dirty="0" smtClean="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61950"/>
            <a:ext cx="8458200" cy="1323439"/>
          </a:xfrm>
          <a:prstGeom prst="rect">
            <a:avLst/>
          </a:prstGeom>
        </p:spPr>
        <p:txBody>
          <a:bodyPr wrap="square">
            <a:spAutoFit/>
          </a:bodyPr>
          <a:lstStyle/>
          <a:p>
            <a:pPr algn="ctr"/>
            <a:r>
              <a:rPr lang="en-US" sz="2000" kern="0" dirty="0" smtClean="0">
                <a:solidFill>
                  <a:schemeClr val="bg1"/>
                </a:solidFill>
              </a:rPr>
              <a:t>Though the Roman empire remained large and powerful, it faced both external and internal threats. Beyond the borders of the empire, many other nations were on the move. They threatened the peace in the provinces and eventually attacked the heart of the empire itself.</a:t>
            </a:r>
            <a:endParaRPr lang="en-US" sz="2000" dirty="0">
              <a:solidFill>
                <a:schemeClr val="bg1"/>
              </a:solidFill>
            </a:endParaRPr>
          </a:p>
        </p:txBody>
      </p:sp>
      <p:pic>
        <p:nvPicPr>
          <p:cNvPr id="4" name="Picture 2" descr="Related image"/>
          <p:cNvPicPr>
            <a:picLocks noChangeAspect="1" noChangeArrowheads="1"/>
          </p:cNvPicPr>
          <p:nvPr/>
        </p:nvPicPr>
        <p:blipFill rotWithShape="1">
          <a:blip r:embed="rId2" cstate="print"/>
          <a:srcRect t="16177"/>
          <a:stretch/>
        </p:blipFill>
        <p:spPr bwMode="auto">
          <a:xfrm>
            <a:off x="0" y="1885950"/>
            <a:ext cx="9144000" cy="32575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66750"/>
            <a:ext cx="7772400" cy="707886"/>
          </a:xfrm>
          <a:prstGeom prst="rect">
            <a:avLst/>
          </a:prstGeom>
        </p:spPr>
        <p:txBody>
          <a:bodyPr wrap="square">
            <a:spAutoFit/>
          </a:bodyPr>
          <a:lstStyle/>
          <a:p>
            <a:pPr algn="ctr"/>
            <a:r>
              <a:rPr lang="en-US" sz="2000" kern="0" dirty="0" smtClean="0">
                <a:solidFill>
                  <a:schemeClr val="bg1"/>
                </a:solidFill>
              </a:rPr>
              <a:t>To learn more about this topic read pages 339 thru 343 and complete the </a:t>
            </a:r>
            <a:r>
              <a:rPr lang="en-US" sz="2000" i="1" kern="0" dirty="0" smtClean="0">
                <a:solidFill>
                  <a:schemeClr val="bg1"/>
                </a:solidFill>
                <a:effectLst>
                  <a:glow rad="139700">
                    <a:schemeClr val="accent6">
                      <a:satMod val="175000"/>
                      <a:alpha val="40000"/>
                    </a:schemeClr>
                  </a:glow>
                </a:effectLst>
              </a:rPr>
              <a:t>section 3 assessment</a:t>
            </a:r>
            <a:r>
              <a:rPr lang="en-US" sz="2000" kern="0" dirty="0" smtClean="0">
                <a:solidFill>
                  <a:schemeClr val="bg1"/>
                </a:solidFill>
              </a:rPr>
              <a:t>. Show me the completed work when complete.</a:t>
            </a:r>
            <a:endParaRPr lang="en-US" sz="2000" dirty="0">
              <a:solidFill>
                <a:schemeClr val="bg1"/>
              </a:solidFill>
            </a:endParaRPr>
          </a:p>
        </p:txBody>
      </p:sp>
      <p:pic>
        <p:nvPicPr>
          <p:cNvPr id="6" name="Picture 2" descr="Related image"/>
          <p:cNvPicPr>
            <a:picLocks noChangeAspect="1" noChangeArrowheads="1"/>
          </p:cNvPicPr>
          <p:nvPr/>
        </p:nvPicPr>
        <p:blipFill>
          <a:blip r:embed="rId2" cstate="print"/>
          <a:srcRect t="17114" b="1818"/>
          <a:stretch>
            <a:fillRect/>
          </a:stretch>
        </p:blipFill>
        <p:spPr bwMode="auto">
          <a:xfrm>
            <a:off x="0" y="1529733"/>
            <a:ext cx="9144000" cy="361376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1" y="3619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Problems in the Empire</a:t>
            </a:r>
          </a:p>
        </p:txBody>
      </p:sp>
      <p:sp>
        <p:nvSpPr>
          <p:cNvPr id="4" name="Rectangle 3"/>
          <p:cNvSpPr/>
          <p:nvPr/>
        </p:nvSpPr>
        <p:spPr>
          <a:xfrm>
            <a:off x="457200" y="1276350"/>
            <a:ext cx="3810000" cy="3170099"/>
          </a:xfrm>
          <a:prstGeom prst="rect">
            <a:avLst/>
          </a:prstGeom>
        </p:spPr>
        <p:txBody>
          <a:bodyPr wrap="square">
            <a:spAutoFit/>
          </a:bodyPr>
          <a:lstStyle/>
          <a:p>
            <a:r>
              <a:rPr lang="en-US" sz="2000" dirty="0" smtClean="0">
                <a:solidFill>
                  <a:schemeClr val="bg1"/>
                </a:solidFill>
              </a:rPr>
              <a:t>By 100 AD, Rome had reached the height of its size. A hundred years later it was already giving up land it had conquered because it could not defend it. External threats such as: </a:t>
            </a:r>
            <a:r>
              <a:rPr lang="en-US" sz="2000" b="1" dirty="0" smtClean="0">
                <a:solidFill>
                  <a:schemeClr val="bg1"/>
                </a:solidFill>
              </a:rPr>
              <a:t>Germanic</a:t>
            </a:r>
            <a:r>
              <a:rPr lang="en-US" sz="2000" dirty="0" smtClean="0">
                <a:solidFill>
                  <a:schemeClr val="bg1"/>
                </a:solidFill>
              </a:rPr>
              <a:t> and </a:t>
            </a:r>
            <a:r>
              <a:rPr lang="en-US" sz="2000" b="1" dirty="0" smtClean="0">
                <a:solidFill>
                  <a:schemeClr val="bg1"/>
                </a:solidFill>
              </a:rPr>
              <a:t>Persian</a:t>
            </a:r>
            <a:r>
              <a:rPr lang="en-US" sz="2000" dirty="0" smtClean="0">
                <a:solidFill>
                  <a:schemeClr val="bg1"/>
                </a:solidFill>
              </a:rPr>
              <a:t> invaders and internal threats such as: </a:t>
            </a:r>
            <a:r>
              <a:rPr lang="en-US" sz="2000" b="1" dirty="0" smtClean="0">
                <a:solidFill>
                  <a:schemeClr val="bg1"/>
                </a:solidFill>
              </a:rPr>
              <a:t>pandemics</a:t>
            </a:r>
            <a:r>
              <a:rPr lang="en-US" sz="2000" dirty="0" smtClean="0">
                <a:solidFill>
                  <a:schemeClr val="bg1"/>
                </a:solidFill>
              </a:rPr>
              <a:t>, </a:t>
            </a:r>
            <a:r>
              <a:rPr lang="en-US" sz="2000" b="1" dirty="0" smtClean="0">
                <a:solidFill>
                  <a:schemeClr val="bg1"/>
                </a:solidFill>
              </a:rPr>
              <a:t>high taxation </a:t>
            </a:r>
            <a:r>
              <a:rPr lang="en-US" sz="2000" dirty="0" smtClean="0">
                <a:solidFill>
                  <a:schemeClr val="bg1"/>
                </a:solidFill>
              </a:rPr>
              <a:t>and </a:t>
            </a:r>
            <a:r>
              <a:rPr lang="en-US" sz="2000" b="1" dirty="0" smtClean="0">
                <a:solidFill>
                  <a:schemeClr val="bg1"/>
                </a:solidFill>
              </a:rPr>
              <a:t>political problems </a:t>
            </a:r>
            <a:r>
              <a:rPr lang="en-US" sz="2000" dirty="0" smtClean="0">
                <a:solidFill>
                  <a:schemeClr val="bg1"/>
                </a:solidFill>
              </a:rPr>
              <a:t>were taking their toll.</a:t>
            </a:r>
          </a:p>
        </p:txBody>
      </p:sp>
      <p:pic>
        <p:nvPicPr>
          <p:cNvPr id="5" name="Picture 2" descr="Image result for gladiator movie"/>
          <p:cNvPicPr>
            <a:picLocks noChangeAspect="1" noChangeArrowheads="1"/>
          </p:cNvPicPr>
          <p:nvPr/>
        </p:nvPicPr>
        <p:blipFill>
          <a:blip r:embed="rId2" cstate="print"/>
          <a:srcRect l="10959" r="19178"/>
          <a:stretch>
            <a:fillRect/>
          </a:stretch>
        </p:blipFill>
        <p:spPr bwMode="auto">
          <a:xfrm>
            <a:off x="4788075" y="1352550"/>
            <a:ext cx="3974925" cy="3200400"/>
          </a:xfrm>
          <a:prstGeom prst="rect">
            <a:avLst/>
          </a:prstGeom>
          <a:noFill/>
        </p:spPr>
      </p:pic>
    </p:spTree>
    <p:extLst>
      <p:ext uri="{BB962C8B-B14F-4D97-AF65-F5344CB8AC3E}">
        <p14:creationId xmlns:p14="http://schemas.microsoft.com/office/powerpoint/2010/main" val="199099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66951"/>
            <a:ext cx="8382000" cy="1015663"/>
          </a:xfrm>
          <a:prstGeom prst="rect">
            <a:avLst/>
          </a:prstGeom>
        </p:spPr>
        <p:txBody>
          <a:bodyPr wrap="square">
            <a:spAutoFit/>
          </a:bodyPr>
          <a:lstStyle/>
          <a:p>
            <a:pPr algn="ctr"/>
            <a:r>
              <a:rPr lang="en-US" sz="2000" dirty="0" smtClean="0">
                <a:solidFill>
                  <a:schemeClr val="bg1"/>
                </a:solidFill>
              </a:rPr>
              <a:t>With the empire divide into two parts (a Western and an Eastern), the empire weakened. Huns, Goths, Visigoths, Ostrogoths and political corruption precipitated the empire’s fall.</a:t>
            </a:r>
          </a:p>
        </p:txBody>
      </p:sp>
      <p:sp>
        <p:nvSpPr>
          <p:cNvPr id="5" name="Title 3"/>
          <p:cNvSpPr txBox="1">
            <a:spLocks/>
          </p:cNvSpPr>
          <p:nvPr/>
        </p:nvSpPr>
        <p:spPr>
          <a:xfrm>
            <a:off x="457201" y="3619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Decline of Rome</a:t>
            </a:r>
          </a:p>
        </p:txBody>
      </p:sp>
      <p:pic>
        <p:nvPicPr>
          <p:cNvPr id="5122" name="Picture 2" descr="Related image">
            <a:hlinkClick r:id="rId2"/>
          </p:cNvPr>
          <p:cNvPicPr>
            <a:picLocks noChangeAspect="1" noChangeArrowheads="1"/>
          </p:cNvPicPr>
          <p:nvPr/>
        </p:nvPicPr>
        <p:blipFill rotWithShape="1">
          <a:blip r:embed="rId3" cstate="print"/>
          <a:srcRect t="35056" b="1471"/>
          <a:stretch/>
        </p:blipFill>
        <p:spPr bwMode="auto">
          <a:xfrm>
            <a:off x="0" y="2266950"/>
            <a:ext cx="9144000" cy="2876550"/>
          </a:xfrm>
          <a:prstGeom prst="rect">
            <a:avLst/>
          </a:prstGeom>
          <a:noFill/>
        </p:spPr>
      </p:pic>
      <p:sp>
        <p:nvSpPr>
          <p:cNvPr id="6" name="Title 3"/>
          <p:cNvSpPr txBox="1">
            <a:spLocks/>
          </p:cNvSpPr>
          <p:nvPr/>
        </p:nvSpPr>
        <p:spPr>
          <a:xfrm rot="20490518">
            <a:off x="7879514" y="44195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0" y="1583084"/>
            <a:ext cx="5257800" cy="2862322"/>
          </a:xfrm>
          <a:prstGeom prst="rect">
            <a:avLst/>
          </a:prstGeom>
        </p:spPr>
        <p:txBody>
          <a:bodyPr wrap="square">
            <a:spAutoFit/>
          </a:bodyPr>
          <a:lstStyle/>
          <a:p>
            <a:pPr algn="r"/>
            <a:r>
              <a:rPr lang="en-US" sz="2000" dirty="0" smtClean="0">
                <a:solidFill>
                  <a:schemeClr val="bg1"/>
                </a:solidFill>
              </a:rPr>
              <a:t>While the Western Empire crumbled, the Eastern thrived. This new empire was quite different and lasted longer than the original Western empire. It became known as the </a:t>
            </a:r>
            <a:r>
              <a:rPr lang="en-US" sz="2000" b="1" dirty="0" smtClean="0">
                <a:solidFill>
                  <a:schemeClr val="bg1"/>
                </a:solidFill>
              </a:rPr>
              <a:t>Byzantine Empire</a:t>
            </a:r>
            <a:r>
              <a:rPr lang="en-US" sz="2000" dirty="0" smtClean="0">
                <a:solidFill>
                  <a:schemeClr val="bg1"/>
                </a:solidFill>
              </a:rPr>
              <a:t>. Christianity, now the official religion of the Romans also transformed. The official church was call </a:t>
            </a:r>
            <a:r>
              <a:rPr lang="en-US" sz="2000" b="1" dirty="0" smtClean="0">
                <a:solidFill>
                  <a:schemeClr val="bg1"/>
                </a:solidFill>
              </a:rPr>
              <a:t>Roman Catholic</a:t>
            </a:r>
            <a:r>
              <a:rPr lang="en-US" sz="2000" dirty="0" smtClean="0">
                <a:solidFill>
                  <a:schemeClr val="bg1"/>
                </a:solidFill>
              </a:rPr>
              <a:t>.</a:t>
            </a:r>
          </a:p>
          <a:p>
            <a:pPr algn="r"/>
            <a:r>
              <a:rPr lang="en-US" sz="2000" dirty="0" smtClean="0">
                <a:solidFill>
                  <a:schemeClr val="bg1"/>
                </a:solidFill>
              </a:rPr>
              <a:t>In the end, the new capital of </a:t>
            </a:r>
            <a:r>
              <a:rPr lang="en-US" sz="2000" b="1" dirty="0" smtClean="0">
                <a:solidFill>
                  <a:schemeClr val="bg1"/>
                </a:solidFill>
              </a:rPr>
              <a:t>Constantinople</a:t>
            </a:r>
            <a:r>
              <a:rPr lang="en-US" sz="2000" dirty="0" smtClean="0">
                <a:solidFill>
                  <a:schemeClr val="bg1"/>
                </a:solidFill>
              </a:rPr>
              <a:t> was also the home of the new </a:t>
            </a:r>
            <a:r>
              <a:rPr lang="en-US" sz="2000" b="1" dirty="0" smtClean="0">
                <a:solidFill>
                  <a:schemeClr val="bg1"/>
                </a:solidFill>
              </a:rPr>
              <a:t>Orthodox Church</a:t>
            </a:r>
            <a:r>
              <a:rPr lang="en-US" sz="2000" dirty="0" smtClean="0">
                <a:solidFill>
                  <a:schemeClr val="bg1"/>
                </a:solidFill>
              </a:rPr>
              <a:t>.</a:t>
            </a:r>
            <a:endParaRPr lang="en-US" sz="2000" dirty="0">
              <a:solidFill>
                <a:schemeClr val="bg1"/>
              </a:solidFill>
            </a:endParaRPr>
          </a:p>
        </p:txBody>
      </p:sp>
      <p:pic>
        <p:nvPicPr>
          <p:cNvPr id="4" name="Picture 2" descr="Related image">
            <a:hlinkClick r:id="rId2"/>
          </p:cNvPr>
          <p:cNvPicPr>
            <a:picLocks noChangeAspect="1" noChangeArrowheads="1"/>
          </p:cNvPicPr>
          <p:nvPr/>
        </p:nvPicPr>
        <p:blipFill>
          <a:blip r:embed="rId3" cstate="print"/>
          <a:srcRect/>
          <a:stretch>
            <a:fillRect/>
          </a:stretch>
        </p:blipFill>
        <p:spPr bwMode="auto">
          <a:xfrm>
            <a:off x="467859" y="1627939"/>
            <a:ext cx="2946782" cy="2772612"/>
          </a:xfrm>
          <a:prstGeom prst="rect">
            <a:avLst/>
          </a:prstGeom>
          <a:noFill/>
        </p:spPr>
      </p:pic>
      <p:sp>
        <p:nvSpPr>
          <p:cNvPr id="5" name="Title 3"/>
          <p:cNvSpPr txBox="1">
            <a:spLocks/>
          </p:cNvSpPr>
          <p:nvPr/>
        </p:nvSpPr>
        <p:spPr>
          <a:xfrm>
            <a:off x="457201" y="3619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A New E</a:t>
            </a:r>
            <a:r>
              <a:rPr lang="en-US" sz="4000" dirty="0" smtClean="0">
                <a:solidFill>
                  <a:schemeClr val="bg1"/>
                </a:solidFill>
                <a:effectLst>
                  <a:glow rad="101600">
                    <a:schemeClr val="accent6">
                      <a:satMod val="175000"/>
                      <a:alpha val="40000"/>
                    </a:schemeClr>
                  </a:glow>
                </a:effectLst>
                <a:latin typeface="BIRTH OF A HERO" panose="02000000000000000000" pitchFamily="2" charset="0"/>
              </a:rPr>
              <a:t>a</a:t>
            </a:r>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stern Empire</a:t>
            </a:r>
          </a:p>
        </p:txBody>
      </p:sp>
      <p:sp>
        <p:nvSpPr>
          <p:cNvPr id="6" name="Title 3"/>
          <p:cNvSpPr txBox="1">
            <a:spLocks/>
          </p:cNvSpPr>
          <p:nvPr/>
        </p:nvSpPr>
        <p:spPr>
          <a:xfrm rot="20490518">
            <a:off x="2331286" y="3892984"/>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val="114803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1015663"/>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solidFill>
                  <a:schemeClr val="bg1"/>
                </a:solidFill>
              </a:rPr>
              <a:t>After the fall of Rome, Roman power shifted east.</a:t>
            </a:r>
          </a:p>
          <a:p>
            <a:pPr marL="457200" lvl="0" indent="-457200">
              <a:lnSpc>
                <a:spcPct val="150000"/>
              </a:lnSpc>
              <a:buFont typeface="+mj-lt"/>
              <a:buAutoNum type="arabicPeriod"/>
              <a:defRPr/>
            </a:pPr>
            <a:r>
              <a:rPr lang="en-US" sz="2000" kern="0" dirty="0" smtClean="0">
                <a:solidFill>
                  <a:schemeClr val="bg1"/>
                </a:solidFill>
              </a:rPr>
              <a:t>The Orthodox Church became a mayor force in the Byzantine Empire.</a:t>
            </a:r>
          </a:p>
        </p:txBody>
      </p:sp>
    </p:spTree>
    <p:extLst>
      <p:ext uri="{BB962C8B-B14F-4D97-AF65-F5344CB8AC3E}">
        <p14:creationId xmlns:p14="http://schemas.microsoft.com/office/powerpoint/2010/main" val="229189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chemeClr val="bg1"/>
                  </a:solidFill>
                  <a:prstDash val="solid"/>
                </a:ln>
                <a:solidFill>
                  <a:schemeClr val="bg1"/>
                </a:solidFill>
                <a:effectLst>
                  <a:outerShdw blurRad="38100" dist="38100" dir="2700000" algn="tl">
                    <a:srgbClr val="000000">
                      <a:alpha val="43137"/>
                    </a:srgbClr>
                  </a:outerShdw>
                </a:effectLst>
                <a:latin typeface="Bookman Old Style" pitchFamily="18" charset="0"/>
              </a:rPr>
              <a:t>Jim Soto © 2019</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993140" y="1871350"/>
            <a:ext cx="6963566" cy="1569660"/>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ISLAM</a:t>
            </a:r>
            <a:endParaRPr lang="en-US" sz="9600" spc="300" dirty="0">
              <a:solidFill>
                <a:srgbClr val="FF0000"/>
              </a:solidFill>
              <a:latin typeface="Baron Kuffner" pitchFamily="34" charset="0"/>
            </a:endParaRPr>
          </a:p>
        </p:txBody>
      </p:sp>
    </p:spTree>
    <p:extLst>
      <p:ext uri="{BB962C8B-B14F-4D97-AF65-F5344CB8AC3E}">
        <p14:creationId xmlns:p14="http://schemas.microsoft.com/office/powerpoint/2010/main" val="23172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2777</TotalTime>
  <Words>393</Words>
  <Application>Microsoft Office PowerPoint</Application>
  <PresentationFormat>On-screen Show (16:9)</PresentationFormat>
  <Paragraphs>24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Baron Kuffner</vt:lpstr>
      <vt:lpstr>BIRTH OF A HERO</vt:lpstr>
      <vt:lpstr>Bookman Old Style</vt:lpstr>
      <vt:lpstr>Calibri</vt:lpstr>
      <vt:lpstr>Office Theme</vt:lpstr>
      <vt:lpstr>WORLD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Cinematografia FBS</cp:lastModifiedBy>
  <cp:revision>229</cp:revision>
  <dcterms:created xsi:type="dcterms:W3CDTF">2018-08-02T00:45:41Z</dcterms:created>
  <dcterms:modified xsi:type="dcterms:W3CDTF">2019-02-25T13:07:05Z</dcterms:modified>
</cp:coreProperties>
</file>