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60" r:id="rId6"/>
    <p:sldId id="271" r:id="rId7"/>
    <p:sldId id="274" r:id="rId8"/>
    <p:sldId id="275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culty1" initials="f" lastIdx="2" clrIdx="0">
    <p:extLst>
      <p:ext uri="{19B8F6BF-5375-455C-9EA6-DF929625EA0E}">
        <p15:presenceInfo xmlns="" xmlns:p15="http://schemas.microsoft.com/office/powerpoint/2012/main" userId="faculty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primerahora.com/noticias/puerto-rico/nota/animalesdepuertoricoextintos-973752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ut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30"/>
          <a:stretch/>
        </p:blipFill>
        <p:spPr bwMode="auto">
          <a:xfrm>
            <a:off x="0" y="-6979"/>
            <a:ext cx="8456754" cy="5149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jutia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61"/>
          <a:stretch/>
        </p:blipFill>
        <p:spPr bwMode="auto">
          <a:xfrm>
            <a:off x="2219840" y="-7832"/>
            <a:ext cx="6236914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819150"/>
            <a:ext cx="3200400" cy="5143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slon Antique" panose="02027200000000000000" pitchFamily="18" charset="0"/>
              </a:rPr>
              <a:t>con Jim Soto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809750"/>
            <a:ext cx="3657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Historia de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285750"/>
            <a:ext cx="5638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spc="3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Capitulo</a:t>
            </a:r>
            <a:r>
              <a:rPr lang="en-US" sz="3200" b="1" spc="3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 1: </a:t>
            </a:r>
            <a:r>
              <a:rPr lang="en-US" sz="3200" b="1" spc="3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Tierra </a:t>
            </a:r>
            <a:r>
              <a:rPr lang="es-ES" sz="3200" b="1" spc="3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Caribeña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76600" y="1009650"/>
            <a:ext cx="411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800" b="1" i="0" u="none" strike="noStrike" kern="1200" cap="none" spc="300" normalizeH="0" baseline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4248150"/>
            <a:ext cx="838200" cy="895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4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pic>
        <p:nvPicPr>
          <p:cNvPr id="14" name="Picture 2" descr="Image result for jutia"/>
          <p:cNvPicPr>
            <a:picLocks noChangeAspect="1" noChangeArrowheads="1"/>
          </p:cNvPicPr>
          <p:nvPr/>
        </p:nvPicPr>
        <p:blipFill rotWithShape="1">
          <a:blip r:embed="rId4" cstate="print">
            <a:lum bright="-5000" contrast="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143" r="195" b="7387"/>
          <a:stretch/>
        </p:blipFill>
        <p:spPr bwMode="auto">
          <a:xfrm>
            <a:off x="6187852" y="-6979"/>
            <a:ext cx="2956147" cy="5150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66950"/>
            <a:ext cx="9144000" cy="1447800"/>
          </a:xfrm>
        </p:spPr>
        <p:txBody>
          <a:bodyPr>
            <a:noAutofit/>
          </a:bodyPr>
          <a:lstStyle/>
          <a:p>
            <a:r>
              <a:rPr lang="en-US" sz="8800" b="1" spc="300" dirty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IRTH OF A HERO" pitchFamily="2" charset="0"/>
              </a:rPr>
              <a:t>PUERTO RICO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0" y="3333750"/>
            <a:ext cx="7620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4400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Un Vistazo al Pasado y al Presente</a:t>
            </a:r>
            <a:endParaRPr kumimoji="0" lang="es-419" sz="4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3" grpId="0"/>
      <p:bldP spid="11" grpId="0"/>
      <p:bldP spid="15" grpId="0"/>
      <p:bldP spid="2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1 : Una mirada geográfica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Cáp.1 : P.R. Tierra Caribeña</a:t>
            </a:r>
          </a:p>
        </p:txBody>
      </p:sp>
      <p:pic>
        <p:nvPicPr>
          <p:cNvPr id="4" name="Picture 2" descr="Image result for cemi puerto rico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429000" y="3105150"/>
            <a:ext cx="2184880" cy="15790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6942435" cy="28632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>
                <a:latin typeface="Trebuchet MS"/>
              </a:rPr>
              <a:t>¿</a:t>
            </a:r>
            <a:r>
              <a:rPr lang="es-ES" sz="2400" dirty="0">
                <a:latin typeface="Caslon Antique" panose="02027200000000000000" pitchFamily="18" charset="0"/>
              </a:rPr>
              <a:t>Que </a:t>
            </a:r>
            <a:r>
              <a:rPr lang="es-ES" sz="2400" dirty="0" smtClean="0">
                <a:latin typeface="Caslon Antique" panose="02027200000000000000" pitchFamily="18" charset="0"/>
              </a:rPr>
              <a:t>especies aut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ctonas han desaparecido de la isla? </a:t>
            </a: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Que nuevas se han establecido?</a:t>
            </a:r>
          </a:p>
          <a:p>
            <a:pPr>
              <a:lnSpc>
                <a:spcPct val="170000"/>
              </a:lnSpc>
            </a:pPr>
            <a:endParaRPr lang="es-ES" sz="2400" dirty="0" smtClean="0">
              <a:latin typeface="Caslon Antique" panose="02027200000000000000" pitchFamily="18" charset="0"/>
            </a:endParaRPr>
          </a:p>
          <a:p>
            <a:pPr>
              <a:lnSpc>
                <a:spcPct val="17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20-25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2050" name="Picture 2" descr="Image result for sloth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75834"/>
            <a:ext cx="3703048" cy="274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discutir…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3970635" cy="228813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>
                <a:latin typeface="Caslon Antique" panose="02027200000000000000" pitchFamily="18" charset="0"/>
              </a:rPr>
              <a:t>Que </a:t>
            </a:r>
            <a:r>
              <a:rPr lang="es-ES" sz="2400" dirty="0" smtClean="0">
                <a:latin typeface="Caslon Antique" panose="02027200000000000000" pitchFamily="18" charset="0"/>
              </a:rPr>
              <a:t>diferencias habr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 entre el Puerto Rico del pasado y el de hoy desde la perspectiva de la flora y la fauna? </a:t>
            </a:r>
            <a:r>
              <a:rPr lang="es-ES" sz="2400" dirty="0">
                <a:latin typeface="Caslon Antique" panose="02027200000000000000" pitchFamily="18" charset="0"/>
              </a:rPr>
              <a:t>Explica.</a:t>
            </a:r>
          </a:p>
        </p:txBody>
      </p:sp>
      <p:pic>
        <p:nvPicPr>
          <p:cNvPr id="3074" name="Picture 2" descr="Image result for iguanas puerto rico"/>
          <p:cNvPicPr>
            <a:picLocks noChangeAspect="1" noChangeArrowheads="1"/>
          </p:cNvPicPr>
          <p:nvPr/>
        </p:nvPicPr>
        <p:blipFill rotWithShape="1">
          <a:blip r:embed="rId2" cstate="print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18" t="12210" r="3305"/>
          <a:stretch/>
        </p:blipFill>
        <p:spPr bwMode="auto">
          <a:xfrm>
            <a:off x="4419600" y="1581150"/>
            <a:ext cx="4295141" cy="2755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39281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733550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Caslon Antique" pitchFamily="18" charset="0"/>
              </a:rPr>
              <a:t>El Puerto Rico del pasado era bastante diferente al actual desde la perspectiva de </a:t>
            </a:r>
            <a:r>
              <a:rPr lang="es-ES" sz="2400" dirty="0" smtClean="0">
                <a:latin typeface="Caslon Antique" pitchFamily="18" charset="0"/>
              </a:rPr>
              <a:t>su </a:t>
            </a:r>
            <a:r>
              <a:rPr lang="es-ES" sz="2400" dirty="0">
                <a:latin typeface="Caslon Antique" pitchFamily="18" charset="0"/>
              </a:rPr>
              <a:t>flora y </a:t>
            </a:r>
            <a:r>
              <a:rPr lang="es-ES" sz="2400" dirty="0" smtClean="0">
                <a:latin typeface="Caslon Antique" pitchFamily="18" charset="0"/>
              </a:rPr>
              <a:t>su </a:t>
            </a:r>
            <a:r>
              <a:rPr lang="es-ES" sz="2400" dirty="0">
                <a:latin typeface="Caslon Antique" pitchFamily="18" charset="0"/>
              </a:rPr>
              <a:t>fauna. </a:t>
            </a:r>
            <a:r>
              <a:rPr lang="es-ES" sz="2400" dirty="0" smtClean="0">
                <a:latin typeface="Caslon Antique" pitchFamily="18" charset="0"/>
              </a:rPr>
              <a:t>Sigamos el enlace a la derecha y leamos </a:t>
            </a:r>
            <a:r>
              <a:rPr lang="es-ES" sz="2400" dirty="0">
                <a:latin typeface="Caslon Antique" pitchFamily="18" charset="0"/>
              </a:rPr>
              <a:t>un articulo del peri</a:t>
            </a:r>
            <a:r>
              <a:rPr lang="es-ES" sz="2000" dirty="0">
                <a:latin typeface="Caslon Antique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dico </a:t>
            </a:r>
            <a:r>
              <a:rPr lang="es-ES" sz="2400" b="1" dirty="0">
                <a:latin typeface="Caslon Antique" pitchFamily="18" charset="0"/>
              </a:rPr>
              <a:t>Primera Hora</a:t>
            </a:r>
            <a:r>
              <a:rPr lang="es-ES" sz="2400" dirty="0">
                <a:latin typeface="Caslon Antique" pitchFamily="18" charset="0"/>
              </a:rPr>
              <a:t>, titulado</a:t>
            </a:r>
            <a:r>
              <a:rPr lang="es-ES" sz="2400" dirty="0" smtClean="0">
                <a:latin typeface="Caslon Antique" pitchFamily="18" charset="0"/>
              </a:rPr>
              <a:t>: </a:t>
            </a:r>
            <a:r>
              <a:rPr lang="es-ES" sz="2400" i="1" dirty="0" smtClean="0">
                <a:latin typeface="Caslon Antique" pitchFamily="18" charset="0"/>
              </a:rPr>
              <a:t>Animales </a:t>
            </a:r>
            <a:r>
              <a:rPr lang="es-ES" sz="2400" i="1" dirty="0">
                <a:latin typeface="Caslon Antique" pitchFamily="18" charset="0"/>
              </a:rPr>
              <a:t>de Puerto Rico </a:t>
            </a:r>
            <a:r>
              <a:rPr lang="es-ES" sz="2400" i="1" dirty="0" smtClean="0">
                <a:latin typeface="Caslon Antique" pitchFamily="18" charset="0"/>
              </a:rPr>
              <a:t>extintos</a:t>
            </a:r>
            <a:r>
              <a:rPr lang="es-ES" sz="2400" dirty="0" smtClean="0">
                <a:latin typeface="Caslon Antique" pitchFamily="18" charset="0"/>
              </a:rPr>
              <a:t>.</a:t>
            </a:r>
            <a:endParaRPr lang="en-US" sz="2400" dirty="0">
              <a:latin typeface="Caslon Antique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Mirando al pasado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pic>
        <p:nvPicPr>
          <p:cNvPr id="4098" name="Picture 2" descr="Image result for perro mud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32" b="6650"/>
          <a:stretch/>
        </p:blipFill>
        <p:spPr bwMode="auto">
          <a:xfrm>
            <a:off x="6206218" y="1565997"/>
            <a:ext cx="238312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515991">
            <a:off x="7797755" y="17144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solidFill>
                  <a:srgbClr val="FF0000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Mirando al presente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30BFBBE-4219-4E78-AFC6-EB379467EFC0}"/>
              </a:ext>
            </a:extLst>
          </p:cNvPr>
          <p:cNvSpPr/>
          <p:nvPr/>
        </p:nvSpPr>
        <p:spPr>
          <a:xfrm>
            <a:off x="485869" y="1981587"/>
            <a:ext cx="5246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R" sz="2400" dirty="0" smtClean="0">
                <a:latin typeface="Caslon Antique" panose="02027200000000000000" pitchFamily="18" charset="0"/>
              </a:rPr>
              <a:t>El </a:t>
            </a:r>
            <a:r>
              <a:rPr lang="es-PR" sz="2400" dirty="0">
                <a:latin typeface="Caslon Antique" panose="02027200000000000000" pitchFamily="18" charset="0"/>
              </a:rPr>
              <a:t>trasiego </a:t>
            </a:r>
            <a:r>
              <a:rPr lang="es-PR" sz="2400" dirty="0" smtClean="0">
                <a:latin typeface="Caslon Antique" panose="02027200000000000000" pitchFamily="18" charset="0"/>
              </a:rPr>
              <a:t>ilegal </a:t>
            </a:r>
            <a:r>
              <a:rPr lang="es-PR" sz="2400" dirty="0" smtClean="0">
                <a:latin typeface="Caslon Antique" panose="02027200000000000000" pitchFamily="18" charset="0"/>
              </a:rPr>
              <a:t>y/o </a:t>
            </a:r>
            <a:r>
              <a:rPr lang="es-PR" sz="2400" dirty="0" smtClean="0">
                <a:latin typeface="Caslon Antique" panose="02027200000000000000" pitchFamily="18" charset="0"/>
              </a:rPr>
              <a:t>accidental de </a:t>
            </a:r>
            <a:r>
              <a:rPr lang="es-PR" sz="2400" dirty="0">
                <a:latin typeface="Caslon Antique" panose="02027200000000000000" pitchFamily="18" charset="0"/>
              </a:rPr>
              <a:t>animales </a:t>
            </a:r>
            <a:r>
              <a:rPr lang="es-PR" sz="2400" dirty="0" smtClean="0">
                <a:latin typeface="Caslon Antique" panose="02027200000000000000" pitchFamily="18" charset="0"/>
              </a:rPr>
              <a:t>y la explotaci</a:t>
            </a:r>
            <a:r>
              <a:rPr lang="es-PR" sz="2000" dirty="0" smtClean="0">
                <a:latin typeface="Caslon Antique" panose="02027200000000000000" pitchFamily="18" charset="0"/>
              </a:rPr>
              <a:t>ó</a:t>
            </a:r>
            <a:r>
              <a:rPr lang="es-PR" sz="2400" dirty="0" smtClean="0">
                <a:latin typeface="Caslon Antique" panose="02027200000000000000" pitchFamily="18" charset="0"/>
              </a:rPr>
              <a:t>n imprudente ha sido un problema en la isla por d</a:t>
            </a:r>
            <a:r>
              <a:rPr lang="es-PR" sz="2000" dirty="0" smtClean="0">
                <a:latin typeface="Caslon Antique" panose="02027200000000000000" pitchFamily="18" charset="0"/>
              </a:rPr>
              <a:t>é</a:t>
            </a:r>
            <a:r>
              <a:rPr lang="es-PR" sz="2400" dirty="0" smtClean="0">
                <a:latin typeface="Caslon Antique" panose="02027200000000000000" pitchFamily="18" charset="0"/>
              </a:rPr>
              <a:t>cadas que ha tenido un gran impacto en la flora y la fauna local. </a:t>
            </a:r>
            <a:r>
              <a:rPr lang="es-ES" sz="2400" dirty="0" smtClean="0">
                <a:latin typeface="Trebuchet MS"/>
              </a:rPr>
              <a:t>¿</a:t>
            </a:r>
            <a:r>
              <a:rPr lang="es-PR" sz="2400" dirty="0" smtClean="0">
                <a:latin typeface="Caslon Antique" panose="02027200000000000000" pitchFamily="18" charset="0"/>
              </a:rPr>
              <a:t>Podr</a:t>
            </a:r>
            <a:r>
              <a:rPr lang="es-PR" sz="2000" dirty="0" smtClean="0">
                <a:latin typeface="Caslon Antique" panose="02027200000000000000" pitchFamily="18" charset="0"/>
              </a:rPr>
              <a:t>í</a:t>
            </a:r>
            <a:r>
              <a:rPr lang="es-PR" sz="2400" dirty="0" smtClean="0">
                <a:latin typeface="Caslon Antique" panose="02027200000000000000" pitchFamily="18" charset="0"/>
              </a:rPr>
              <a:t>as nombrar ejemplos?</a:t>
            </a:r>
            <a:endParaRPr lang="es-PR" sz="2400" dirty="0">
              <a:latin typeface="Caslon Antique" panose="02027200000000000000" pitchFamily="18" charset="0"/>
            </a:endParaRPr>
          </a:p>
        </p:txBody>
      </p:sp>
      <p:pic>
        <p:nvPicPr>
          <p:cNvPr id="5122" name="Picture 2" descr="Image result for black widow spider in puerto r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22308"/>
            <a:ext cx="2171700" cy="3257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03644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20 minutos para leer y contestar la pregunta inicial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1505199"/>
            <a:ext cx="3124200" cy="3119096"/>
            <a:chOff x="685800" y="1505199"/>
            <a:chExt cx="3124200" cy="3119096"/>
          </a:xfrm>
        </p:grpSpPr>
        <p:sp>
          <p:nvSpPr>
            <p:cNvPr id="5" name="Oval 4"/>
            <p:cNvSpPr/>
            <p:nvPr/>
          </p:nvSpPr>
          <p:spPr>
            <a:xfrm>
              <a:off x="1600200" y="1809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057400" y="20383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752600" y="1962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2000" y="2724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90600" y="32575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363855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9243194">
              <a:off x="803002" y="4027822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3486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19400" y="318135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Image result for reading a book clipar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1505199"/>
              <a:ext cx="3124200" cy="31190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5029200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las pagina 21 y 24 al 25 del libro y la pagina 10 del cuaderno de actividades. </a:t>
            </a:r>
            <a:r>
              <a:rPr lang="es-ES" sz="2600" dirty="0" smtClean="0"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alas al maestro por correo electr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600" dirty="0" smtClean="0">
                <a:latin typeface="Caslon Antique" panose="02027200000000000000" pitchFamily="18" charset="0"/>
              </a:rPr>
              <a:t>nico.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96484"/>
            <a:ext cx="2514600" cy="279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63763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sp>
        <p:nvSpPr>
          <p:cNvPr id="5" name="TextBox 4"/>
          <p:cNvSpPr txBox="1"/>
          <p:nvPr/>
        </p:nvSpPr>
        <p:spPr>
          <a:xfrm rot="523213">
            <a:off x="1840088" y="1516996"/>
            <a:ext cx="5399418" cy="281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ES" sz="7200" b="1" spc="300" dirty="0" smtClean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Baron Kuffner" pitchFamily="34" charset="0"/>
              </a:rPr>
              <a:t>clima </a:t>
            </a:r>
          </a:p>
          <a:p>
            <a:pPr algn="ctr">
              <a:lnSpc>
                <a:spcPts val="7000"/>
              </a:lnSpc>
            </a:pPr>
            <a:r>
              <a:rPr lang="es-ES" sz="7200" b="1" spc="300" dirty="0" smtClean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Baron Kuffner" pitchFamily="34" charset="0"/>
              </a:rPr>
              <a:t>&amp; </a:t>
            </a:r>
          </a:p>
          <a:p>
            <a:pPr algn="ctr">
              <a:lnSpc>
                <a:spcPts val="7000"/>
              </a:lnSpc>
            </a:pPr>
            <a:r>
              <a:rPr lang="es-ES" sz="7200" b="1" spc="300" dirty="0" smtClean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Baron Kuffner" pitchFamily="34" charset="0"/>
              </a:rPr>
              <a:t>recursos</a:t>
            </a:r>
            <a:endParaRPr lang="es-ES" sz="7200" b="1" spc="300" dirty="0">
              <a:effectLst>
                <a:glow rad="101600">
                  <a:schemeClr val="accent2">
                    <a:lumMod val="60000"/>
                    <a:lumOff val="40000"/>
                    <a:alpha val="60000"/>
                  </a:schemeClr>
                </a:glow>
              </a:effectLst>
              <a:latin typeface="Baron Kuffner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249</Words>
  <Application>Microsoft Office PowerPoint</Application>
  <PresentationFormat>On-screen Show (16:9)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PUERTO RICO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122</cp:revision>
  <dcterms:created xsi:type="dcterms:W3CDTF">2019-07-26T01:32:32Z</dcterms:created>
  <dcterms:modified xsi:type="dcterms:W3CDTF">2020-08-22T23:46:14Z</dcterms:modified>
</cp:coreProperties>
</file>