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1" r:id="rId4"/>
    <p:sldId id="260" r:id="rId5"/>
    <p:sldId id="265" r:id="rId6"/>
    <p:sldId id="267" r:id="rId7"/>
    <p:sldId id="266" r:id="rId8"/>
    <p:sldId id="269" r:id="rId9"/>
    <p:sldId id="264" r:id="rId10"/>
    <p:sldId id="268" r:id="rId11"/>
    <p:sldId id="270" r:id="rId12"/>
    <p:sldId id="263" r:id="rId13"/>
    <p:sldId id="259"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A9C92"/>
    <a:srgbClr val="5BB1A7"/>
    <a:srgbClr val="B3D34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80" d="100"/>
          <a:sy n="80" d="100"/>
        </p:scale>
        <p:origin x="-780" y="-390"/>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486645-C053-4D1D-9259-975A05A9501B}" type="datetimeFigureOut">
              <a:rPr lang="en-US" smtClean="0"/>
              <a:pPr/>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486645-C053-4D1D-9259-975A05A9501B}" type="datetimeFigureOut">
              <a:rPr lang="en-US" smtClean="0"/>
              <a:pPr/>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486645-C053-4D1D-9259-975A05A9501B}" type="datetimeFigureOut">
              <a:rPr lang="en-US" smtClean="0"/>
              <a:pPr/>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486645-C053-4D1D-9259-975A05A9501B}" type="datetimeFigureOut">
              <a:rPr lang="en-US" smtClean="0"/>
              <a:pPr/>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486645-C053-4D1D-9259-975A05A9501B}" type="datetimeFigureOut">
              <a:rPr lang="en-US" smtClean="0"/>
              <a:pPr/>
              <a:t>9/1/2015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486645-C053-4D1D-9259-975A05A9501B}" type="datetimeFigureOut">
              <a:rPr lang="en-US" smtClean="0"/>
              <a:pPr/>
              <a:t>9/1/2015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486645-C053-4D1D-9259-975A05A9501B}" type="datetimeFigureOut">
              <a:rPr lang="en-US" smtClean="0"/>
              <a:pPr/>
              <a:t>9/1/2015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486645-C053-4D1D-9259-975A05A9501B}" type="datetimeFigureOut">
              <a:rPr lang="en-US" smtClean="0"/>
              <a:pPr/>
              <a:t>9/1/2015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486645-C053-4D1D-9259-975A05A9501B}" type="datetimeFigureOut">
              <a:rPr lang="en-US" smtClean="0"/>
              <a:pPr/>
              <a:t>9/1/2015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486645-C053-4D1D-9259-975A05A9501B}" type="datetimeFigureOut">
              <a:rPr lang="en-US" smtClean="0"/>
              <a:pPr/>
              <a:t>9/1/2015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486645-C053-4D1D-9259-975A05A9501B}" type="datetimeFigureOut">
              <a:rPr lang="en-US" smtClean="0"/>
              <a:pPr/>
              <a:t>9/1/2015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E25F7D-84D9-4C05-B173-7B2E001E8625}" type="slidenum">
              <a:rPr lang="en-US" smtClean="0"/>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5486645-C053-4D1D-9259-975A05A9501B}" type="datetimeFigureOut">
              <a:rPr lang="en-US" smtClean="0"/>
              <a:pPr/>
              <a:t>9/1/2015</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1E25F7D-84D9-4C05-B173-7B2E001E86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1.xml"/><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pinerichland.org/cms/lib07/PA01001138/Centricity/Domain/33/HOME.GIF"/>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001000" y="209550"/>
            <a:ext cx="1143000" cy="385011"/>
          </a:xfrm>
          <a:prstGeom prst="rect">
            <a:avLst/>
          </a:prstGeom>
          <a:noFill/>
        </p:spPr>
      </p:pic>
      <p:pic>
        <p:nvPicPr>
          <p:cNvPr id="1030" name="Picture 6" descr="http://writesource.iparadigms.com/_/rsrc/1320362105589/config/customLogo.gif?revision=11"/>
          <p:cNvPicPr>
            <a:picLocks noChangeAspect="1" noChangeArrowheads="1"/>
          </p:cNvPicPr>
          <p:nvPr/>
        </p:nvPicPr>
        <p:blipFill>
          <a:blip r:embed="rId3" cstate="print"/>
          <a:srcRect l="1250" t="37333" r="33750" b="20000"/>
          <a:stretch>
            <a:fillRect/>
          </a:stretch>
        </p:blipFill>
        <p:spPr bwMode="auto">
          <a:xfrm>
            <a:off x="0" y="1047751"/>
            <a:ext cx="2819400" cy="433754"/>
          </a:xfrm>
          <a:prstGeom prst="rect">
            <a:avLst/>
          </a:prstGeom>
          <a:noFill/>
          <a:effectLst>
            <a:softEdge rad="12700"/>
          </a:effectLst>
        </p:spPr>
      </p:pic>
      <p:sp>
        <p:nvSpPr>
          <p:cNvPr id="11" name="Subtitle 2"/>
          <p:cNvSpPr txBox="1">
            <a:spLocks/>
          </p:cNvSpPr>
          <p:nvPr/>
        </p:nvSpPr>
        <p:spPr>
          <a:xfrm>
            <a:off x="228600" y="1962150"/>
            <a:ext cx="5486400" cy="1828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5400" b="1" dirty="0" smtClean="0">
                <a:solidFill>
                  <a:schemeClr val="bg1"/>
                </a:solidFill>
                <a:latin typeface="UlusalOkul.Com Çizgili" pitchFamily="2" charset="0"/>
              </a:rPr>
              <a:t>Journals </a:t>
            </a:r>
            <a:r>
              <a:rPr lang="en-US" sz="5400" dirty="0" smtClean="0">
                <a:solidFill>
                  <a:schemeClr val="bg1"/>
                </a:solidFill>
                <a:latin typeface="Lucida Calligraphy" pitchFamily="66" charset="0"/>
              </a:rPr>
              <a:t>&amp;</a:t>
            </a:r>
            <a:r>
              <a:rPr lang="en-US" sz="5400" b="1" dirty="0" smtClean="0">
                <a:solidFill>
                  <a:schemeClr val="bg1"/>
                </a:solidFill>
                <a:latin typeface="UlusalOkul.Com Çizgili" pitchFamily="2" charset="0"/>
              </a:rPr>
              <a:t> Learning Logs</a:t>
            </a:r>
            <a:endParaRPr kumimoji="0" lang="en-US" sz="54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26" name="Subtitle 2"/>
          <p:cNvSpPr>
            <a:spLocks noGrp="1"/>
          </p:cNvSpPr>
          <p:nvPr>
            <p:ph type="subTitle" idx="1"/>
          </p:nvPr>
        </p:nvSpPr>
        <p:spPr>
          <a:xfrm>
            <a:off x="381000" y="3943350"/>
            <a:ext cx="1524000" cy="533400"/>
          </a:xfrm>
        </p:spPr>
        <p:txBody>
          <a:bodyPr>
            <a:normAutofit/>
          </a:bodyPr>
          <a:lstStyle/>
          <a:p>
            <a:r>
              <a:rPr lang="en-US" sz="2400" dirty="0" smtClean="0">
                <a:solidFill>
                  <a:schemeClr val="bg1"/>
                </a:solidFill>
              </a:rPr>
              <a:t>Jim Soto</a:t>
            </a:r>
            <a:endParaRPr lang="en-US" sz="2400" dirty="0">
              <a:solidFill>
                <a:schemeClr val="bg1"/>
              </a:solidFill>
            </a:endParaRPr>
          </a:p>
        </p:txBody>
      </p:sp>
      <p:pic>
        <p:nvPicPr>
          <p:cNvPr id="2" name="Picture 2" descr="E:\PROFESIONAL\7TH WRITING SMART ROOM KIT 2015-2016\Phillip Martin Clip Art\bible_paul_epistle2.gif"/>
          <p:cNvPicPr>
            <a:picLocks noChangeAspect="1" noChangeArrowheads="1"/>
          </p:cNvPicPr>
          <p:nvPr/>
        </p:nvPicPr>
        <p:blipFill>
          <a:blip r:embed="rId4" cstate="print">
            <a:clrChange>
              <a:clrFrom>
                <a:srgbClr val="FFFFFF"/>
              </a:clrFrom>
              <a:clrTo>
                <a:srgbClr val="FFFFFF">
                  <a:alpha val="0"/>
                </a:srgbClr>
              </a:clrTo>
            </a:clrChange>
          </a:blip>
          <a:srcRect r="25775"/>
          <a:stretch>
            <a:fillRect/>
          </a:stretch>
        </p:blipFill>
        <p:spPr bwMode="auto">
          <a:xfrm>
            <a:off x="5943600" y="1657350"/>
            <a:ext cx="2763175" cy="316230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26">
                                            <p:txEl>
                                              <p:pRg st="0" end="0"/>
                                            </p:txEl>
                                          </p:spTgt>
                                        </p:tgtEl>
                                        <p:attrNameLst>
                                          <p:attrName>style.visibility</p:attrName>
                                        </p:attrNameLst>
                                      </p:cBhvr>
                                      <p:to>
                                        <p:strVal val="visible"/>
                                      </p:to>
                                    </p:set>
                                    <p:animEffect transition="in" filter="fade">
                                      <p:cBhvr>
                                        <p:cTn id="13" dur="1000"/>
                                        <p:tgtEl>
                                          <p:spTgt spid="26">
                                            <p:txEl>
                                              <p:pRg st="0" end="0"/>
                                            </p:txEl>
                                          </p:spTgt>
                                        </p:tgtEl>
                                      </p:cBhvr>
                                    </p:animEffect>
                                    <p:anim calcmode="lin" valueType="num">
                                      <p:cBhvr>
                                        <p:cTn id="14" dur="1000" fill="hold"/>
                                        <p:tgtEl>
                                          <p:spTgt spid="26">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2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6"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457200" y="133350"/>
            <a:ext cx="74676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Writing a Learning Log</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3" name="Rectangle 2"/>
          <p:cNvSpPr/>
          <p:nvPr/>
        </p:nvSpPr>
        <p:spPr>
          <a:xfrm>
            <a:off x="457200" y="1833086"/>
            <a:ext cx="4572000" cy="2677656"/>
          </a:xfrm>
          <a:prstGeom prst="rect">
            <a:avLst/>
          </a:prstGeom>
        </p:spPr>
        <p:txBody>
          <a:bodyPr wrap="square">
            <a:spAutoFit/>
          </a:bodyPr>
          <a:lstStyle/>
          <a:p>
            <a:r>
              <a:rPr lang="en-US" sz="2400" dirty="0" smtClean="0">
                <a:solidFill>
                  <a:schemeClr val="bg1"/>
                </a:solidFill>
              </a:rPr>
              <a:t>A Learning Log is a journal which evidences your own learning and skills development. It is not just a diary or record of “What you have done” but a record of what you have learnt, tried and reflected upon.</a:t>
            </a:r>
            <a:endParaRPr lang="en-US" sz="2400" dirty="0">
              <a:solidFill>
                <a:schemeClr val="bg1"/>
              </a:solidFill>
            </a:endParaRPr>
          </a:p>
        </p:txBody>
      </p:sp>
      <p:pic>
        <p:nvPicPr>
          <p:cNvPr id="23554" name="Picture 2" descr="http://facs.phillipmartin.info/fac_dieting.gif"/>
          <p:cNvPicPr>
            <a:picLocks noChangeAspect="1" noChangeArrowheads="1"/>
          </p:cNvPicPr>
          <p:nvPr/>
        </p:nvPicPr>
        <p:blipFill>
          <a:blip r:embed="rId2" cstate="print"/>
          <a:srcRect/>
          <a:stretch>
            <a:fillRect/>
          </a:stretch>
        </p:blipFill>
        <p:spPr bwMode="auto">
          <a:xfrm>
            <a:off x="5181600" y="1123950"/>
            <a:ext cx="3504436" cy="3797449"/>
          </a:xfrm>
          <a:prstGeom prst="rect">
            <a:avLst/>
          </a:prstGeom>
          <a:noFill/>
        </p:spPr>
      </p:pic>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457200" y="2038350"/>
            <a:ext cx="4495800" cy="22860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mn-cs"/>
              </a:rPr>
              <a:t>Take  a few minutes to read pgs</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434-448 </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to see how a learning log is written. Complete</a:t>
            </a:r>
            <a:r>
              <a:rPr kumimoji="0" lang="en-US" sz="2400" b="0" i="0" u="none" strike="noStrike" kern="1200" cap="none" spc="0" normalizeH="0" noProof="0" dirty="0" smtClean="0">
                <a:ln>
                  <a:noFill/>
                </a:ln>
                <a:solidFill>
                  <a:schemeClr val="bg1"/>
                </a:solidFill>
                <a:effectLst/>
                <a:uLnTx/>
                <a:uFillTx/>
                <a:latin typeface="+mn-lt"/>
                <a:ea typeface="+mn-ea"/>
                <a:cs typeface="+mn-cs"/>
              </a:rPr>
              <a:t> the </a:t>
            </a:r>
            <a:r>
              <a:rPr kumimoji="0" lang="en-US" sz="2400" b="1" i="1" u="none" strike="noStrike" kern="1200" cap="none" spc="0" normalizeH="0" noProof="0" dirty="0" smtClean="0">
                <a:ln>
                  <a:noFill/>
                </a:ln>
                <a:solidFill>
                  <a:schemeClr val="bg1"/>
                </a:solidFill>
                <a:effectLst/>
                <a:uLnTx/>
                <a:uFillTx/>
                <a:latin typeface="+mn-lt"/>
                <a:ea typeface="+mn-ea"/>
                <a:cs typeface="+mn-cs"/>
              </a:rPr>
              <a:t>Log on in ... </a:t>
            </a:r>
            <a:r>
              <a:rPr kumimoji="0" lang="en-US" sz="2400" b="0" i="0" u="none" strike="noStrike" kern="1200" cap="none" spc="0" normalizeH="0" noProof="0" dirty="0" smtClean="0">
                <a:ln>
                  <a:noFill/>
                </a:ln>
                <a:solidFill>
                  <a:schemeClr val="bg1"/>
                </a:solidFill>
                <a:effectLst/>
                <a:uLnTx/>
                <a:uFillTx/>
                <a:latin typeface="+mn-lt"/>
                <a:ea typeface="+mn-ea"/>
                <a:cs typeface="+mn-cs"/>
              </a:rPr>
              <a:t>Activities in pgs 436-438. You will share the results with the class later.</a:t>
            </a:r>
            <a:endParaRPr kumimoji="0" lang="en-US" sz="2400" b="0" i="0" u="none" strike="noStrike" kern="1200" cap="none" spc="0" normalizeH="0" baseline="0" noProof="0" dirty="0">
              <a:ln>
                <a:noFill/>
              </a:ln>
              <a:solidFill>
                <a:schemeClr val="bg1"/>
              </a:solidFill>
              <a:effectLst/>
              <a:uLnTx/>
              <a:uFillTx/>
              <a:latin typeface="+mn-lt"/>
              <a:ea typeface="+mn-ea"/>
              <a:cs typeface="+mn-cs"/>
            </a:endParaRPr>
          </a:p>
        </p:txBody>
      </p:sp>
      <p:sp>
        <p:nvSpPr>
          <p:cNvPr id="3" name="Subtitle 2"/>
          <p:cNvSpPr txBox="1">
            <a:spLocks/>
          </p:cNvSpPr>
          <p:nvPr/>
        </p:nvSpPr>
        <p:spPr>
          <a:xfrm>
            <a:off x="457200" y="133350"/>
            <a:ext cx="74676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Writing a Learning Log</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pic>
        <p:nvPicPr>
          <p:cNvPr id="3074" name="Picture 2" descr="E:\PROFESIONAL\7TH WRITING SMART ROOM KIT 2015-2016\Phillip Martin Clip Art\la_fables.gif"/>
          <p:cNvPicPr>
            <a:picLocks noChangeAspect="1" noChangeArrowheads="1"/>
          </p:cNvPicPr>
          <p:nvPr/>
        </p:nvPicPr>
        <p:blipFill>
          <a:blip r:embed="rId2" cstate="print"/>
          <a:srcRect/>
          <a:stretch>
            <a:fillRect/>
          </a:stretch>
        </p:blipFill>
        <p:spPr bwMode="auto">
          <a:xfrm>
            <a:off x="5096782" y="1885950"/>
            <a:ext cx="3801916" cy="2847975"/>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0" descr="http://school.phillipmartin.info/school_pencil3.gif"/>
          <p:cNvPicPr>
            <a:picLocks noChangeAspect="1" noChangeArrowheads="1"/>
          </p:cNvPicPr>
          <p:nvPr/>
        </p:nvPicPr>
        <p:blipFill>
          <a:blip r:embed="rId2" cstate="print"/>
          <a:srcRect/>
          <a:stretch>
            <a:fillRect/>
          </a:stretch>
        </p:blipFill>
        <p:spPr bwMode="auto">
          <a:xfrm>
            <a:off x="308278" y="2343150"/>
            <a:ext cx="2399846" cy="2514600"/>
          </a:xfrm>
          <a:prstGeom prst="rect">
            <a:avLst/>
          </a:prstGeom>
          <a:noFill/>
        </p:spPr>
      </p:pic>
      <p:sp>
        <p:nvSpPr>
          <p:cNvPr id="3" name="Subtitle 2"/>
          <p:cNvSpPr txBox="1">
            <a:spLocks/>
          </p:cNvSpPr>
          <p:nvPr/>
        </p:nvSpPr>
        <p:spPr>
          <a:xfrm>
            <a:off x="457200" y="133350"/>
            <a:ext cx="60960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Homework</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4" name="Oval Callout 3"/>
          <p:cNvSpPr/>
          <p:nvPr/>
        </p:nvSpPr>
        <p:spPr>
          <a:xfrm>
            <a:off x="1752600" y="2876550"/>
            <a:ext cx="990600" cy="609600"/>
          </a:xfrm>
          <a:prstGeom prst="wedgeEllipseCallout">
            <a:avLst>
              <a:gd name="adj1" fmla="val -55513"/>
              <a:gd name="adj2" fmla="val 5306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cap="all" dirty="0" err="1" smtClean="0">
                <a:solidFill>
                  <a:schemeClr val="tx1">
                    <a:lumMod val="85000"/>
                    <a:lumOff val="15000"/>
                  </a:schemeClr>
                </a:solidFill>
                <a:latin typeface="Comic Sans MS" pitchFamily="66" charset="0"/>
              </a:rPr>
              <a:t>yay</a:t>
            </a:r>
            <a:r>
              <a:rPr lang="en-US" sz="1600" cap="all" dirty="0" smtClean="0">
                <a:solidFill>
                  <a:schemeClr val="tx1">
                    <a:lumMod val="85000"/>
                    <a:lumOff val="15000"/>
                  </a:schemeClr>
                </a:solidFill>
                <a:latin typeface="Comic Sans MS" pitchFamily="66" charset="0"/>
              </a:rPr>
              <a:t>!</a:t>
            </a:r>
          </a:p>
        </p:txBody>
      </p:sp>
      <p:sp>
        <p:nvSpPr>
          <p:cNvPr id="7" name="Rectangle 6"/>
          <p:cNvSpPr/>
          <p:nvPr/>
        </p:nvSpPr>
        <p:spPr>
          <a:xfrm>
            <a:off x="3124200" y="2266950"/>
            <a:ext cx="5486399" cy="1791260"/>
          </a:xfrm>
          <a:prstGeom prst="rect">
            <a:avLst/>
          </a:prstGeom>
        </p:spPr>
        <p:txBody>
          <a:bodyPr wrap="square">
            <a:spAutoFit/>
          </a:bodyPr>
          <a:lstStyle/>
          <a:p>
            <a:pPr lvl="0" fontAlgn="base">
              <a:spcBef>
                <a:spcPct val="20000"/>
              </a:spcBef>
              <a:spcAft>
                <a:spcPct val="0"/>
              </a:spcAft>
              <a:defRPr/>
            </a:pPr>
            <a:r>
              <a:rPr lang="en-US" sz="2400" kern="0" dirty="0" smtClean="0">
                <a:solidFill>
                  <a:prstClr val="white"/>
                </a:solidFill>
              </a:rPr>
              <a:t>In your Skills Book complete pgs.  9-14. </a:t>
            </a:r>
          </a:p>
          <a:p>
            <a:pPr marL="342900" lvl="0" indent="-342900" fontAlgn="base">
              <a:spcBef>
                <a:spcPct val="20000"/>
              </a:spcBef>
              <a:spcAft>
                <a:spcPct val="0"/>
              </a:spcAft>
              <a:buFont typeface="Wingdings" pitchFamily="2" charset="2"/>
              <a:buChar char="Ø"/>
              <a:defRPr/>
            </a:pPr>
            <a:r>
              <a:rPr lang="en-US" sz="2400" kern="0" dirty="0" smtClean="0">
                <a:solidFill>
                  <a:prstClr val="white"/>
                </a:solidFill>
                <a:effectLst>
                  <a:glow rad="139700">
                    <a:schemeClr val="accent6">
                      <a:satMod val="175000"/>
                      <a:alpha val="40000"/>
                    </a:schemeClr>
                  </a:glow>
                </a:effectLst>
              </a:rPr>
              <a:t>Commas Between Items in a Series 2</a:t>
            </a:r>
          </a:p>
          <a:p>
            <a:pPr marL="342900" lvl="0" indent="-342900" fontAlgn="base">
              <a:spcBef>
                <a:spcPct val="20000"/>
              </a:spcBef>
              <a:spcAft>
                <a:spcPct val="0"/>
              </a:spcAft>
              <a:buFont typeface="Wingdings" pitchFamily="2" charset="2"/>
              <a:buChar char="Ø"/>
              <a:defRPr/>
            </a:pPr>
            <a:r>
              <a:rPr lang="en-US" sz="2400" kern="0" dirty="0" smtClean="0">
                <a:solidFill>
                  <a:prstClr val="white"/>
                </a:solidFill>
                <a:effectLst>
                  <a:glow rad="139700">
                    <a:schemeClr val="accent6">
                      <a:satMod val="175000"/>
                      <a:alpha val="40000"/>
                    </a:schemeClr>
                  </a:glow>
                </a:effectLst>
              </a:rPr>
              <a:t>Other Comma Uses 1</a:t>
            </a:r>
          </a:p>
          <a:p>
            <a:pPr marL="342900" lvl="0" indent="-342900" fontAlgn="base">
              <a:spcBef>
                <a:spcPct val="20000"/>
              </a:spcBef>
              <a:spcAft>
                <a:spcPct val="0"/>
              </a:spcAft>
              <a:buFont typeface="Wingdings" pitchFamily="2" charset="2"/>
              <a:buChar char="Ø"/>
              <a:defRPr/>
            </a:pPr>
            <a:r>
              <a:rPr lang="en-US" sz="2400" kern="0" dirty="0" smtClean="0">
                <a:solidFill>
                  <a:prstClr val="white"/>
                </a:solidFill>
                <a:effectLst>
                  <a:glow rad="139700">
                    <a:schemeClr val="accent6">
                      <a:satMod val="175000"/>
                      <a:alpha val="40000"/>
                    </a:schemeClr>
                  </a:glow>
                </a:effectLst>
              </a:rPr>
              <a:t>Other Comma Uses 2</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forms.hmhco.com/templates-1.0/images/writesource/write-source-logo2.jpg"/>
          <p:cNvPicPr>
            <a:picLocks noChangeAspect="1" noChangeArrowheads="1"/>
          </p:cNvPicPr>
          <p:nvPr/>
        </p:nvPicPr>
        <p:blipFill>
          <a:blip r:embed="rId2" cstate="print"/>
          <a:srcRect/>
          <a:stretch>
            <a:fillRect/>
          </a:stretch>
        </p:blipFill>
        <p:spPr bwMode="auto">
          <a:xfrm>
            <a:off x="533400" y="4248150"/>
            <a:ext cx="2209800" cy="476250"/>
          </a:xfrm>
          <a:prstGeom prst="rect">
            <a:avLst/>
          </a:prstGeom>
          <a:noFill/>
        </p:spPr>
      </p:pic>
      <p:sp>
        <p:nvSpPr>
          <p:cNvPr id="3" name="Text Box 12"/>
          <p:cNvSpPr txBox="1">
            <a:spLocks noChangeArrowheads="1"/>
          </p:cNvSpPr>
          <p:nvPr/>
        </p:nvSpPr>
        <p:spPr bwMode="auto">
          <a:xfrm>
            <a:off x="5943600" y="4248150"/>
            <a:ext cx="2743200" cy="461665"/>
          </a:xfrm>
          <a:prstGeom prst="rect">
            <a:avLst/>
          </a:prstGeom>
          <a:noFill/>
          <a:ln w="9525">
            <a:noFill/>
            <a:miter lim="800000"/>
            <a:headEnd/>
            <a:tailEnd/>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ct val="50000"/>
              </a:spcBef>
              <a:spcAft>
                <a:spcPts val="0"/>
              </a:spcAft>
              <a:buClrTx/>
              <a:buSzTx/>
              <a:buFontTx/>
              <a:buNone/>
              <a:tabLst/>
              <a:defRPr/>
            </a:pPr>
            <a:r>
              <a:rPr kumimoji="0" lang="en-US" sz="2400" i="0" u="none" strike="noStrike" kern="1200" cap="none" spc="0" normalizeH="0" baseline="0" noProof="0" dirty="0">
                <a:ln>
                  <a:noFill/>
                </a:ln>
                <a:solidFill>
                  <a:sysClr val="window" lastClr="FFFFFF"/>
                </a:solidFill>
                <a:effectLst/>
                <a:uLnTx/>
                <a:uFillTx/>
                <a:ea typeface="+mn-ea"/>
                <a:cs typeface="+mn-cs"/>
              </a:rPr>
              <a:t>Jim Soto </a:t>
            </a:r>
            <a:r>
              <a:rPr kumimoji="0" lang="en-US" sz="2400" i="0" u="none" strike="noStrike" kern="1200" cap="none" spc="0" normalizeH="0" baseline="0" noProof="0" dirty="0">
                <a:ln>
                  <a:noFill/>
                </a:ln>
                <a:solidFill>
                  <a:sysClr val="window" lastClr="FFFFFF"/>
                </a:solidFill>
                <a:effectLst/>
                <a:uLnTx/>
                <a:uFillTx/>
                <a:ea typeface="+mn-ea"/>
                <a:cs typeface="Times New Roman" pitchFamily="18" charset="0"/>
              </a:rPr>
              <a:t>© </a:t>
            </a:r>
            <a:r>
              <a:rPr kumimoji="0" lang="en-US" sz="2400" i="0" u="none" strike="noStrike" kern="1200" cap="none" spc="0" normalizeH="0" baseline="0" noProof="0" dirty="0" smtClean="0">
                <a:ln>
                  <a:noFill/>
                </a:ln>
                <a:solidFill>
                  <a:sysClr val="window" lastClr="FFFFFF"/>
                </a:solidFill>
                <a:effectLst/>
                <a:uLnTx/>
                <a:uFillTx/>
                <a:ea typeface="+mn-ea"/>
                <a:cs typeface="Times New Roman" pitchFamily="18" charset="0"/>
              </a:rPr>
              <a:t>2015</a:t>
            </a:r>
            <a:endParaRPr kumimoji="0" lang="en-US" sz="2400" i="0" u="none" strike="noStrike" kern="1200" cap="none" spc="0" normalizeH="0" baseline="0" noProof="0" dirty="0">
              <a:ln>
                <a:noFill/>
              </a:ln>
              <a:solidFill>
                <a:sysClr val="window" lastClr="FFFFFF"/>
              </a:solidFill>
              <a:effectLst/>
              <a:uLnTx/>
              <a:uFillTx/>
              <a:ea typeface="+mn-ea"/>
              <a:cs typeface="Times New Roman" pitchFamily="18" charset="0"/>
            </a:endParaRPr>
          </a:p>
        </p:txBody>
      </p:sp>
      <p:sp>
        <p:nvSpPr>
          <p:cNvPr id="4" name="Subtitle 2"/>
          <p:cNvSpPr txBox="1">
            <a:spLocks/>
          </p:cNvSpPr>
          <p:nvPr/>
        </p:nvSpPr>
        <p:spPr>
          <a:xfrm>
            <a:off x="457200" y="133350"/>
            <a:ext cx="69342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noProof="0" dirty="0" smtClean="0">
                <a:solidFill>
                  <a:schemeClr val="bg1"/>
                </a:solidFill>
                <a:latin typeface="UlusalOkul.Com Çizgili" pitchFamily="2" charset="0"/>
              </a:rPr>
              <a:t>Next</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5" name="Subtitle 2"/>
          <p:cNvSpPr txBox="1">
            <a:spLocks/>
          </p:cNvSpPr>
          <p:nvPr/>
        </p:nvSpPr>
        <p:spPr>
          <a:xfrm>
            <a:off x="457200" y="2190750"/>
            <a:ext cx="4800600" cy="1066800"/>
          </a:xfrm>
          <a:prstGeom prst="rect">
            <a:avLst/>
          </a:prstGeom>
        </p:spPr>
        <p:txBody>
          <a:bodyPr vert="horz" lIns="91440" tIns="45720" rIns="91440" bIns="45720" rtlCol="0">
            <a:normAutofit fontScale="85000" lnSpcReduction="20000"/>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400" b="1" dirty="0" smtClean="0">
                <a:solidFill>
                  <a:schemeClr val="bg1"/>
                </a:solidFill>
                <a:latin typeface="UlusalOkul.Com Çizgili" pitchFamily="2" charset="0"/>
              </a:rPr>
              <a:t>Understanding the Traits of Writing</a:t>
            </a:r>
            <a:endParaRPr kumimoji="0" lang="en-US" sz="4400" b="1" i="0" u="none" strike="noStrike" kern="1200" cap="none" spc="0" normalizeH="0" baseline="0" noProof="0" dirty="0">
              <a:ln>
                <a:noFill/>
              </a:ln>
              <a:solidFill>
                <a:schemeClr val="bg1"/>
              </a:solidFill>
              <a:effectLst/>
              <a:uLnTx/>
              <a:uFillTx/>
              <a:latin typeface="UlusalOkul.Com Çizgili" pitchFamily="2" charset="0"/>
            </a:endParaRPr>
          </a:p>
        </p:txBody>
      </p:sp>
      <p:pic>
        <p:nvPicPr>
          <p:cNvPr id="2050" name="Picture 2" descr="http://www.pppst.com/facs_feelings.gif"/>
          <p:cNvPicPr>
            <a:picLocks noChangeAspect="1" noChangeArrowheads="1"/>
          </p:cNvPicPr>
          <p:nvPr/>
        </p:nvPicPr>
        <p:blipFill>
          <a:blip r:embed="rId3" cstate="print"/>
          <a:srcRect/>
          <a:stretch>
            <a:fillRect/>
          </a:stretch>
        </p:blipFill>
        <p:spPr bwMode="auto">
          <a:xfrm>
            <a:off x="6477000" y="1523578"/>
            <a:ext cx="1828800" cy="251968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457200" y="133350"/>
            <a:ext cx="60960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Lesson Objective</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8" name="Subtitle 2"/>
          <p:cNvSpPr>
            <a:spLocks noGrp="1"/>
          </p:cNvSpPr>
          <p:nvPr>
            <p:ph type="subTitle" idx="1"/>
          </p:nvPr>
        </p:nvSpPr>
        <p:spPr>
          <a:xfrm>
            <a:off x="457200" y="1733550"/>
            <a:ext cx="5334000" cy="2362200"/>
          </a:xfrm>
        </p:spPr>
        <p:txBody>
          <a:bodyPr>
            <a:noAutofit/>
          </a:bodyPr>
          <a:lstStyle/>
          <a:p>
            <a:pPr algn="l">
              <a:buFont typeface="Wingdings" pitchFamily="2" charset="2"/>
              <a:buChar char="Ø"/>
            </a:pPr>
            <a:r>
              <a:rPr lang="en-US" sz="2400" dirty="0" smtClean="0">
                <a:solidFill>
                  <a:schemeClr val="bg1"/>
                </a:solidFill>
              </a:rPr>
              <a:t>Write in a travel journal</a:t>
            </a:r>
          </a:p>
          <a:p>
            <a:pPr algn="l">
              <a:buFont typeface="Wingdings" pitchFamily="2" charset="2"/>
              <a:buChar char="Ø"/>
            </a:pPr>
            <a:r>
              <a:rPr lang="en-US" sz="2400" dirty="0" smtClean="0">
                <a:solidFill>
                  <a:schemeClr val="bg1"/>
                </a:solidFill>
              </a:rPr>
              <a:t>Learn about the purpose of keeping other kinds of journals</a:t>
            </a:r>
          </a:p>
          <a:p>
            <a:pPr algn="l">
              <a:buFont typeface="Wingdings" pitchFamily="2" charset="2"/>
              <a:buChar char="Ø"/>
            </a:pPr>
            <a:r>
              <a:rPr lang="en-US" sz="2400" dirty="0" smtClean="0">
                <a:solidFill>
                  <a:schemeClr val="bg1"/>
                </a:solidFill>
              </a:rPr>
              <a:t>Make entries in other kinds of journals</a:t>
            </a:r>
          </a:p>
          <a:p>
            <a:pPr algn="l">
              <a:buFont typeface="Wingdings" pitchFamily="2" charset="2"/>
              <a:buChar char="Ø"/>
            </a:pPr>
            <a:r>
              <a:rPr lang="en-US" sz="2400" dirty="0" smtClean="0">
                <a:solidFill>
                  <a:schemeClr val="bg1"/>
                </a:solidFill>
              </a:rPr>
              <a:t>Create a learning log</a:t>
            </a:r>
            <a:endParaRPr lang="en-US" sz="2400" dirty="0">
              <a:solidFill>
                <a:schemeClr val="bg1"/>
              </a:solidFill>
            </a:endParaRPr>
          </a:p>
        </p:txBody>
      </p:sp>
      <p:pic>
        <p:nvPicPr>
          <p:cNvPr id="9" name="Picture 6" descr="http://images.clipartpanda.com/light-bulb-clip-art-png-light_bulb_2.pn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858000" y="1733550"/>
            <a:ext cx="1653778" cy="2860590"/>
          </a:xfrm>
          <a:prstGeom prst="rect">
            <a:avLst/>
          </a:prstGeom>
          <a:noFill/>
          <a:effectLst>
            <a:softEdge rad="12700"/>
          </a:effectLst>
        </p:spPr>
      </p:pic>
      <p:sp>
        <p:nvSpPr>
          <p:cNvPr id="5" name="Subtitle 2"/>
          <p:cNvSpPr txBox="1">
            <a:spLocks/>
          </p:cNvSpPr>
          <p:nvPr/>
        </p:nvSpPr>
        <p:spPr>
          <a:xfrm>
            <a:off x="457200" y="4248150"/>
            <a:ext cx="1981200" cy="5334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mn-cs"/>
              </a:rPr>
              <a:t>pgs.431-440</a:t>
            </a:r>
            <a:endParaRPr kumimoji="0" lang="en-US" sz="24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457200" y="133350"/>
            <a:ext cx="60960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Journals and Logs</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7" name="Subtitle 2"/>
          <p:cNvSpPr>
            <a:spLocks noGrp="1"/>
          </p:cNvSpPr>
          <p:nvPr>
            <p:ph type="subTitle" idx="1"/>
          </p:nvPr>
        </p:nvSpPr>
        <p:spPr>
          <a:xfrm>
            <a:off x="457200" y="1733550"/>
            <a:ext cx="4724400" cy="2743200"/>
          </a:xfrm>
        </p:spPr>
        <p:txBody>
          <a:bodyPr>
            <a:noAutofit/>
          </a:bodyPr>
          <a:lstStyle/>
          <a:p>
            <a:pPr algn="l"/>
            <a:r>
              <a:rPr lang="en-US" sz="2400" dirty="0" smtClean="0">
                <a:solidFill>
                  <a:schemeClr val="bg1"/>
                </a:solidFill>
              </a:rPr>
              <a:t>Sometimes you have some very cool thoughts that sometimes go away and never come back. How can you keep this from happening? Journals and learning logs can help you capture and organize these thoughts to help you be a better writer.</a:t>
            </a:r>
            <a:endParaRPr lang="en-US" sz="2400" dirty="0">
              <a:solidFill>
                <a:schemeClr val="bg1"/>
              </a:solidFill>
            </a:endParaRPr>
          </a:p>
        </p:txBody>
      </p:sp>
      <p:pic>
        <p:nvPicPr>
          <p:cNvPr id="4098" name="Picture 2" descr="http://cdn-1.freeclipartnow.com/d/11061-1/journal.jpg"/>
          <p:cNvPicPr>
            <a:picLocks noChangeAspect="1" noChangeArrowheads="1"/>
          </p:cNvPicPr>
          <p:nvPr/>
        </p:nvPicPr>
        <p:blipFill>
          <a:blip r:embed="rId2" cstate="print">
            <a:clrChange>
              <a:clrFrom>
                <a:srgbClr val="FEFEFC"/>
              </a:clrFrom>
              <a:clrTo>
                <a:srgbClr val="FEFEFC">
                  <a:alpha val="0"/>
                </a:srgbClr>
              </a:clrTo>
            </a:clrChange>
          </a:blip>
          <a:srcRect/>
          <a:stretch>
            <a:fillRect/>
          </a:stretch>
        </p:blipFill>
        <p:spPr bwMode="auto">
          <a:xfrm>
            <a:off x="5680437" y="1657350"/>
            <a:ext cx="2882538" cy="3048000"/>
          </a:xfrm>
          <a:prstGeom prst="rect">
            <a:avLst/>
          </a:prstGeom>
          <a:noFill/>
          <a:effectLst>
            <a:softEdge rad="12700"/>
          </a:effectLst>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457200" y="133350"/>
            <a:ext cx="60960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What is a Journal?</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3" name="Subtitle 2"/>
          <p:cNvSpPr>
            <a:spLocks noGrp="1"/>
          </p:cNvSpPr>
          <p:nvPr>
            <p:ph type="subTitle" idx="1"/>
          </p:nvPr>
        </p:nvSpPr>
        <p:spPr>
          <a:xfrm>
            <a:off x="457200" y="1733550"/>
            <a:ext cx="4038600" cy="1676400"/>
          </a:xfrm>
        </p:spPr>
        <p:txBody>
          <a:bodyPr>
            <a:noAutofit/>
          </a:bodyPr>
          <a:lstStyle/>
          <a:p>
            <a:pPr algn="l"/>
            <a:r>
              <a:rPr lang="en-US" sz="2400" dirty="0" smtClean="0">
                <a:solidFill>
                  <a:schemeClr val="bg1"/>
                </a:solidFill>
              </a:rPr>
              <a:t>A journal provides a quiet space to organize thoughts, clarify opinions, and think through courses of action.</a:t>
            </a:r>
            <a:endParaRPr lang="en-US" sz="2400" dirty="0">
              <a:solidFill>
                <a:schemeClr val="bg1"/>
              </a:solidFill>
            </a:endParaRPr>
          </a:p>
        </p:txBody>
      </p:sp>
      <p:pic>
        <p:nvPicPr>
          <p:cNvPr id="4" name="Picture 24" descr="http://os-kman-kocunar-st.skole.hr/upload/os-kman-kocunar-st/images/headers/Image/grupni_rad.gif"/>
          <p:cNvPicPr>
            <a:picLocks noChangeAspect="1" noChangeArrowheads="1"/>
          </p:cNvPicPr>
          <p:nvPr/>
        </p:nvPicPr>
        <p:blipFill>
          <a:blip r:embed="rId2" cstate="print"/>
          <a:srcRect/>
          <a:stretch>
            <a:fillRect/>
          </a:stretch>
        </p:blipFill>
        <p:spPr bwMode="auto">
          <a:xfrm>
            <a:off x="4572000" y="1581150"/>
            <a:ext cx="4158087" cy="2168879"/>
          </a:xfrm>
          <a:prstGeom prst="rect">
            <a:avLst/>
          </a:prstGeom>
          <a:noFill/>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p:cNvSpPr>
          <p:nvPr/>
        </p:nvSpPr>
        <p:spPr>
          <a:xfrm>
            <a:off x="457200" y="133350"/>
            <a:ext cx="74676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Writing a Travel Journal</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6" name="Subtitle 2"/>
          <p:cNvSpPr txBox="1">
            <a:spLocks/>
          </p:cNvSpPr>
          <p:nvPr/>
        </p:nvSpPr>
        <p:spPr>
          <a:xfrm>
            <a:off x="457200" y="1733550"/>
            <a:ext cx="4495800" cy="2667000"/>
          </a:xfrm>
          <a:prstGeom prst="rect">
            <a:avLst/>
          </a:prstGeom>
        </p:spPr>
        <p:txBody>
          <a:bodyPr>
            <a:noAutofit/>
          </a:bodyPr>
          <a:lstStyle/>
          <a:p>
            <a:pPr lvl="0">
              <a:spcBef>
                <a:spcPct val="20000"/>
              </a:spcBef>
            </a:pPr>
            <a:r>
              <a:rPr lang="en-US" sz="2400" dirty="0" smtClean="0">
                <a:solidFill>
                  <a:schemeClr val="bg1"/>
                </a:solidFill>
              </a:rPr>
              <a:t>Travel is a fun time, full of new experiences, and seeing more of the world. If you're travelling, you'll want to remember everything you did. A travel journal will help preserve your memories of the experience.</a:t>
            </a:r>
            <a:endParaRPr kumimoji="0" lang="en-US" sz="2400" b="0" i="0" u="none" strike="noStrike" kern="1200" cap="none" spc="0" normalizeH="0" baseline="0" noProof="0" dirty="0">
              <a:ln>
                <a:noFill/>
              </a:ln>
              <a:solidFill>
                <a:schemeClr val="bg1"/>
              </a:solidFill>
              <a:effectLst/>
              <a:uLnTx/>
              <a:uFillTx/>
              <a:latin typeface="+mn-lt"/>
              <a:ea typeface="+mn-ea"/>
              <a:cs typeface="+mn-cs"/>
            </a:endParaRPr>
          </a:p>
        </p:txBody>
      </p:sp>
      <p:pic>
        <p:nvPicPr>
          <p:cNvPr id="6146" name="Picture 2" descr="http://science.phillipmartin.info/paper_airplanes.png"/>
          <p:cNvPicPr>
            <a:picLocks noChangeAspect="1" noChangeArrowheads="1"/>
          </p:cNvPicPr>
          <p:nvPr/>
        </p:nvPicPr>
        <p:blipFill>
          <a:blip r:embed="rId2" cstate="print"/>
          <a:srcRect/>
          <a:stretch>
            <a:fillRect/>
          </a:stretch>
        </p:blipFill>
        <p:spPr bwMode="auto">
          <a:xfrm>
            <a:off x="4876800" y="1932701"/>
            <a:ext cx="3857625" cy="2366755"/>
          </a:xfrm>
          <a:prstGeom prst="rect">
            <a:avLst/>
          </a:prstGeom>
          <a:noFill/>
        </p:spPr>
      </p:pic>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p:cNvSpPr>
          <p:nvPr/>
        </p:nvSpPr>
        <p:spPr>
          <a:xfrm>
            <a:off x="457200" y="133350"/>
            <a:ext cx="74676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Writing a Travel Journal</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5" name="Rectangle 2"/>
          <p:cNvSpPr txBox="1">
            <a:spLocks noChangeArrowheads="1"/>
          </p:cNvSpPr>
          <p:nvPr/>
        </p:nvSpPr>
        <p:spPr>
          <a:xfrm>
            <a:off x="457200" y="971550"/>
            <a:ext cx="2286000" cy="533400"/>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400" b="1" i="0" u="none" strike="noStrike" kern="1200" cap="none" spc="0" normalizeH="0" baseline="0" noProof="0" dirty="0" smtClean="0">
                <a:ln>
                  <a:noFill/>
                </a:ln>
                <a:solidFill>
                  <a:srgbClr val="4A9C92"/>
                </a:solidFill>
                <a:effectLst/>
                <a:uLnTx/>
                <a:uFillTx/>
                <a:ea typeface="+mj-ea"/>
                <a:cs typeface="+mj-cs"/>
              </a:rPr>
              <a:t>You will need:</a:t>
            </a:r>
          </a:p>
        </p:txBody>
      </p:sp>
      <p:pic>
        <p:nvPicPr>
          <p:cNvPr id="19458" name="Picture 2"/>
          <p:cNvPicPr>
            <a:picLocks noChangeAspect="1" noChangeArrowheads="1"/>
          </p:cNvPicPr>
          <p:nvPr/>
        </p:nvPicPr>
        <p:blipFill>
          <a:blip r:embed="rId2" cstate="print"/>
          <a:srcRect l="2899" t="2660" r="2899" b="1564"/>
          <a:stretch>
            <a:fillRect/>
          </a:stretch>
        </p:blipFill>
        <p:spPr bwMode="auto">
          <a:xfrm>
            <a:off x="3886200" y="1352551"/>
            <a:ext cx="4953000" cy="2971800"/>
          </a:xfrm>
          <a:prstGeom prst="rect">
            <a:avLst/>
          </a:prstGeom>
          <a:noFill/>
          <a:ln w="9525">
            <a:noFill/>
            <a:miter lim="800000"/>
            <a:headEnd/>
            <a:tailEnd/>
          </a:ln>
          <a:effectLst/>
        </p:spPr>
      </p:pic>
      <p:sp>
        <p:nvSpPr>
          <p:cNvPr id="4" name="Subtitle 2"/>
          <p:cNvSpPr txBox="1">
            <a:spLocks/>
          </p:cNvSpPr>
          <p:nvPr/>
        </p:nvSpPr>
        <p:spPr>
          <a:xfrm>
            <a:off x="457200" y="1733550"/>
            <a:ext cx="3886200" cy="1752600"/>
          </a:xfrm>
          <a:prstGeom prst="rect">
            <a:avLst/>
          </a:prstGeom>
        </p:spPr>
        <p:txBody>
          <a:bodyPr>
            <a:noAutofit/>
          </a:bodyPr>
          <a:lstStyle/>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mn-cs"/>
              </a:rPr>
              <a:t>A folder</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Ø"/>
              <a:tabLst/>
              <a:defRPr/>
            </a:pPr>
            <a:r>
              <a:rPr lang="en-US" sz="2400" dirty="0" smtClean="0">
                <a:solidFill>
                  <a:schemeClr val="bg1"/>
                </a:solidFill>
              </a:rPr>
              <a:t>Composition paper</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mn-cs"/>
              </a:rPr>
              <a:t>Colored pencils or markers</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Ø"/>
              <a:tabLst/>
              <a:defRPr/>
            </a:pPr>
            <a:r>
              <a:rPr lang="en-US" sz="2400" dirty="0" smtClean="0">
                <a:solidFill>
                  <a:schemeClr val="bg1"/>
                </a:solidFill>
              </a:rPr>
              <a:t>Photographs</a:t>
            </a:r>
            <a:endParaRPr kumimoji="0" lang="en-US" sz="2400" b="0" i="0" u="none" strike="noStrike" kern="1200" cap="none" spc="0" normalizeH="0" baseline="0" noProof="0" dirty="0">
              <a:ln>
                <a:noFill/>
              </a:ln>
              <a:solidFill>
                <a:schemeClr val="bg1"/>
              </a:solidFill>
              <a:effectLst/>
              <a:uLnTx/>
              <a:uFillTx/>
              <a:latin typeface="+mn-lt"/>
              <a:ea typeface="+mn-ea"/>
              <a:cs typeface="+mn-cs"/>
            </a:endParaRPr>
          </a:p>
        </p:txBody>
      </p:sp>
      <p:sp>
        <p:nvSpPr>
          <p:cNvPr id="6" name="Subtitle 2"/>
          <p:cNvSpPr txBox="1">
            <a:spLocks/>
          </p:cNvSpPr>
          <p:nvPr/>
        </p:nvSpPr>
        <p:spPr>
          <a:xfrm>
            <a:off x="457200" y="3714750"/>
            <a:ext cx="3352800" cy="914400"/>
          </a:xfrm>
          <a:prstGeom prst="rect">
            <a:avLst/>
          </a:prstGeom>
        </p:spPr>
        <p:txBody>
          <a:bodyPr vert="horz" lIns="91440" tIns="45720" rIns="91440" bIns="45720" rtlCol="0">
            <a:norm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mn-cs"/>
              </a:rPr>
              <a:t>Take  three minutes to read pg.432.</a:t>
            </a:r>
            <a:endParaRPr kumimoji="0" lang="en-US" sz="24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42" presetClass="entr" presetSubtype="0" fill="hold" grpId="0" nodeType="after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1000"/>
                                        <p:tgtEl>
                                          <p:spTgt spid="6">
                                            <p:txEl>
                                              <p:pRg st="0" end="0"/>
                                            </p:txEl>
                                          </p:spTgt>
                                        </p:tgtEl>
                                      </p:cBhvr>
                                    </p:animEffect>
                                    <p:anim calcmode="lin" valueType="num">
                                      <p:cBhvr>
                                        <p:cTn id="1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p:cNvSpPr txBox="1">
            <a:spLocks/>
          </p:cNvSpPr>
          <p:nvPr/>
        </p:nvSpPr>
        <p:spPr>
          <a:xfrm>
            <a:off x="914400" y="1581150"/>
            <a:ext cx="7315200" cy="6096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0" i="0" u="none" strike="noStrike" kern="1200" cap="none" spc="0" normalizeH="0" baseline="0" noProof="0" dirty="0" smtClean="0">
                <a:ln>
                  <a:noFill/>
                </a:ln>
                <a:solidFill>
                  <a:schemeClr val="bg1"/>
                </a:solidFill>
                <a:effectLst/>
                <a:uLnTx/>
                <a:uFillTx/>
                <a:latin typeface="+mn-lt"/>
                <a:ea typeface="+mn-ea"/>
                <a:cs typeface="+mn-cs"/>
              </a:rPr>
              <a:t>Now, get up! You’re going on a trip.</a:t>
            </a:r>
            <a:endParaRPr kumimoji="0" lang="en-US" sz="3200" b="0" i="0" u="none" strike="noStrike" kern="1200" cap="none" spc="0" normalizeH="0" baseline="0" noProof="0" dirty="0">
              <a:ln>
                <a:noFill/>
              </a:ln>
              <a:solidFill>
                <a:schemeClr val="bg1"/>
              </a:solidFill>
              <a:effectLst/>
              <a:uLnTx/>
              <a:uFillTx/>
              <a:latin typeface="+mn-lt"/>
              <a:ea typeface="+mn-ea"/>
              <a:cs typeface="+mn-cs"/>
            </a:endParaRPr>
          </a:p>
        </p:txBody>
      </p:sp>
      <p:pic>
        <p:nvPicPr>
          <p:cNvPr id="5122" name="Picture 2" descr="http://3.bp.blogspot.com/-jb-KF8NykL8/VCB2zlUqhwI/AAAAAAAAALc/QtklxFhmrCI/s1600/blogPic-01.png"/>
          <p:cNvPicPr>
            <a:picLocks noChangeAspect="1" noChangeArrowheads="1"/>
          </p:cNvPicPr>
          <p:nvPr/>
        </p:nvPicPr>
        <p:blipFill>
          <a:blip r:embed="rId2" cstate="print"/>
          <a:srcRect l="15360" t="1493" r="12960" b="2985"/>
          <a:stretch>
            <a:fillRect/>
          </a:stretch>
        </p:blipFill>
        <p:spPr bwMode="auto">
          <a:xfrm>
            <a:off x="3581400" y="2343150"/>
            <a:ext cx="1905000" cy="190500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p:cNvSpPr>
          <p:nvPr/>
        </p:nvSpPr>
        <p:spPr>
          <a:xfrm>
            <a:off x="457200" y="133350"/>
            <a:ext cx="74676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Writing a Travel Journal</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6" name="Subtitle 2"/>
          <p:cNvSpPr txBox="1">
            <a:spLocks/>
          </p:cNvSpPr>
          <p:nvPr/>
        </p:nvSpPr>
        <p:spPr>
          <a:xfrm>
            <a:off x="457200" y="1733550"/>
            <a:ext cx="4495800" cy="2667000"/>
          </a:xfrm>
          <a:prstGeom prst="rect">
            <a:avLst/>
          </a:prstGeom>
        </p:spPr>
        <p:txBody>
          <a:bodyPr>
            <a:noAutofit/>
          </a:bodyPr>
          <a:lstStyle/>
          <a:p>
            <a:pPr lvl="0">
              <a:spcBef>
                <a:spcPct val="20000"/>
              </a:spcBef>
            </a:pPr>
            <a:r>
              <a:rPr lang="en-US" sz="2400" dirty="0" smtClean="0">
                <a:solidFill>
                  <a:schemeClr val="bg1"/>
                </a:solidFill>
              </a:rPr>
              <a:t>Now that we’re back, meet with your team leader, read pgs. 433 so you can see how a travel journal is written and create one with your team. You’ll have 20 minutes to present it to the class. Hurry! </a:t>
            </a:r>
            <a:endParaRPr kumimoji="0" lang="en-US" sz="2400" b="0" i="0" u="none" strike="noStrike" kern="1200" cap="none" spc="0" normalizeH="0" baseline="0" noProof="0" dirty="0">
              <a:ln>
                <a:noFill/>
              </a:ln>
              <a:solidFill>
                <a:schemeClr val="bg1"/>
              </a:solidFill>
              <a:effectLst/>
              <a:uLnTx/>
              <a:uFillTx/>
              <a:latin typeface="+mn-lt"/>
              <a:ea typeface="+mn-ea"/>
              <a:cs typeface="+mn-cs"/>
            </a:endParaRPr>
          </a:p>
        </p:txBody>
      </p:sp>
      <p:pic>
        <p:nvPicPr>
          <p:cNvPr id="6146" name="Picture 2" descr="http://science.phillipmartin.info/paper_airplanes.png"/>
          <p:cNvPicPr>
            <a:picLocks noChangeAspect="1" noChangeArrowheads="1"/>
          </p:cNvPicPr>
          <p:nvPr/>
        </p:nvPicPr>
        <p:blipFill>
          <a:blip r:embed="rId2" cstate="print"/>
          <a:srcRect/>
          <a:stretch>
            <a:fillRect/>
          </a:stretch>
        </p:blipFill>
        <p:spPr bwMode="auto">
          <a:xfrm>
            <a:off x="4876800" y="1932701"/>
            <a:ext cx="3857625" cy="2366755"/>
          </a:xfrm>
          <a:prstGeom prst="rect">
            <a:avLst/>
          </a:prstGeom>
          <a:noFill/>
        </p:spPr>
      </p:pic>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133350"/>
            <a:ext cx="7162800" cy="685800"/>
          </a:xfrm>
          <a:prstGeom prst="rect">
            <a:avLst/>
          </a:prstGeom>
        </p:spPr>
        <p:txBody>
          <a:bodyPr vert="horz" lIns="91440" tIns="45720" rIns="91440" bIns="45720" rtlCol="0">
            <a:no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en-US" sz="4000" b="1" dirty="0" smtClean="0">
                <a:solidFill>
                  <a:schemeClr val="bg1"/>
                </a:solidFill>
                <a:latin typeface="UlusalOkul.Com Çizgili" pitchFamily="2" charset="0"/>
              </a:rPr>
              <a:t>What is a Learning Log?</a:t>
            </a:r>
            <a:endParaRPr kumimoji="0" lang="en-US" sz="4000" b="1" i="0" u="none" strike="noStrike" kern="1200" cap="none" spc="0" normalizeH="0" baseline="0" noProof="0" dirty="0">
              <a:ln>
                <a:noFill/>
              </a:ln>
              <a:solidFill>
                <a:schemeClr val="bg1"/>
              </a:solidFill>
              <a:effectLst/>
              <a:uLnTx/>
              <a:uFillTx/>
              <a:latin typeface="UlusalOkul.Com Çizgili" pitchFamily="2" charset="0"/>
            </a:endParaRPr>
          </a:p>
        </p:txBody>
      </p:sp>
      <p:sp>
        <p:nvSpPr>
          <p:cNvPr id="5" name="Subtitle 2"/>
          <p:cNvSpPr txBox="1">
            <a:spLocks/>
          </p:cNvSpPr>
          <p:nvPr/>
        </p:nvSpPr>
        <p:spPr>
          <a:xfrm>
            <a:off x="457200" y="1733550"/>
            <a:ext cx="4419600" cy="1676400"/>
          </a:xfrm>
          <a:prstGeom prst="rect">
            <a:avLst/>
          </a:prstGeom>
        </p:spPr>
        <p:txBody>
          <a:bodyPr>
            <a:noAutofit/>
          </a:bodyPr>
          <a:lstStyle/>
          <a:p>
            <a:pPr marR="0" lvl="0" algn="l" defTabSz="914400" rtl="0" eaLnBrk="1" fontAlgn="auto" latinLnBrk="0" hangingPunct="1">
              <a:lnSpc>
                <a:spcPct val="100000"/>
              </a:lnSpc>
              <a:spcBef>
                <a:spcPct val="20000"/>
              </a:spcBef>
              <a:spcAft>
                <a:spcPts val="0"/>
              </a:spcAft>
              <a:buClrTx/>
              <a:buSzTx/>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mn-cs"/>
              </a:rPr>
              <a:t>Learning logs are a place for students to record what they are learning in school as they are learning it.</a:t>
            </a:r>
            <a:endParaRPr kumimoji="0" lang="en-US" sz="2400" b="0" i="0" u="none" strike="noStrike" kern="1200" cap="none" spc="0" normalizeH="0" baseline="0" noProof="0" dirty="0">
              <a:ln>
                <a:noFill/>
              </a:ln>
              <a:solidFill>
                <a:schemeClr val="bg1"/>
              </a:solidFill>
              <a:effectLst/>
              <a:uLnTx/>
              <a:uFillTx/>
              <a:latin typeface="+mn-lt"/>
              <a:ea typeface="+mn-ea"/>
              <a:cs typeface="+mn-cs"/>
            </a:endParaRPr>
          </a:p>
        </p:txBody>
      </p:sp>
      <p:pic>
        <p:nvPicPr>
          <p:cNvPr id="6" name="Picture 12" descr="http://internet.phillipmartin.info/la_digital_storytelling2.gif"/>
          <p:cNvPicPr>
            <a:picLocks noChangeAspect="1" noChangeArrowheads="1"/>
          </p:cNvPicPr>
          <p:nvPr/>
        </p:nvPicPr>
        <p:blipFill>
          <a:blip r:embed="rId2" cstate="print"/>
          <a:srcRect/>
          <a:stretch>
            <a:fillRect/>
          </a:stretch>
        </p:blipFill>
        <p:spPr bwMode="auto">
          <a:xfrm>
            <a:off x="5181600" y="1581150"/>
            <a:ext cx="3274005" cy="2521187"/>
          </a:xfrm>
          <a:prstGeom prst="rect">
            <a:avLst/>
          </a:prstGeom>
          <a:noFill/>
        </p:spPr>
      </p:pic>
    </p:spTree>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470</TotalTime>
  <Words>349</Words>
  <Application>Microsoft Office PowerPoint</Application>
  <PresentationFormat>On-screen Show (16:9)</PresentationFormat>
  <Paragraphs>39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Froebles</dc:creator>
  <cp:lastModifiedBy>Froebel Bilingual</cp:lastModifiedBy>
  <cp:revision>100</cp:revision>
  <dcterms:created xsi:type="dcterms:W3CDTF">2014-07-21T19:21:28Z</dcterms:created>
  <dcterms:modified xsi:type="dcterms:W3CDTF">2015-09-01T11:57:14Z</dcterms:modified>
</cp:coreProperties>
</file>