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305" r:id="rId5"/>
    <p:sldId id="309" r:id="rId6"/>
    <p:sldId id="312" r:id="rId7"/>
    <p:sldId id="311" r:id="rId8"/>
    <p:sldId id="313" r:id="rId9"/>
    <p:sldId id="286" r:id="rId10"/>
    <p:sldId id="263"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2/12/2019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ZxsOp7Dypf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3dEh25pduQ8"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5mL06xEHKCI"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lated image"/>
          <p:cNvPicPr>
            <a:picLocks noChangeAspect="1" noChangeArrowheads="1"/>
          </p:cNvPicPr>
          <p:nvPr/>
        </p:nvPicPr>
        <p:blipFill>
          <a:blip r:embed="rId2" cstate="print">
            <a:lum bright="-7000" contrast="8000"/>
          </a:blip>
          <a:srcRect l="1716" r="3799"/>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438150"/>
            <a:ext cx="8610600" cy="1295399"/>
          </a:xfrm>
        </p:spPr>
        <p:txBody>
          <a:bodyPr>
            <a:noAutofit/>
          </a:bodyPr>
          <a:lstStyle/>
          <a:p>
            <a:pPr algn="r"/>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5105400" y="1809750"/>
            <a:ext cx="4038600" cy="114300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The Roman Empire  &amp; Christianity</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943600" y="37909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976420" y="1948824"/>
            <a:ext cx="6963566" cy="1349087"/>
          </a:xfrm>
          <a:prstGeom prst="rect">
            <a:avLst/>
          </a:prstGeom>
          <a:noFill/>
        </p:spPr>
        <p:txBody>
          <a:bodyPr wrap="square" rtlCol="0">
            <a:spAutoFit/>
          </a:bodyPr>
          <a:lstStyle/>
          <a:p>
            <a:pPr algn="ctr">
              <a:lnSpc>
                <a:spcPts val="9800"/>
              </a:lnSpc>
            </a:pPr>
            <a:r>
              <a:rPr lang="en-US" sz="8800" spc="300" dirty="0" smtClean="0">
                <a:solidFill>
                  <a:srgbClr val="C00000"/>
                </a:solidFill>
                <a:latin typeface="Baron Kuffner" pitchFamily="34" charset="0"/>
              </a:rPr>
              <a:t>EMPIRE FALLS</a:t>
            </a:r>
            <a:endParaRPr lang="en-US" sz="8800" spc="300" dirty="0">
              <a:solidFill>
                <a:srgbClr val="C00000"/>
              </a:solidFill>
              <a:latin typeface="Baron Kuffner" pitchFamily="34" charset="0"/>
            </a:endParaRPr>
          </a:p>
        </p:txBody>
      </p:sp>
      <p:sp>
        <p:nvSpPr>
          <p:cNvPr id="5"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b="1" dirty="0" smtClean="0">
                <a:ln w="18415" cmpd="sng">
                  <a:noFill/>
                  <a:prstDash val="solid"/>
                </a:ln>
                <a:solidFill>
                  <a:schemeClr val="bg1"/>
                </a:solidFill>
                <a:effectLst>
                  <a:outerShdw blurRad="38100" dist="38100" dir="2700000" algn="tl">
                    <a:srgbClr val="000000">
                      <a:alpha val="43137"/>
                    </a:srgbClr>
                  </a:outerShdw>
                </a:effectLst>
                <a:latin typeface="Bookman Old Style" pitchFamily="18" charset="0"/>
              </a:rPr>
              <a:t>Jim Soto © 2019</a:t>
            </a: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0"/>
                                        <p:tgtEl>
                                          <p:spTgt spid="4">
                                            <p:txEl>
                                              <p:pRg st="0" end="0"/>
                                            </p:txEl>
                                          </p:spTgt>
                                        </p:tgtEl>
                                      </p:cBhvr>
                                    </p:animEffect>
                                  </p:childTnLst>
                                </p:cTn>
                              </p:par>
                            </p:childTnLst>
                          </p:cTn>
                        </p:par>
                        <p:par>
                          <p:cTn id="14" fill="hold">
                            <p:stCondLst>
                              <p:cond delay="7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685800" y="1657350"/>
            <a:ext cx="7772401" cy="24384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 are a Roman soldier stationed in one of the empire’s farthest provinces. You are proud that you’ve helped bring Roman culture to this place far from the city of Rome. But one group of local people refuses to take part in official Roman holidays and rituals, saying it is against their religious beliefs. Other than that, they are peaceful. Even so, some think this group is dangerous. </a:t>
            </a:r>
          </a:p>
          <a:p>
            <a:pPr marL="0" indent="0" algn="ctr">
              <a:buNone/>
            </a:pPr>
            <a:r>
              <a:rPr lang="en-US" sz="2000" b="1" dirty="0" smtClean="0">
                <a:solidFill>
                  <a:schemeClr val="bg1"/>
                </a:solidFill>
              </a:rPr>
              <a:t>What will you do about this group?</a:t>
            </a:r>
          </a:p>
          <a:p>
            <a:pPr marL="0" indent="0" algn="ctr">
              <a:buNone/>
            </a:pPr>
            <a:r>
              <a:rPr lang="en-US" sz="2000" dirty="0" smtClean="0">
                <a:solidFill>
                  <a:schemeClr val="bg1"/>
                </a:solidFill>
              </a:rPr>
              <a:t>Take a minute to write down your answer.</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90550"/>
            <a:ext cx="8763000" cy="1323439"/>
          </a:xfrm>
          <a:prstGeom prst="rect">
            <a:avLst/>
          </a:prstGeom>
        </p:spPr>
        <p:txBody>
          <a:bodyPr wrap="square">
            <a:spAutoFit/>
          </a:bodyPr>
          <a:lstStyle/>
          <a:p>
            <a:pPr algn="ctr"/>
            <a:r>
              <a:rPr lang="en-US" sz="2000" dirty="0" smtClean="0">
                <a:solidFill>
                  <a:schemeClr val="bg1"/>
                </a:solidFill>
              </a:rPr>
              <a:t>As the Roman empire expanded, it came to include many races that had different cultures and world views. While the Roman government was usually somewhat </a:t>
            </a:r>
            <a:r>
              <a:rPr lang="en-US" sz="2000" b="1" dirty="0" smtClean="0">
                <a:solidFill>
                  <a:schemeClr val="bg1"/>
                </a:solidFill>
              </a:rPr>
              <a:t>tolerant</a:t>
            </a:r>
            <a:r>
              <a:rPr lang="en-US" sz="2000" dirty="0" smtClean="0">
                <a:solidFill>
                  <a:schemeClr val="bg1"/>
                </a:solidFill>
              </a:rPr>
              <a:t> of local religions and cultures, they didn’t allow </a:t>
            </a:r>
            <a:r>
              <a:rPr lang="en-US" sz="2000" b="1" dirty="0" smtClean="0">
                <a:solidFill>
                  <a:schemeClr val="bg1"/>
                </a:solidFill>
              </a:rPr>
              <a:t>ANYTHING </a:t>
            </a:r>
            <a:r>
              <a:rPr lang="en-US" sz="2000" dirty="0" smtClean="0">
                <a:solidFill>
                  <a:schemeClr val="bg1"/>
                </a:solidFill>
              </a:rPr>
              <a:t>that challenged their </a:t>
            </a:r>
            <a:r>
              <a:rPr lang="en-US" sz="2000" b="1" dirty="0" smtClean="0">
                <a:solidFill>
                  <a:schemeClr val="bg1"/>
                </a:solidFill>
              </a:rPr>
              <a:t>authority</a:t>
            </a:r>
            <a:r>
              <a:rPr lang="en-US" sz="2000" dirty="0" smtClean="0">
                <a:solidFill>
                  <a:schemeClr val="bg1"/>
                </a:solidFill>
              </a:rPr>
              <a:t>.</a:t>
            </a:r>
            <a:endParaRPr lang="en-US" b="1" i="1" dirty="0" smtClean="0">
              <a:solidFill>
                <a:schemeClr val="bg1"/>
              </a:solidFill>
            </a:endParaRPr>
          </a:p>
        </p:txBody>
      </p:sp>
      <p:pic>
        <p:nvPicPr>
          <p:cNvPr id="7170" name="Picture 2" descr="Related image"/>
          <p:cNvPicPr>
            <a:picLocks noChangeAspect="1" noChangeArrowheads="1"/>
          </p:cNvPicPr>
          <p:nvPr/>
        </p:nvPicPr>
        <p:blipFill>
          <a:blip r:embed="rId2" cstate="print"/>
          <a:srcRect t="13734" b="17443"/>
          <a:stretch>
            <a:fillRect/>
          </a:stretch>
        </p:blipFill>
        <p:spPr bwMode="auto">
          <a:xfrm>
            <a:off x="0" y="2171700"/>
            <a:ext cx="9144000" cy="2971800"/>
          </a:xfrm>
          <a:prstGeom prst="rect">
            <a:avLst/>
          </a:prstGeom>
          <a:noFill/>
        </p:spPr>
      </p:pic>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3562350"/>
            <a:ext cx="7315200" cy="1015663"/>
          </a:xfrm>
          <a:prstGeom prst="rect">
            <a:avLst/>
          </a:prstGeom>
        </p:spPr>
        <p:txBody>
          <a:bodyPr wrap="square">
            <a:spAutoFit/>
          </a:bodyPr>
          <a:lstStyle/>
          <a:p>
            <a:pPr algn="ctr"/>
            <a:r>
              <a:rPr lang="en-US" sz="2000" kern="0" dirty="0" smtClean="0">
                <a:solidFill>
                  <a:schemeClr val="bg1"/>
                </a:solidFill>
              </a:rPr>
              <a:t>To learn more about this topic read pages 332 thru 338 and complete the </a:t>
            </a:r>
            <a:r>
              <a:rPr lang="en-US" sz="2000" i="1" kern="0" dirty="0" smtClean="0">
                <a:solidFill>
                  <a:schemeClr val="bg1"/>
                </a:solidFill>
                <a:effectLst>
                  <a:glow rad="139700">
                    <a:schemeClr val="accent6">
                      <a:satMod val="175000"/>
                      <a:alpha val="40000"/>
                    </a:schemeClr>
                  </a:glow>
                </a:effectLst>
              </a:rPr>
              <a:t>section 2 assessment</a:t>
            </a:r>
            <a:r>
              <a:rPr lang="en-US" sz="2000" kern="0" dirty="0" smtClean="0">
                <a:solidFill>
                  <a:schemeClr val="bg1"/>
                </a:solidFill>
              </a:rPr>
              <a:t>. Show me the completed work when complete.</a:t>
            </a:r>
            <a:endParaRPr lang="en-US" sz="2000" dirty="0">
              <a:solidFill>
                <a:schemeClr val="bg1"/>
              </a:solidFill>
            </a:endParaRPr>
          </a:p>
        </p:txBody>
      </p:sp>
      <p:pic>
        <p:nvPicPr>
          <p:cNvPr id="7170" name="Picture 2" descr="Related image"/>
          <p:cNvPicPr>
            <a:picLocks noChangeAspect="1" noChangeArrowheads="1"/>
          </p:cNvPicPr>
          <p:nvPr/>
        </p:nvPicPr>
        <p:blipFill>
          <a:blip r:embed="rId2" cstate="print"/>
          <a:srcRect l="3365" r="2421"/>
          <a:stretch>
            <a:fillRect/>
          </a:stretch>
        </p:blipFill>
        <p:spPr bwMode="auto">
          <a:xfrm>
            <a:off x="0" y="0"/>
            <a:ext cx="9144000" cy="3333750"/>
          </a:xfrm>
          <a:prstGeom prst="rect">
            <a:avLst/>
          </a:prstGeom>
          <a:noFill/>
        </p:spPr>
      </p:pic>
    </p:spTree>
    <p:extLst>
      <p:ext uri="{BB962C8B-B14F-4D97-AF65-F5344CB8AC3E}">
        <p14:creationId xmlns="" xmlns:p14="http://schemas.microsoft.com/office/powerpoint/2010/main" val="3350292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28750"/>
            <a:ext cx="4114800" cy="3170099"/>
          </a:xfrm>
          <a:prstGeom prst="rect">
            <a:avLst/>
          </a:prstGeom>
        </p:spPr>
        <p:txBody>
          <a:bodyPr wrap="square">
            <a:spAutoFit/>
          </a:bodyPr>
          <a:lstStyle/>
          <a:p>
            <a:r>
              <a:rPr lang="en-US" sz="2000" b="1" dirty="0" smtClean="0">
                <a:solidFill>
                  <a:schemeClr val="bg1"/>
                </a:solidFill>
              </a:rPr>
              <a:t>Rome </a:t>
            </a:r>
            <a:r>
              <a:rPr lang="en-US" sz="2000" dirty="0" smtClean="0">
                <a:solidFill>
                  <a:schemeClr val="bg1"/>
                </a:solidFill>
              </a:rPr>
              <a:t>was usually </a:t>
            </a:r>
            <a:r>
              <a:rPr lang="en-US" sz="2000" b="1" dirty="0" smtClean="0">
                <a:solidFill>
                  <a:schemeClr val="bg1"/>
                </a:solidFill>
              </a:rPr>
              <a:t>tolerant</a:t>
            </a:r>
            <a:r>
              <a:rPr lang="en-US" sz="2000" dirty="0" smtClean="0">
                <a:solidFill>
                  <a:schemeClr val="bg1"/>
                </a:solidFill>
              </a:rPr>
              <a:t> with the different </a:t>
            </a:r>
            <a:r>
              <a:rPr lang="en-US" sz="2000" b="1" dirty="0" smtClean="0">
                <a:solidFill>
                  <a:schemeClr val="bg1"/>
                </a:solidFill>
              </a:rPr>
              <a:t>belief systems </a:t>
            </a:r>
            <a:r>
              <a:rPr lang="en-US" sz="2000" dirty="0" smtClean="0">
                <a:solidFill>
                  <a:schemeClr val="bg1"/>
                </a:solidFill>
              </a:rPr>
              <a:t>within the Empire, however it</a:t>
            </a:r>
            <a:r>
              <a:rPr lang="en-US" sz="2000" dirty="0" smtClean="0">
                <a:solidFill>
                  <a:schemeClr val="bg1"/>
                </a:solidFill>
              </a:rPr>
              <a:t> did not extend to religions that it </a:t>
            </a:r>
            <a:r>
              <a:rPr lang="en-US" sz="2000" b="1" dirty="0" smtClean="0">
                <a:solidFill>
                  <a:schemeClr val="bg1"/>
                </a:solidFill>
              </a:rPr>
              <a:t>perceived</a:t>
            </a:r>
            <a:r>
              <a:rPr lang="en-US" sz="2000" dirty="0" smtClean="0">
                <a:solidFill>
                  <a:schemeClr val="bg1"/>
                </a:solidFill>
              </a:rPr>
              <a:t> as threats to public order within the empire. Cults such as </a:t>
            </a:r>
            <a:r>
              <a:rPr lang="en-US" sz="2000" b="1" dirty="0" smtClean="0">
                <a:solidFill>
                  <a:schemeClr val="bg1"/>
                </a:solidFill>
              </a:rPr>
              <a:t>Isis-worship</a:t>
            </a:r>
            <a:r>
              <a:rPr lang="en-US" sz="2000" dirty="0" smtClean="0">
                <a:solidFill>
                  <a:schemeClr val="bg1"/>
                </a:solidFill>
              </a:rPr>
              <a:t> were banned from time to time, when their practice caused unrest</a:t>
            </a:r>
            <a:r>
              <a:rPr lang="en-US" sz="2000" dirty="0" smtClean="0">
                <a:solidFill>
                  <a:schemeClr val="bg1"/>
                </a:solidFill>
              </a:rPr>
              <a:t>. </a:t>
            </a:r>
            <a:r>
              <a:rPr lang="en-US" sz="2000" b="1" dirty="0" smtClean="0">
                <a:solidFill>
                  <a:schemeClr val="bg1"/>
                </a:solidFill>
              </a:rPr>
              <a:t>Judaism</a:t>
            </a:r>
            <a:r>
              <a:rPr lang="en-US" sz="2000" dirty="0" smtClean="0">
                <a:solidFill>
                  <a:schemeClr val="bg1"/>
                </a:solidFill>
              </a:rPr>
              <a:t> and a new religion: </a:t>
            </a:r>
            <a:r>
              <a:rPr lang="en-US" sz="2000" b="1" dirty="0" smtClean="0">
                <a:solidFill>
                  <a:schemeClr val="bg1"/>
                </a:solidFill>
              </a:rPr>
              <a:t>Christianity</a:t>
            </a:r>
            <a:r>
              <a:rPr lang="en-US" sz="2000" dirty="0" smtClean="0">
                <a:solidFill>
                  <a:schemeClr val="bg1"/>
                </a:solidFill>
              </a:rPr>
              <a:t>, were viewed as problematic.</a:t>
            </a:r>
            <a:endParaRPr lang="en-US" sz="2000" dirty="0" smtClean="0">
              <a:solidFill>
                <a:schemeClr val="bg1"/>
              </a:solidFill>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Religious Tolerance &amp;Conflict</a:t>
            </a:r>
          </a:p>
        </p:txBody>
      </p:sp>
      <p:pic>
        <p:nvPicPr>
          <p:cNvPr id="6146" name="Picture 2" descr="Image result for pontius pilate"/>
          <p:cNvPicPr>
            <a:picLocks noChangeAspect="1" noChangeArrowheads="1"/>
          </p:cNvPicPr>
          <p:nvPr/>
        </p:nvPicPr>
        <p:blipFill>
          <a:blip r:embed="rId2" cstate="print"/>
          <a:srcRect l="20279" r="16864"/>
          <a:stretch>
            <a:fillRect/>
          </a:stretch>
        </p:blipFill>
        <p:spPr bwMode="auto">
          <a:xfrm>
            <a:off x="4648200" y="1733550"/>
            <a:ext cx="4038600" cy="2570018"/>
          </a:xfrm>
          <a:prstGeom prst="rect">
            <a:avLst/>
          </a:prstGeom>
          <a:noFill/>
        </p:spPr>
      </p:pic>
    </p:spTree>
    <p:extLst>
      <p:ext uri="{BB962C8B-B14F-4D97-AF65-F5344CB8AC3E}">
        <p14:creationId xmlns="" xmlns:p14="http://schemas.microsoft.com/office/powerpoint/2010/main" val="28940549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352550"/>
            <a:ext cx="4038600" cy="3477875"/>
          </a:xfrm>
          <a:prstGeom prst="rect">
            <a:avLst/>
          </a:prstGeom>
        </p:spPr>
        <p:txBody>
          <a:bodyPr wrap="square">
            <a:spAutoFit/>
          </a:bodyPr>
          <a:lstStyle/>
          <a:p>
            <a:r>
              <a:rPr lang="en-US" sz="2000" dirty="0" smtClean="0">
                <a:solidFill>
                  <a:schemeClr val="bg1"/>
                </a:solidFill>
              </a:rPr>
              <a:t>Within </a:t>
            </a:r>
            <a:r>
              <a:rPr lang="en-US" sz="2000" dirty="0" smtClean="0">
                <a:solidFill>
                  <a:schemeClr val="bg1"/>
                </a:solidFill>
              </a:rPr>
              <a:t>Rome,</a:t>
            </a:r>
            <a:r>
              <a:rPr lang="en-US" sz="2000" dirty="0" smtClean="0">
                <a:solidFill>
                  <a:schemeClr val="bg1"/>
                </a:solidFill>
              </a:rPr>
              <a:t> </a:t>
            </a:r>
            <a:r>
              <a:rPr lang="en-US" sz="2000" b="1" dirty="0" smtClean="0">
                <a:solidFill>
                  <a:schemeClr val="bg1"/>
                </a:solidFill>
              </a:rPr>
              <a:t>Christianity </a:t>
            </a:r>
            <a:r>
              <a:rPr lang="en-US" sz="2000" dirty="0" smtClean="0">
                <a:solidFill>
                  <a:schemeClr val="bg1"/>
                </a:solidFill>
              </a:rPr>
              <a:t>was </a:t>
            </a:r>
            <a:r>
              <a:rPr lang="en-US" sz="2000" b="1" dirty="0" smtClean="0">
                <a:solidFill>
                  <a:schemeClr val="bg1"/>
                </a:solidFill>
              </a:rPr>
              <a:t>banned</a:t>
            </a:r>
            <a:r>
              <a:rPr lang="en-US" sz="2000" dirty="0" smtClean="0">
                <a:solidFill>
                  <a:schemeClr val="bg1"/>
                </a:solidFill>
              </a:rPr>
              <a:t> and Christians were punished for many </a:t>
            </a:r>
            <a:r>
              <a:rPr lang="en-US" sz="2000" dirty="0" smtClean="0">
                <a:solidFill>
                  <a:schemeClr val="bg1"/>
                </a:solidFill>
              </a:rPr>
              <a:t>years</a:t>
            </a:r>
            <a:r>
              <a:rPr lang="en-US" sz="2000" dirty="0" smtClean="0">
                <a:solidFill>
                  <a:schemeClr val="bg1"/>
                </a:solidFill>
              </a:rPr>
              <a:t>. </a:t>
            </a:r>
            <a:endParaRPr lang="en-US" sz="2000" dirty="0" smtClean="0">
              <a:solidFill>
                <a:schemeClr val="bg1"/>
              </a:solidFill>
            </a:endParaRPr>
          </a:p>
          <a:p>
            <a:r>
              <a:rPr lang="en-US" sz="2000" dirty="0" smtClean="0">
                <a:solidFill>
                  <a:schemeClr val="bg1"/>
                </a:solidFill>
              </a:rPr>
              <a:t>Although </a:t>
            </a:r>
            <a:r>
              <a:rPr lang="en-US" sz="2000" dirty="0" smtClean="0">
                <a:solidFill>
                  <a:schemeClr val="bg1"/>
                </a:solidFill>
              </a:rPr>
              <a:t>it is often claimed that Christians were persecuted for their refusal to worship </a:t>
            </a:r>
            <a:r>
              <a:rPr lang="en-US" sz="2000" dirty="0" smtClean="0">
                <a:solidFill>
                  <a:schemeClr val="bg1"/>
                </a:solidFill>
              </a:rPr>
              <a:t>the</a:t>
            </a:r>
            <a:r>
              <a:rPr lang="en-US" sz="2000" dirty="0" smtClean="0">
                <a:solidFill>
                  <a:schemeClr val="bg1"/>
                </a:solidFill>
              </a:rPr>
              <a:t> emperor, general dislike for </a:t>
            </a:r>
            <a:r>
              <a:rPr lang="en-US" sz="2000" dirty="0" smtClean="0">
                <a:solidFill>
                  <a:schemeClr val="bg1"/>
                </a:solidFill>
              </a:rPr>
              <a:t>them</a:t>
            </a:r>
            <a:r>
              <a:rPr lang="en-US" sz="2000" dirty="0" smtClean="0">
                <a:solidFill>
                  <a:schemeClr val="bg1"/>
                </a:solidFill>
              </a:rPr>
              <a:t> likely arose from their refusal to worship the gods or take part in sacrifice, which was expected of those living in </a:t>
            </a:r>
            <a:r>
              <a:rPr lang="en-US" sz="2000" dirty="0" smtClean="0">
                <a:solidFill>
                  <a:schemeClr val="bg1"/>
                </a:solidFill>
              </a:rPr>
              <a:t>the  </a:t>
            </a:r>
            <a:r>
              <a:rPr lang="en-US" sz="2000" dirty="0" smtClean="0">
                <a:solidFill>
                  <a:schemeClr val="bg1"/>
                </a:solidFill>
              </a:rPr>
              <a:t>Empire.</a:t>
            </a:r>
            <a:endParaRPr lang="en-US" sz="2000" dirty="0" smtClean="0">
              <a:solidFill>
                <a:schemeClr val="bg1"/>
              </a:solidFill>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 New Religion</a:t>
            </a:r>
          </a:p>
        </p:txBody>
      </p:sp>
      <p:pic>
        <p:nvPicPr>
          <p:cNvPr id="2" name="Picture 2" descr="Related image">
            <a:hlinkClick r:id="rId2"/>
          </p:cNvPr>
          <p:cNvPicPr>
            <a:picLocks noChangeAspect="1" noChangeArrowheads="1"/>
          </p:cNvPicPr>
          <p:nvPr/>
        </p:nvPicPr>
        <p:blipFill>
          <a:blip r:embed="rId3" cstate="print"/>
          <a:srcRect l="6598"/>
          <a:stretch>
            <a:fillRect/>
          </a:stretch>
        </p:blipFill>
        <p:spPr bwMode="auto">
          <a:xfrm>
            <a:off x="4419600" y="1428750"/>
            <a:ext cx="4314825" cy="2952751"/>
          </a:xfrm>
          <a:prstGeom prst="rect">
            <a:avLst/>
          </a:prstGeom>
          <a:noFill/>
        </p:spPr>
      </p:pic>
      <p:sp>
        <p:nvSpPr>
          <p:cNvPr id="6" name="Title 3"/>
          <p:cNvSpPr txBox="1">
            <a:spLocks/>
          </p:cNvSpPr>
          <p:nvPr/>
        </p:nvSpPr>
        <p:spPr>
          <a:xfrm rot="20490518">
            <a:off x="7574714" y="38099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8940549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Jesus of Nazareth</a:t>
            </a:r>
          </a:p>
        </p:txBody>
      </p:sp>
      <p:sp>
        <p:nvSpPr>
          <p:cNvPr id="5" name="Rectangle 4"/>
          <p:cNvSpPr/>
          <p:nvPr/>
        </p:nvSpPr>
        <p:spPr>
          <a:xfrm>
            <a:off x="457200" y="1123950"/>
            <a:ext cx="8229600" cy="1323439"/>
          </a:xfrm>
          <a:prstGeom prst="rect">
            <a:avLst/>
          </a:prstGeom>
        </p:spPr>
        <p:txBody>
          <a:bodyPr wrap="square">
            <a:spAutoFit/>
          </a:bodyPr>
          <a:lstStyle/>
          <a:p>
            <a:pPr algn="ctr"/>
            <a:r>
              <a:rPr lang="en-US" sz="2000" b="1" dirty="0" smtClean="0">
                <a:solidFill>
                  <a:schemeClr val="bg1"/>
                </a:solidFill>
              </a:rPr>
              <a:t>Jesus of Nazareth </a:t>
            </a:r>
            <a:r>
              <a:rPr lang="en-US" sz="2000" dirty="0" smtClean="0">
                <a:solidFill>
                  <a:schemeClr val="bg1"/>
                </a:solidFill>
              </a:rPr>
              <a:t>or </a:t>
            </a:r>
            <a:r>
              <a:rPr lang="en-US" sz="2000" b="1" dirty="0" smtClean="0">
                <a:solidFill>
                  <a:schemeClr val="bg1"/>
                </a:solidFill>
              </a:rPr>
              <a:t>Jesus Christ</a:t>
            </a:r>
            <a:r>
              <a:rPr lang="en-US" sz="2000" dirty="0" smtClean="0">
                <a:solidFill>
                  <a:schemeClr val="bg1"/>
                </a:solidFill>
              </a:rPr>
              <a:t>, was a </a:t>
            </a:r>
            <a:r>
              <a:rPr lang="en-US" sz="2000" dirty="0" smtClean="0">
                <a:solidFill>
                  <a:schemeClr val="bg1"/>
                </a:solidFill>
              </a:rPr>
              <a:t>1</a:t>
            </a:r>
            <a:r>
              <a:rPr lang="en-US" sz="2000" baseline="30000" dirty="0" smtClean="0">
                <a:solidFill>
                  <a:schemeClr val="bg1"/>
                </a:solidFill>
              </a:rPr>
              <a:t>st</a:t>
            </a:r>
            <a:r>
              <a:rPr lang="en-US" sz="2000" dirty="0" smtClean="0">
                <a:solidFill>
                  <a:schemeClr val="bg1"/>
                </a:solidFill>
              </a:rPr>
              <a:t> century</a:t>
            </a:r>
            <a:r>
              <a:rPr lang="en-US" sz="2000" dirty="0" smtClean="0">
                <a:solidFill>
                  <a:schemeClr val="bg1"/>
                </a:solidFill>
              </a:rPr>
              <a:t> </a:t>
            </a:r>
            <a:r>
              <a:rPr lang="en-US" sz="2000" b="1" dirty="0" smtClean="0">
                <a:solidFill>
                  <a:schemeClr val="bg1"/>
                </a:solidFill>
              </a:rPr>
              <a:t>Jewish</a:t>
            </a:r>
            <a:r>
              <a:rPr lang="en-US" sz="2000" dirty="0" smtClean="0">
                <a:solidFill>
                  <a:schemeClr val="bg1"/>
                </a:solidFill>
              </a:rPr>
              <a:t> preacher and </a:t>
            </a:r>
            <a:r>
              <a:rPr lang="en-US" sz="2000" dirty="0" smtClean="0">
                <a:solidFill>
                  <a:schemeClr val="bg1"/>
                </a:solidFill>
              </a:rPr>
              <a:t>healer in the Roman province of Judea. </a:t>
            </a:r>
            <a:r>
              <a:rPr lang="en-US" sz="2000" dirty="0" smtClean="0">
                <a:solidFill>
                  <a:schemeClr val="bg1"/>
                </a:solidFill>
              </a:rPr>
              <a:t>He is the central figure of Christianity. </a:t>
            </a:r>
            <a:r>
              <a:rPr lang="en-US" sz="2000" dirty="0" smtClean="0">
                <a:solidFill>
                  <a:schemeClr val="bg1"/>
                </a:solidFill>
              </a:rPr>
              <a:t>Christians </a:t>
            </a:r>
            <a:r>
              <a:rPr lang="en-US" sz="2000" dirty="0" smtClean="0">
                <a:solidFill>
                  <a:schemeClr val="bg1"/>
                </a:solidFill>
              </a:rPr>
              <a:t>believe he is the incarnation of God the Son and the awaited </a:t>
            </a:r>
            <a:r>
              <a:rPr lang="en-US" sz="2000" b="1" dirty="0" smtClean="0">
                <a:solidFill>
                  <a:schemeClr val="bg1"/>
                </a:solidFill>
              </a:rPr>
              <a:t>Messiah</a:t>
            </a:r>
            <a:r>
              <a:rPr lang="en-US" sz="2000" dirty="0" smtClean="0">
                <a:solidFill>
                  <a:schemeClr val="bg1"/>
                </a:solidFill>
              </a:rPr>
              <a:t> (Christ) prophesied in the </a:t>
            </a:r>
            <a:r>
              <a:rPr lang="en-US" sz="2000" b="1" dirty="0" smtClean="0">
                <a:solidFill>
                  <a:schemeClr val="bg1"/>
                </a:solidFill>
              </a:rPr>
              <a:t>Old Testament</a:t>
            </a:r>
            <a:r>
              <a:rPr lang="en-US" sz="2000" dirty="0" smtClean="0">
                <a:solidFill>
                  <a:schemeClr val="bg1"/>
                </a:solidFill>
              </a:rPr>
              <a:t>.</a:t>
            </a:r>
            <a:endParaRPr lang="en-US" sz="2000" dirty="0" smtClean="0">
              <a:solidFill>
                <a:schemeClr val="bg1"/>
              </a:solidFill>
            </a:endParaRPr>
          </a:p>
        </p:txBody>
      </p:sp>
      <p:pic>
        <p:nvPicPr>
          <p:cNvPr id="4098" name="Picture 2" descr="Related image">
            <a:hlinkClick r:id="rId2"/>
          </p:cNvPr>
          <p:cNvPicPr>
            <a:picLocks noChangeAspect="1" noChangeArrowheads="1"/>
          </p:cNvPicPr>
          <p:nvPr/>
        </p:nvPicPr>
        <p:blipFill>
          <a:blip r:embed="rId3" cstate="print"/>
          <a:srcRect t="13595" b="30737"/>
          <a:stretch>
            <a:fillRect/>
          </a:stretch>
        </p:blipFill>
        <p:spPr bwMode="auto">
          <a:xfrm>
            <a:off x="0" y="2724150"/>
            <a:ext cx="9144000" cy="2779059"/>
          </a:xfrm>
          <a:prstGeom prst="rect">
            <a:avLst/>
          </a:prstGeom>
          <a:noFill/>
        </p:spPr>
      </p:pic>
      <p:pic>
        <p:nvPicPr>
          <p:cNvPr id="6" name="Picture 2" descr="Related image"/>
          <p:cNvPicPr>
            <a:picLocks noChangeAspect="1" noChangeArrowheads="1"/>
          </p:cNvPicPr>
          <p:nvPr/>
        </p:nvPicPr>
        <p:blipFill rotWithShape="1">
          <a:blip r:embed="rId4" cstate="print">
            <a:lum bright="-9000"/>
            <a:extLst>
              <a:ext uri="{28A0092B-C50C-407E-A947-70E740481C1C}">
                <a14:useLocalDpi xmlns="" xmlns:a14="http://schemas.microsoft.com/office/drawing/2010/main" val="0"/>
              </a:ext>
            </a:extLst>
          </a:blip>
          <a:srcRect l="18913" t="2981" r="17722"/>
          <a:stretch/>
        </p:blipFill>
        <p:spPr bwMode="auto">
          <a:xfrm>
            <a:off x="228600" y="2483408"/>
            <a:ext cx="2209800" cy="1857693"/>
          </a:xfrm>
          <a:prstGeom prst="rect">
            <a:avLst/>
          </a:prstGeom>
          <a:noFill/>
          <a:effectLst>
            <a:glow rad="228600">
              <a:schemeClr val="accent2">
                <a:satMod val="175000"/>
                <a:alpha val="40000"/>
              </a:schemeClr>
            </a:glow>
          </a:effectLst>
          <a:extLst>
            <a:ext uri="{909E8E84-426E-40DD-AFC4-6F175D3DCCD1}">
              <a14:hiddenFill xmlns=""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a:blip r:embed="rId5" cstate="print">
            <a:lum bright="6000"/>
          </a:blip>
          <a:srcRect/>
          <a:stretch>
            <a:fillRect/>
          </a:stretch>
        </p:blipFill>
        <p:spPr bwMode="auto">
          <a:xfrm>
            <a:off x="7162801" y="2495550"/>
            <a:ext cx="1801812" cy="2275973"/>
          </a:xfrm>
          <a:prstGeom prst="rect">
            <a:avLst/>
          </a:prstGeom>
          <a:noFill/>
          <a:effectLst>
            <a:glow rad="228600">
              <a:schemeClr val="accent6">
                <a:satMod val="175000"/>
                <a:alpha val="40000"/>
              </a:schemeClr>
            </a:glow>
          </a:effectLst>
        </p:spPr>
      </p:pic>
      <p:sp>
        <p:nvSpPr>
          <p:cNvPr id="8" name="Title 3"/>
          <p:cNvSpPr txBox="1">
            <a:spLocks/>
          </p:cNvSpPr>
          <p:nvPr/>
        </p:nvSpPr>
        <p:spPr>
          <a:xfrm rot="20490518">
            <a:off x="335714" y="47243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57350"/>
            <a:ext cx="4114800" cy="2246769"/>
          </a:xfrm>
          <a:prstGeom prst="rect">
            <a:avLst/>
          </a:prstGeom>
        </p:spPr>
        <p:txBody>
          <a:bodyPr wrap="square">
            <a:spAutoFit/>
          </a:bodyPr>
          <a:lstStyle/>
          <a:p>
            <a:r>
              <a:rPr lang="en-US" sz="2000" dirty="0" smtClean="0">
                <a:solidFill>
                  <a:schemeClr val="bg1"/>
                </a:solidFill>
              </a:rPr>
              <a:t>The message of Christianity was spread around the Roman Empire by </a:t>
            </a:r>
            <a:r>
              <a:rPr lang="en-US" sz="2000" b="1" dirty="0" smtClean="0">
                <a:solidFill>
                  <a:schemeClr val="bg1"/>
                </a:solidFill>
              </a:rPr>
              <a:t>St. Paul </a:t>
            </a:r>
            <a:r>
              <a:rPr lang="en-US" sz="2000" dirty="0" smtClean="0">
                <a:solidFill>
                  <a:schemeClr val="bg1"/>
                </a:solidFill>
              </a:rPr>
              <a:t>&amp;</a:t>
            </a:r>
            <a:r>
              <a:rPr lang="en-US" sz="2000" b="1" dirty="0" smtClean="0">
                <a:solidFill>
                  <a:schemeClr val="bg1"/>
                </a:solidFill>
              </a:rPr>
              <a:t> St. Peter </a:t>
            </a:r>
            <a:r>
              <a:rPr lang="en-US" sz="2000" dirty="0" smtClean="0">
                <a:solidFill>
                  <a:schemeClr val="bg1"/>
                </a:solidFill>
              </a:rPr>
              <a:t>who founded Christian churches in Asia Minor and Greece. Eventually, he took his teachings to Rome itself and it took a life of its own.</a:t>
            </a:r>
            <a:endParaRPr lang="en-US" sz="2000" dirty="0" smtClean="0">
              <a:solidFill>
                <a:schemeClr val="bg1"/>
              </a:solidFill>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Growth of Christianity</a:t>
            </a:r>
          </a:p>
        </p:txBody>
      </p:sp>
      <p:pic>
        <p:nvPicPr>
          <p:cNvPr id="3074" name="Picture 2" descr="Related image">
            <a:hlinkClick r:id="rId2"/>
          </p:cNvPr>
          <p:cNvPicPr>
            <a:picLocks noChangeAspect="1" noChangeArrowheads="1"/>
          </p:cNvPicPr>
          <p:nvPr/>
        </p:nvPicPr>
        <p:blipFill>
          <a:blip r:embed="rId3" cstate="print"/>
          <a:srcRect l="11594" r="8696"/>
          <a:stretch>
            <a:fillRect/>
          </a:stretch>
        </p:blipFill>
        <p:spPr bwMode="auto">
          <a:xfrm>
            <a:off x="4769126" y="1352550"/>
            <a:ext cx="3917673" cy="3276599"/>
          </a:xfrm>
          <a:prstGeom prst="rect">
            <a:avLst/>
          </a:prstGeom>
          <a:noFill/>
        </p:spPr>
      </p:pic>
      <p:sp>
        <p:nvSpPr>
          <p:cNvPr id="5" name="Title 3"/>
          <p:cNvSpPr txBox="1">
            <a:spLocks/>
          </p:cNvSpPr>
          <p:nvPr/>
        </p:nvSpPr>
        <p:spPr>
          <a:xfrm rot="20490518">
            <a:off x="4831515" y="40385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Although usually tolerant, Roman authorities persecuted Jews and Christians in the empire. Both, however survived.</a:t>
            </a:r>
          </a:p>
          <a:p>
            <a:pPr marL="457200" lvl="0" indent="-457200">
              <a:lnSpc>
                <a:spcPct val="150000"/>
              </a:lnSpc>
              <a:buFont typeface="+mj-lt"/>
              <a:buAutoNum type="arabicPeriod"/>
              <a:defRPr/>
            </a:pPr>
            <a:r>
              <a:rPr lang="en-US" sz="2000" kern="0" dirty="0" smtClean="0">
                <a:solidFill>
                  <a:schemeClr val="bg1"/>
                </a:solidFill>
              </a:rPr>
              <a:t>Ironically, Christianity eventually became the empire’s official religion.</a:t>
            </a:r>
          </a:p>
        </p:txBody>
      </p:sp>
    </p:spTree>
    <p:extLst>
      <p:ext uri="{BB962C8B-B14F-4D97-AF65-F5344CB8AC3E}">
        <p14:creationId xmlns="" xmlns:p14="http://schemas.microsoft.com/office/powerpoint/2010/main" val="16732312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2745</TotalTime>
  <Words>270</Words>
  <Application>Microsoft Office PowerPoint</Application>
  <PresentationFormat>On-screen Show (16:9)</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WORLD HISTORY</vt:lpstr>
      <vt:lpstr>Slide 2</vt:lpstr>
      <vt:lpstr>Slide 3</vt:lpstr>
      <vt:lpstr>Slide 4</vt:lpstr>
      <vt:lpstr>Slide 5</vt:lpstr>
      <vt:lpstr>Slide 6</vt:lpstr>
      <vt:lpstr>Slide 7</vt:lpstr>
      <vt:lpstr>Slide 8</vt:lpstr>
      <vt:lpstr>Slide 9</vt:lpstr>
      <vt:lpstr>Slide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296</cp:revision>
  <dcterms:created xsi:type="dcterms:W3CDTF">2018-08-02T00:45:41Z</dcterms:created>
  <dcterms:modified xsi:type="dcterms:W3CDTF">2019-02-13T01:38:48Z</dcterms:modified>
</cp:coreProperties>
</file>