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6" r:id="rId8"/>
    <p:sldId id="274" r:id="rId9"/>
    <p:sldId id="279" r:id="rId10"/>
    <p:sldId id="277" r:id="rId11"/>
    <p:sldId id="278" r:id="rId12"/>
    <p:sldId id="281" r:id="rId13"/>
    <p:sldId id="280" r:id="rId14"/>
    <p:sldId id="270" r:id="rId15"/>
    <p:sldId id="271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Z-UuEZ2cJ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9000"/>
          </a:blip>
          <a:srcRect l="4385" r="790" b="34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Mas azúcar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0400" y="1428750"/>
            <a:ext cx="5486400" cy="350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Con la llegada de los EE UU, el mercado cafetalero de Puerto Rico se descalabr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debido a que en el norte no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inter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en ese cultivo y a los efectos devastadores de San Ciriaco. El gran inter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era por la cana de az</a:t>
            </a:r>
            <a:r>
              <a:rPr lang="es-ES" sz="19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car, (gracias a Charles H. Allen). Para rematar, la Ley Foraker elimin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los impuestos de entrada de la cana, haci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ndola mas atractiva.</a:t>
            </a:r>
          </a:p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Las enormes plantaciones azucareras dominaron el paisaje isle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o. Estas plantaciones ten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</a:t>
            </a:r>
            <a:r>
              <a:rPr lang="es-ES" sz="2400" b="1" dirty="0">
                <a:latin typeface="Caslon Antique" panose="02027200000000000000" pitchFamily="18" charset="0"/>
              </a:rPr>
              <a:t>propietarios en absentia</a:t>
            </a:r>
            <a:r>
              <a:rPr lang="es-ES" sz="2400" dirty="0">
                <a:latin typeface="Caslon Antique" panose="02027200000000000000" pitchFamily="18" charset="0"/>
              </a:rPr>
              <a:t>, ya que no resid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en la isla. 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coloso puerto rico">
            <a:extLst>
              <a:ext uri="{FF2B5EF4-FFF2-40B4-BE49-F238E27FC236}">
                <a16:creationId xmlns:a16="http://schemas.microsoft.com/office/drawing/2014/main" xmlns="" id="{445910AC-1D1C-4E09-BA42-C9EB7B57F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2778"/>
          <a:stretch/>
        </p:blipFill>
        <p:spPr bwMode="auto">
          <a:xfrm>
            <a:off x="381000" y="1929492"/>
            <a:ext cx="2628901" cy="250371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5551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4381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Salubridad en Puerto Rico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81150"/>
            <a:ext cx="57150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siglo XX comenz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con una isla empobrecida plagada por enfermedades infecciosas, hambre y malnutrici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</a:t>
            </a:r>
            <a:r>
              <a:rPr lang="es-ES" sz="2400" dirty="0" smtClean="0">
                <a:latin typeface="Caslon Antique" panose="02027200000000000000" pitchFamily="18" charset="0"/>
              </a:rPr>
              <a:t>con pocos profesionales </a:t>
            </a:r>
            <a:r>
              <a:rPr lang="es-ES" sz="2400" dirty="0">
                <a:latin typeface="Caslon Antique" panose="02027200000000000000" pitchFamily="18" charset="0"/>
              </a:rPr>
              <a:t>de la salud para atender un mill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habitantes. La tuberculosis, la disenter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a,  la filariosis, la lepra, la bilharzia, la s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filis, la influenza </a:t>
            </a:r>
            <a:r>
              <a:rPr lang="es-ES" sz="2400" dirty="0" smtClean="0">
                <a:latin typeface="Caslon Antique" panose="02027200000000000000" pitchFamily="18" charset="0"/>
              </a:rPr>
              <a:t>azotaban a </a:t>
            </a:r>
            <a:r>
              <a:rPr lang="es-ES" sz="2400" dirty="0">
                <a:latin typeface="Caslon Antique" panose="02027200000000000000" pitchFamily="18" charset="0"/>
              </a:rPr>
              <a:t>los isle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os. EE UU se dio a la tarea de actualizar la salud p</a:t>
            </a:r>
            <a:r>
              <a:rPr lang="es-ES" sz="19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blica. El Informe Davis, se plante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necesidad de regionalizar la medicina en la isla ya que solo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hospitales en menos de un tercio de Puerto Rico o 19 de 66 municipios.</a:t>
            </a:r>
          </a:p>
        </p:txBody>
      </p:sp>
      <p:pic>
        <p:nvPicPr>
          <p:cNvPr id="5" name="Picture 2" descr="Image result for salubridad en puerto rico siglo xx"/>
          <p:cNvPicPr>
            <a:picLocks noChangeAspect="1" noChangeArrowheads="1"/>
          </p:cNvPicPr>
          <p:nvPr/>
        </p:nvPicPr>
        <p:blipFill>
          <a:blip r:embed="rId2" cstate="print">
            <a:lum bright="-1000" contrast="7000"/>
          </a:blip>
          <a:srcRect l="26168" t="15652" r="17279"/>
          <a:stretch>
            <a:fillRect/>
          </a:stretch>
        </p:blipFill>
        <p:spPr bwMode="auto">
          <a:xfrm>
            <a:off x="6248400" y="1962150"/>
            <a:ext cx="2509133" cy="2390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9653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971550"/>
            <a:ext cx="4800600" cy="3962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Ese informe indic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que para el 1900, de 19 hospitales, solo en 3 de ellos se brindaba un cuidado m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dico adecuado, estos eran el Hospital de la Concepci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 San Juan, el Hospital Tricoche en Ponce y el Hospital de la Monserrate en Arecibo. En 1904 se construy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Hospital Presbiteriano en San Juan, donde se desarroll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segunda escuela de enfermer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a. En el sur, entretanto, se estableci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Hospital San Lucas en Ponce en 1906, atendiendo a la poblaci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sure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a. As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 fueron llegando otros de suma importancia.</a:t>
            </a:r>
          </a:p>
        </p:txBody>
      </p:sp>
      <p:pic>
        <p:nvPicPr>
          <p:cNvPr id="4" name="Picture 2" descr="Image result for Hospital de la Concepción en San Juan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 l="31568" r="6517"/>
          <a:stretch>
            <a:fillRect/>
          </a:stretch>
        </p:blipFill>
        <p:spPr bwMode="auto">
          <a:xfrm>
            <a:off x="0" y="0"/>
            <a:ext cx="3276600" cy="5162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9653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Nace la Universidad de Puerto Rico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81150"/>
            <a:ext cx="6096000" cy="3352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Tras la aprobaci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  Ley Foraker, se fund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 sistema de educaci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publico organizado y dirigido por el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Departamento de Instrucci</a:t>
            </a:r>
            <a:r>
              <a:rPr lang="es-ES" sz="19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</a:t>
            </a:r>
            <a:r>
              <a:rPr lang="es-ES" sz="2400" dirty="0">
                <a:latin typeface="Caslon Antique" panose="02027200000000000000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1900, se fund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Escuela Normal</a:t>
            </a:r>
            <a:r>
              <a:rPr lang="es-ES" sz="2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en Fajardo como la 1</a:t>
            </a:r>
            <a:r>
              <a:rPr lang="es-ES" sz="2400" baseline="30000" dirty="0">
                <a:latin typeface="Caslon Antique" panose="02027200000000000000" pitchFamily="18" charset="0"/>
              </a:rPr>
              <a:t>ra</a:t>
            </a:r>
            <a:r>
              <a:rPr lang="es-ES" sz="2400" dirty="0">
                <a:latin typeface="Caslon Antique" panose="02027200000000000000" pitchFamily="18" charset="0"/>
              </a:rPr>
              <a:t> instituci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educaci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superior en la isla, dedicada a entrenar maestros. En 1901, fue trasladada a Río Piedras,​ por el mal estado de las carreteras hacia Fajardo.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Ley de 12 de marzo de 1903, cre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 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Universidad de Puerto Rico</a:t>
            </a:r>
            <a:r>
              <a:rPr lang="es-ES" sz="2400" dirty="0">
                <a:latin typeface="Caslon Antique" panose="02027200000000000000" pitchFamily="18" charset="0"/>
              </a:rPr>
              <a:t>. Comenz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funcionar en una finca a las afueras de 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o Piedras, con una matr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cula de 273 estudiantes.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100" name="Picture 4" descr="Image result for uprrp logo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4000"/>
          </a:blip>
          <a:srcRect/>
          <a:stretch>
            <a:fillRect/>
          </a:stretch>
        </p:blipFill>
        <p:spPr bwMode="auto">
          <a:xfrm>
            <a:off x="6553200" y="2038350"/>
            <a:ext cx="2209800" cy="2179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7712502" y="30860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769653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18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 CENA" pitchFamily="2" charset="0"/>
                </a:rPr>
                <a:t>¡¿Leer, no </a:t>
              </a:r>
              <a:r>
                <a:rPr lang="es-ES" sz="2000" dirty="0">
                  <a:latin typeface="AR CENA" pitchFamily="2" charset="0"/>
                </a:rPr>
                <a:t>mirar</a:t>
              </a:r>
              <a:r>
                <a:rPr lang="en-US" sz="2000" dirty="0">
                  <a:latin typeface="AR CENA" pitchFamily="2" charset="0"/>
                </a:rPr>
                <a:t>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4953000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205-207 y 210-211 del libro y las 53-54 de cuaderno de actividades. Mu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strala al maestro para estampado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65238" y="1214438"/>
            <a:ext cx="6613525" cy="2713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12 : </a:t>
            </a:r>
            <a:r>
              <a:rPr lang="es-ES" sz="3200" b="1" dirty="0">
                <a:latin typeface="BIRTH OF A HERO" pitchFamily="2" charset="0"/>
              </a:rPr>
              <a:t>Una Nueva Metrópoli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18" name="Picture 2" descr="Image result for puerto rico fla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05200" y="3105150"/>
            <a:ext cx="2067196" cy="1831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733550"/>
            <a:ext cx="5723235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¿Cu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les eran los 4 partidos pol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ticos en Puerto Rico durante los primeros a</a:t>
            </a:r>
            <a:r>
              <a:rPr lang="es-ES" sz="2000" dirty="0">
                <a:latin typeface="Caslon Antique" panose="02027200000000000000" pitchFamily="18" charset="0"/>
                <a:cs typeface="Calibri" panose="020F0502020204030204" pitchFamily="34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administraci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por los Estados Unidos y que les distingu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204-211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1266" name="Picture 2" descr="Image result for partido obrero socialista de puerto rico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10224" t="10095" r="7987" b="4101"/>
          <a:stretch>
            <a:fillRect/>
          </a:stretch>
        </p:blipFill>
        <p:spPr bwMode="auto">
          <a:xfrm>
            <a:off x="6324600" y="1885950"/>
            <a:ext cx="2514600" cy="267176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4191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Partido Republicano de Puerto 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Partido Federal de Puerto 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Partido Obrero Socialista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Partido Uni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 Puerto 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Antidemocr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tico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Federaci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Americana del Trabajo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latifundio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177D09C-83E1-4A53-97CA-42027E71FBCE}"/>
              </a:ext>
            </a:extLst>
          </p:cNvPr>
          <p:cNvSpPr txBox="1">
            <a:spLocks/>
          </p:cNvSpPr>
          <p:nvPr/>
        </p:nvSpPr>
        <p:spPr>
          <a:xfrm>
            <a:off x="4953000" y="1309449"/>
            <a:ext cx="3505200" cy="14909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Propietarios absentistas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Departamento de Instrucci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200" dirty="0">
                <a:latin typeface="Caslon Antique" pitchFamily="18" charset="0"/>
              </a:rPr>
              <a:t>Escuela Normal / UPR</a:t>
            </a:r>
          </a:p>
        </p:txBody>
      </p:sp>
      <p:pic>
        <p:nvPicPr>
          <p:cNvPr id="1026" name="Picture 2" descr="Image result for Departamento de Instrucción publica">
            <a:extLst>
              <a:ext uri="{FF2B5EF4-FFF2-40B4-BE49-F238E27FC236}">
                <a16:creationId xmlns:a16="http://schemas.microsoft.com/office/drawing/2014/main" xmlns="" id="{DB1AA603-62EB-48DF-9592-120E3A76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723" y="2952750"/>
            <a:ext cx="2883477" cy="18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Los Partidos de Puerto Rico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09750"/>
            <a:ext cx="5943600" cy="2819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Los Partidos pol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ticos de Puerto Rico pronto hicieron ajustes ante su nueva realidad. En 1898 Jos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Celso Barbosa fund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</a:t>
            </a:r>
            <a:r>
              <a:rPr lang="es-ES" sz="2400" b="1" dirty="0">
                <a:latin typeface="Caslon Antique" panose="02027200000000000000" pitchFamily="18" charset="0"/>
              </a:rPr>
              <a:t>Partido Republicano</a:t>
            </a:r>
            <a:r>
              <a:rPr lang="es-ES" sz="2400" dirty="0">
                <a:latin typeface="Caslon Antique" panose="02027200000000000000" pitchFamily="18" charset="0"/>
              </a:rPr>
              <a:t>, buscando convertir a la isla en un estado. El siguiente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o, Luis Mu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oz Rivera fund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</a:t>
            </a:r>
            <a:r>
              <a:rPr lang="es-ES" sz="2400" b="1" dirty="0">
                <a:latin typeface="Caslon Antique" panose="02027200000000000000" pitchFamily="18" charset="0"/>
              </a:rPr>
              <a:t>Partido Federal Americano</a:t>
            </a:r>
            <a:r>
              <a:rPr lang="es-ES" sz="2400" dirty="0">
                <a:latin typeface="Caslon Antique" panose="02027200000000000000" pitchFamily="18" charset="0"/>
              </a:rPr>
              <a:t>, buscando lo mismo, pero buscando mayor control local a la misma vez. Un 3</a:t>
            </a:r>
            <a:r>
              <a:rPr lang="es-ES" sz="2400" baseline="30000" dirty="0">
                <a:latin typeface="Caslon Antique" panose="02027200000000000000" pitchFamily="18" charset="0"/>
              </a:rPr>
              <a:t>er</a:t>
            </a:r>
            <a:r>
              <a:rPr lang="es-ES" sz="2400" dirty="0">
                <a:latin typeface="Caslon Antique" panose="02027200000000000000" pitchFamily="18" charset="0"/>
              </a:rPr>
              <a:t> partido, el </a:t>
            </a:r>
            <a:r>
              <a:rPr lang="es-ES" sz="2400" b="1" dirty="0">
                <a:latin typeface="Caslon Antique" panose="02027200000000000000" pitchFamily="18" charset="0"/>
              </a:rPr>
              <a:t>Obrero Socialista</a:t>
            </a:r>
            <a:r>
              <a:rPr lang="es-ES" sz="2400" dirty="0">
                <a:latin typeface="Caslon Antique" panose="02027200000000000000" pitchFamily="18" charset="0"/>
              </a:rPr>
              <a:t>, tambi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 favorec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la estadidad, pero enfatizando mayores derechos para los obreros.</a:t>
            </a:r>
          </a:p>
        </p:txBody>
      </p:sp>
      <p:pic>
        <p:nvPicPr>
          <p:cNvPr id="1026" name="Picture 2" descr="Image result for obrero">
            <a:extLst>
              <a:ext uri="{FF2B5EF4-FFF2-40B4-BE49-F238E27FC236}">
                <a16:creationId xmlns:a16="http://schemas.microsoft.com/office/drawing/2014/main" xmlns="" id="{9DE4968C-9555-4FB5-8210-910010A3D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462" b="90000" l="10000" r="90000">
                        <a14:foregroundMark x1="60000" y1="8462" x2="60000" y2="8462"/>
                        <a14:foregroundMark x1="35769" y1="69231" x2="35769" y2="6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8" t="3703" r="18517" b="9136"/>
          <a:stretch/>
        </p:blipFill>
        <p:spPr bwMode="auto">
          <a:xfrm>
            <a:off x="6477000" y="1801954"/>
            <a:ext cx="2286000" cy="26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Un partido de unión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57350"/>
            <a:ext cx="5638800" cy="274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A pesar de los esfuerzos de los partidos de mejorar la situaci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 isla, poco cambi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. Lideres de los partidos existentes se desligaron de los viejos partidos para formar el </a:t>
            </a:r>
            <a:r>
              <a:rPr lang="es-ES" sz="2400" b="1" dirty="0">
                <a:latin typeface="Caslon Antique" panose="02027200000000000000" pitchFamily="18" charset="0"/>
              </a:rPr>
              <a:t>Partido Uni</a:t>
            </a:r>
            <a:r>
              <a:rPr lang="es-ES" sz="1900" b="1" dirty="0">
                <a:latin typeface="Caslon Antique" panose="02027200000000000000" pitchFamily="18" charset="0"/>
              </a:rPr>
              <a:t>ó</a:t>
            </a:r>
            <a:r>
              <a:rPr lang="es-ES" sz="2400" b="1" dirty="0">
                <a:latin typeface="Caslon Antique" panose="02027200000000000000" pitchFamily="18" charset="0"/>
              </a:rPr>
              <a:t>n de Puerto Rico</a:t>
            </a:r>
            <a:r>
              <a:rPr lang="es-ES" sz="2400" dirty="0">
                <a:latin typeface="Caslon Antique" panose="02027200000000000000" pitchFamily="18" charset="0"/>
              </a:rPr>
              <a:t> en 1904. Su prop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sito era enmendar la Ley Foraker por encontrarla </a:t>
            </a:r>
            <a:r>
              <a:rPr lang="es-ES" sz="2400" b="1" dirty="0">
                <a:latin typeface="Caslon Antique" panose="02027200000000000000" pitchFamily="18" charset="0"/>
              </a:rPr>
              <a:t>antidemocr</a:t>
            </a:r>
            <a:r>
              <a:rPr lang="es-ES" sz="1900" b="1" dirty="0">
                <a:latin typeface="Caslon Antique" panose="02027200000000000000" pitchFamily="18" charset="0"/>
              </a:rPr>
              <a:t>á</a:t>
            </a:r>
            <a:r>
              <a:rPr lang="es-ES" sz="2400" b="1" dirty="0">
                <a:latin typeface="Caslon Antique" panose="02027200000000000000" pitchFamily="18" charset="0"/>
              </a:rPr>
              <a:t>tica</a:t>
            </a:r>
            <a:r>
              <a:rPr lang="es-ES" sz="2400" dirty="0">
                <a:latin typeface="Caslon Antique" panose="02027200000000000000" pitchFamily="18" charset="0"/>
              </a:rPr>
              <a:t>. Su organizaci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agrup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: estadistas, autonomistas e independentistas. Este partido gan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las elecciones de 1920.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Image result for Rosendo Matienzo Cintrón">
            <a:extLst>
              <a:ext uri="{FF2B5EF4-FFF2-40B4-BE49-F238E27FC236}">
                <a16:creationId xmlns:a16="http://schemas.microsoft.com/office/drawing/2014/main" xmlns="" id="{8236A984-7543-48B5-A125-CB998A4AB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6" t="9415" r="2317" b="2143"/>
          <a:stretch/>
        </p:blipFill>
        <p:spPr bwMode="auto">
          <a:xfrm>
            <a:off x="6477000" y="1657350"/>
            <a:ext cx="2274020" cy="278957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Llamado sin resultados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81150"/>
            <a:ext cx="5867400" cy="304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Tanto Republicanos como Unionistas ten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problemas con la Ley Foraker. Cansados de tener sus reclamos ignorados, lideres unionistas como Luis Lloren Torres protestaron no aprobando el presupuesto de ese a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 para paralizar la isla y llamar la atenci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gobierno Federal. El presidente William H. Taft acus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los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ser incapaces de auto gobernarse y como represalia solicit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</a:t>
            </a:r>
            <a:r>
              <a:rPr lang="es-ES" sz="2400" b="1" dirty="0">
                <a:latin typeface="Caslon Antique" panose="02027200000000000000" pitchFamily="18" charset="0"/>
              </a:rPr>
              <a:t>Enmienda Olmsted</a:t>
            </a:r>
            <a:r>
              <a:rPr lang="es-ES" sz="2400" dirty="0">
                <a:latin typeface="Caslon Antique" panose="02027200000000000000" pitchFamily="18" charset="0"/>
              </a:rPr>
              <a:t> para evitar otro episodio similar. Esta derrota dividi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Partido Uni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al separarse los independentistas en 1912.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Image result for Olmsted Amendment">
            <a:extLst>
              <a:ext uri="{FF2B5EF4-FFF2-40B4-BE49-F238E27FC236}">
                <a16:creationId xmlns:a16="http://schemas.microsoft.com/office/drawing/2014/main" xmlns="" id="{3E41E6EF-BC3F-4BE8-A9AF-1AF2232A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81150"/>
            <a:ext cx="223515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Obreros se organizan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885950"/>
            <a:ext cx="5334000" cy="2590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A pesar de la inconformidad que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con la Ley Foraker, EEUU permiti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creaci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sindicatos obreros y el derecho a la huelga. En 1899 se fund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la isla la </a:t>
            </a:r>
            <a:r>
              <a:rPr lang="es-ES" sz="2400" b="1" dirty="0">
                <a:latin typeface="Caslon Antique" panose="02027200000000000000" pitchFamily="18" charset="0"/>
              </a:rPr>
              <a:t>Federaci</a:t>
            </a:r>
            <a:r>
              <a:rPr lang="es-ES" sz="1900" b="1" dirty="0">
                <a:latin typeface="Caslon Antique" panose="02027200000000000000" pitchFamily="18" charset="0"/>
              </a:rPr>
              <a:t>ó</a:t>
            </a:r>
            <a:r>
              <a:rPr lang="es-ES" sz="2400" b="1" dirty="0">
                <a:latin typeface="Caslon Antique" panose="02027200000000000000" pitchFamily="18" charset="0"/>
              </a:rPr>
              <a:t>n Libre de Trabajadores</a:t>
            </a:r>
            <a:r>
              <a:rPr lang="es-ES" sz="2400" dirty="0">
                <a:latin typeface="Caslon Antique" panose="02027200000000000000" pitchFamily="18" charset="0"/>
              </a:rPr>
              <a:t> (FLT) y este mas tarde se asoci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con el </a:t>
            </a:r>
            <a:r>
              <a:rPr lang="es-ES" sz="2400" b="1" dirty="0">
                <a:latin typeface="Caslon Antique" panose="02027200000000000000" pitchFamily="18" charset="0"/>
              </a:rPr>
              <a:t>Partido Socialista </a:t>
            </a:r>
            <a:r>
              <a:rPr lang="es-ES" sz="2400" dirty="0">
                <a:latin typeface="Caslon Antique" panose="02027200000000000000" pitchFamily="18" charset="0"/>
              </a:rPr>
              <a:t>y con el poderoso sindicato americano, </a:t>
            </a:r>
            <a:r>
              <a:rPr lang="es-ES" sz="2400" b="1" dirty="0">
                <a:latin typeface="Caslon Antique" panose="02027200000000000000" pitchFamily="18" charset="0"/>
              </a:rPr>
              <a:t>American Federation of Labor </a:t>
            </a:r>
            <a:r>
              <a:rPr lang="es-ES" sz="2400" dirty="0">
                <a:latin typeface="Caslon Antique" panose="02027200000000000000" pitchFamily="18" charset="0"/>
              </a:rPr>
              <a:t>(AFL).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70" name="Picture 2" descr="Image result for federacion libre de trabajadores puerto rico"/>
          <p:cNvPicPr>
            <a:picLocks noChangeAspect="1" noChangeArrowheads="1"/>
          </p:cNvPicPr>
          <p:nvPr/>
        </p:nvPicPr>
        <p:blipFill>
          <a:blip r:embed="rId2" cstate="print">
            <a:lum bright="2000" contrast="11000"/>
          </a:blip>
          <a:srcRect b="13850"/>
          <a:stretch>
            <a:fillRect/>
          </a:stretch>
        </p:blipFill>
        <p:spPr bwMode="auto">
          <a:xfrm>
            <a:off x="609599" y="1581149"/>
            <a:ext cx="2468881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514350"/>
            <a:ext cx="8458200" cy="1524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Otros sindicatos locales tambi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 se unieron, tales como : las lavanderas, las depiladoras de tabaco y las planchadoras. La FTL realiz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importantes logros tales como: la jornada de 8 horas y aumentos salariales. Para 1915, la FTL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crecido tanto que fundaron su propio partido: el </a:t>
            </a:r>
            <a:r>
              <a:rPr lang="es-ES" sz="2400" b="1" dirty="0">
                <a:latin typeface="Caslon Antique" panose="02027200000000000000" pitchFamily="18" charset="0"/>
              </a:rPr>
              <a:t>Partido Socialista </a:t>
            </a:r>
            <a:r>
              <a:rPr lang="es-ES" sz="2400" dirty="0">
                <a:latin typeface="Caslon Antique" panose="02027200000000000000" pitchFamily="18" charset="0"/>
              </a:rPr>
              <a:t>(distinto al otro).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Image result for american federation of labor">
            <a:extLst>
              <a:ext uri="{FF2B5EF4-FFF2-40B4-BE49-F238E27FC236}">
                <a16:creationId xmlns:a16="http://schemas.microsoft.com/office/drawing/2014/main" xmlns="" id="{6C5B0F83-B458-4656-8800-995F9FE7F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95"/>
          <a:stretch/>
        </p:blipFill>
        <p:spPr bwMode="auto">
          <a:xfrm>
            <a:off x="7010400" y="2190750"/>
            <a:ext cx="1858617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merican federation of labor">
            <a:extLst>
              <a:ext uri="{FF2B5EF4-FFF2-40B4-BE49-F238E27FC236}">
                <a16:creationId xmlns:a16="http://schemas.microsoft.com/office/drawing/2014/main" xmlns="" id="{2C66BE0D-99B5-46E7-B1AE-3E18CA59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64"/>
          <a:stretch/>
        </p:blipFill>
        <p:spPr bwMode="auto">
          <a:xfrm>
            <a:off x="457200" y="2190750"/>
            <a:ext cx="16764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merican federation of labor">
            <a:extLst>
              <a:ext uri="{FF2B5EF4-FFF2-40B4-BE49-F238E27FC236}">
                <a16:creationId xmlns:a16="http://schemas.microsoft.com/office/drawing/2014/main" xmlns="" id="{BB16F14E-A3A5-4F2E-94E8-729813E5D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6" r="35821"/>
          <a:stretch/>
        </p:blipFill>
        <p:spPr bwMode="auto">
          <a:xfrm>
            <a:off x="3810000" y="2190750"/>
            <a:ext cx="1600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424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820</Words>
  <Application>Microsoft Office PowerPoint</Application>
  <PresentationFormat>On-screen Show (16:9)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209</cp:revision>
  <dcterms:created xsi:type="dcterms:W3CDTF">2019-07-26T01:32:32Z</dcterms:created>
  <dcterms:modified xsi:type="dcterms:W3CDTF">2021-02-05T00:57:29Z</dcterms:modified>
</cp:coreProperties>
</file>