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0" r:id="rId4"/>
    <p:sldId id="297" r:id="rId5"/>
    <p:sldId id="296" r:id="rId6"/>
    <p:sldId id="266" r:id="rId7"/>
    <p:sldId id="287" r:id="rId8"/>
    <p:sldId id="274" r:id="rId9"/>
    <p:sldId id="263"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564" y="-5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2/15/2019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2/15/2019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2/15/2019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2/15/2019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P5e7cl19Ha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wgPymD-NBQ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QrcmojhFmzY"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K7fJAUjVZXY"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Related image"/>
          <p:cNvPicPr>
            <a:picLocks noChangeAspect="1" noChangeArrowheads="1"/>
          </p:cNvPicPr>
          <p:nvPr/>
        </p:nvPicPr>
        <p:blipFill>
          <a:blip r:embed="rId2" cstate="print"/>
          <a:srcRect/>
          <a:stretch>
            <a:fillRect/>
          </a:stretch>
        </p:blipFill>
        <p:spPr bwMode="auto">
          <a:xfrm>
            <a:off x="0" y="0"/>
            <a:ext cx="9143998" cy="5143500"/>
          </a:xfrm>
          <a:prstGeom prst="rect">
            <a:avLst/>
          </a:prstGeom>
          <a:noFill/>
        </p:spPr>
      </p:pic>
      <p:sp>
        <p:nvSpPr>
          <p:cNvPr id="9" name="Title 1"/>
          <p:cNvSpPr>
            <a:spLocks noGrp="1"/>
          </p:cNvSpPr>
          <p:nvPr>
            <p:ph type="ctrTitle"/>
          </p:nvPr>
        </p:nvSpPr>
        <p:spPr>
          <a:xfrm>
            <a:off x="0" y="15049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10" name="Subtitle 2"/>
          <p:cNvSpPr>
            <a:spLocks noGrp="1"/>
          </p:cNvSpPr>
          <p:nvPr>
            <p:ph type="subTitle" idx="1"/>
          </p:nvPr>
        </p:nvSpPr>
        <p:spPr>
          <a:xfrm>
            <a:off x="1676400" y="2724150"/>
            <a:ext cx="5943600" cy="742950"/>
          </a:xfrm>
        </p:spPr>
        <p:txBody>
          <a:bodyPr>
            <a:noAutofit/>
          </a:bodyPr>
          <a:lstStyle/>
          <a:p>
            <a:pPr algn="l"/>
            <a:r>
              <a:rPr lang="en-US" b="1" dirty="0" smtClean="0">
                <a:ln w="18415" cmpd="sng">
                  <a:noFill/>
                  <a:prstDash val="solid"/>
                </a:ln>
                <a:solidFill>
                  <a:schemeClr val="tx1"/>
                </a:solidFill>
                <a:effectLst>
                  <a:glow rad="101600">
                    <a:schemeClr val="accent6">
                      <a:satMod val="175000"/>
                      <a:alpha val="40000"/>
                    </a:schemeClr>
                  </a:glow>
                </a:effectLst>
                <a:latin typeface="BIRTH OF A HERO" pitchFamily="2" charset="0"/>
              </a:rPr>
              <a:t>From Republic to </a:t>
            </a:r>
            <a:r>
              <a:rPr lang="en-US" b="1" spc="300" dirty="0" smtClean="0">
                <a:ln w="18415" cmpd="sng">
                  <a:noFill/>
                  <a:prstDash val="solid"/>
                </a:ln>
                <a:gradFill flip="none" rotWithShape="1">
                  <a:gsLst>
                    <a:gs pos="0">
                      <a:srgbClr val="C00000"/>
                    </a:gs>
                    <a:gs pos="50000">
                      <a:srgbClr val="FF0000"/>
                    </a:gs>
                    <a:gs pos="100000">
                      <a:schemeClr val="tx1"/>
                    </a:gs>
                  </a:gsLst>
                  <a:lin ang="16200000" scaled="1"/>
                  <a:tileRect/>
                </a:gradFill>
                <a:effectLst>
                  <a:glow rad="101600">
                    <a:schemeClr val="accent6">
                      <a:satMod val="175000"/>
                      <a:alpha val="40000"/>
                    </a:schemeClr>
                  </a:glow>
                </a:effectLst>
                <a:latin typeface="Necropsy" pitchFamily="2" charset="0"/>
              </a:rPr>
              <a:t>Empire</a:t>
            </a:r>
            <a:endParaRPr lang="en-US" b="1" spc="300" dirty="0">
              <a:ln w="18415" cmpd="sng">
                <a:noFill/>
                <a:prstDash val="solid"/>
              </a:ln>
              <a:gradFill flip="none" rotWithShape="1">
                <a:gsLst>
                  <a:gs pos="0">
                    <a:srgbClr val="C00000"/>
                  </a:gs>
                  <a:gs pos="50000">
                    <a:srgbClr val="FF0000"/>
                  </a:gs>
                  <a:gs pos="100000">
                    <a:schemeClr val="tx1"/>
                  </a:gs>
                </a:gsLst>
                <a:lin ang="16200000" scaled="1"/>
                <a:tileRect/>
              </a:gradFill>
              <a:effectLst>
                <a:glow rad="101600">
                  <a:schemeClr val="accent6">
                    <a:satMod val="175000"/>
                    <a:alpha val="40000"/>
                  </a:schemeClr>
                </a:glow>
              </a:effectLst>
              <a:latin typeface="Necropsy" pitchFamily="2" charset="0"/>
            </a:endParaRPr>
          </a:p>
        </p:txBody>
      </p:sp>
      <p:sp>
        <p:nvSpPr>
          <p:cNvPr id="11" name="Subtitle 2"/>
          <p:cNvSpPr txBox="1">
            <a:spLocks/>
          </p:cNvSpPr>
          <p:nvPr/>
        </p:nvSpPr>
        <p:spPr>
          <a:xfrm>
            <a:off x="5867400" y="38671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effectLst>
                  <a:outerShdw blurRad="38100" dist="38100" dir="2700000" algn="tl">
                    <a:srgbClr val="000000">
                      <a:alpha val="43137"/>
                    </a:srgbClr>
                  </a:outerShdw>
                </a:effectLst>
                <a:uLnTx/>
                <a:uFillTx/>
                <a:latin typeface="BIRTH OF A HERO" panose="02000000000000000000" pitchFamily="2" charset="0"/>
              </a:rPr>
              <a:t>with Mr. Jim Soto</a:t>
            </a:r>
            <a:endParaRPr kumimoji="0" lang="en-US" sz="2400" b="1" i="0" u="none" strike="noStrike" kern="1200" cap="none" spc="0" normalizeH="0" baseline="0" noProof="0" dirty="0">
              <a:ln w="18415" cmpd="sng">
                <a:noFill/>
                <a:prstDash val="solid"/>
              </a:ln>
              <a:effectLst>
                <a:outerShdw blurRad="38100" dist="38100" dir="2700000" algn="tl">
                  <a:srgbClr val="000000">
                    <a:alpha val="43137"/>
                  </a:srgbClr>
                </a:outerShdw>
              </a:effectLst>
              <a:uLnTx/>
              <a:uFillTx/>
              <a:latin typeface="BIRTH OF A HERO" panose="02000000000000000000"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anim calcmode="lin" valueType="num">
                                      <p:cBhvr>
                                        <p:cTn id="17" dur="2000" fill="hold"/>
                                        <p:tgtEl>
                                          <p:spTgt spid="11"/>
                                        </p:tgtEl>
                                        <p:attrNameLst>
                                          <p:attrName>ppt_x</p:attrName>
                                        </p:attrNameLst>
                                      </p:cBhvr>
                                      <p:tavLst>
                                        <p:tav tm="0">
                                          <p:val>
                                            <p:strVal val="#ppt_x"/>
                                          </p:val>
                                        </p:tav>
                                        <p:tav tm="100000">
                                          <p:val>
                                            <p:strVal val="#ppt_x"/>
                                          </p:val>
                                        </p:tav>
                                      </p:tavLst>
                                    </p:anim>
                                    <p:anim calcmode="lin" valueType="num">
                                      <p:cBhvr>
                                        <p:cTn id="18"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5" name="Content Placeholder 2"/>
          <p:cNvSpPr txBox="1">
            <a:spLocks/>
          </p:cNvSpPr>
          <p:nvPr/>
        </p:nvSpPr>
        <p:spPr>
          <a:xfrm>
            <a:off x="609600" y="1733550"/>
            <a:ext cx="8001000" cy="2667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 are a friend of a famous Roman Senator. He is worried about the growing power of military men in Rome’s government. Some other senators want to take violent action to stop generals from taking over as dictators. </a:t>
            </a:r>
            <a:r>
              <a:rPr lang="en-US" sz="2000" dirty="0" err="1" smtClean="0">
                <a:solidFill>
                  <a:schemeClr val="bg1"/>
                </a:solidFill>
              </a:rPr>
              <a:t>Youe</a:t>
            </a:r>
            <a:r>
              <a:rPr lang="en-US" sz="2000" dirty="0" smtClean="0">
                <a:solidFill>
                  <a:schemeClr val="bg1"/>
                </a:solidFill>
              </a:rPr>
              <a:t> friend wants your advice: </a:t>
            </a:r>
            <a:r>
              <a:rPr lang="en-US" sz="2000" i="1" dirty="0" smtClean="0">
                <a:solidFill>
                  <a:schemeClr val="bg1"/>
                </a:solidFill>
              </a:rPr>
              <a:t>Is violence justified to save the Republic? </a:t>
            </a:r>
            <a:r>
              <a:rPr lang="en-US" sz="2000" b="1" dirty="0" smtClean="0">
                <a:solidFill>
                  <a:schemeClr val="bg1"/>
                </a:solidFill>
              </a:rPr>
              <a:t>What advise will you give your friend?</a:t>
            </a:r>
          </a:p>
          <a:p>
            <a:pPr marL="0" indent="0" algn="ctr">
              <a:buNone/>
            </a:pPr>
            <a:r>
              <a:rPr lang="en-US" sz="2000" dirty="0" smtClean="0">
                <a:solidFill>
                  <a:schemeClr val="bg1"/>
                </a:solidFill>
              </a:rPr>
              <a:t>Take a minute to write down your answer and explanation.</a:t>
            </a:r>
          </a:p>
          <a:p>
            <a:pPr>
              <a:buFont typeface="Arial" pitchFamily="34" charset="0"/>
              <a:buNone/>
            </a:pPr>
            <a:endParaRPr lang="en-US" sz="20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90550"/>
            <a:ext cx="8458200" cy="1015663"/>
          </a:xfrm>
          <a:prstGeom prst="rect">
            <a:avLst/>
          </a:prstGeom>
        </p:spPr>
        <p:txBody>
          <a:bodyPr wrap="square">
            <a:spAutoFit/>
          </a:bodyPr>
          <a:lstStyle/>
          <a:p>
            <a:pPr algn="ctr"/>
            <a:r>
              <a:rPr lang="en-US" sz="2000" kern="0" dirty="0" smtClean="0">
                <a:solidFill>
                  <a:schemeClr val="bg1"/>
                </a:solidFill>
              </a:rPr>
              <a:t>By the first century BC, the government of the Republic of Rome was in trouble. Politicians looked for other ways to solve problems. Philosophers offered ideas, too. In the end, however, the Republic was not going to survive.</a:t>
            </a:r>
            <a:endParaRPr lang="en-US" sz="2000" dirty="0">
              <a:solidFill>
                <a:schemeClr val="bg1"/>
              </a:solidFill>
            </a:endParaRPr>
          </a:p>
        </p:txBody>
      </p:sp>
      <p:pic>
        <p:nvPicPr>
          <p:cNvPr id="6" name="Picture 2" descr="Related image">
            <a:hlinkClick r:id="rId2"/>
          </p:cNvPr>
          <p:cNvPicPr>
            <a:picLocks noChangeAspect="1" noChangeArrowheads="1"/>
          </p:cNvPicPr>
          <p:nvPr/>
        </p:nvPicPr>
        <p:blipFill>
          <a:blip r:embed="rId3" cstate="print"/>
          <a:srcRect t="10808" b="23349"/>
          <a:stretch>
            <a:fillRect/>
          </a:stretch>
        </p:blipFill>
        <p:spPr bwMode="auto">
          <a:xfrm>
            <a:off x="0" y="1756833"/>
            <a:ext cx="9144000" cy="3386667"/>
          </a:xfrm>
          <a:prstGeom prst="rect">
            <a:avLst/>
          </a:prstGeom>
          <a:noFill/>
        </p:spPr>
      </p:pic>
      <p:sp>
        <p:nvSpPr>
          <p:cNvPr id="4" name="Title 3"/>
          <p:cNvSpPr txBox="1">
            <a:spLocks/>
          </p:cNvSpPr>
          <p:nvPr/>
        </p:nvSpPr>
        <p:spPr>
          <a:xfrm rot="20490518">
            <a:off x="7727114" y="40385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5000" y="1657350"/>
            <a:ext cx="2971800" cy="1938992"/>
          </a:xfrm>
          <a:prstGeom prst="rect">
            <a:avLst/>
          </a:prstGeom>
        </p:spPr>
        <p:txBody>
          <a:bodyPr wrap="square">
            <a:spAutoFit/>
          </a:bodyPr>
          <a:lstStyle/>
          <a:p>
            <a:pPr algn="r"/>
            <a:r>
              <a:rPr lang="en-US" sz="2000" kern="0" dirty="0" smtClean="0">
                <a:solidFill>
                  <a:schemeClr val="bg1"/>
                </a:solidFill>
              </a:rPr>
              <a:t>To learn more about this topic read pages 322 thru 328 and complete the </a:t>
            </a:r>
            <a:r>
              <a:rPr lang="en-US" sz="2000" i="1" kern="0" dirty="0" smtClean="0">
                <a:solidFill>
                  <a:schemeClr val="bg1"/>
                </a:solidFill>
                <a:effectLst>
                  <a:glow rad="139700">
                    <a:schemeClr val="accent6">
                      <a:satMod val="175000"/>
                      <a:alpha val="40000"/>
                    </a:schemeClr>
                  </a:glow>
                </a:effectLst>
              </a:rPr>
              <a:t>section 1 assessment</a:t>
            </a:r>
            <a:r>
              <a:rPr lang="en-US" sz="2000" kern="0" dirty="0" smtClean="0">
                <a:solidFill>
                  <a:schemeClr val="bg1"/>
                </a:solidFill>
              </a:rPr>
              <a:t>. Show me the completed work when complete.</a:t>
            </a:r>
            <a:endParaRPr lang="en-US" sz="2000" dirty="0">
              <a:solidFill>
                <a:schemeClr val="bg1"/>
              </a:solidFill>
            </a:endParaRPr>
          </a:p>
        </p:txBody>
      </p:sp>
      <p:pic>
        <p:nvPicPr>
          <p:cNvPr id="6146" name="Picture 2" descr="Related image"/>
          <p:cNvPicPr>
            <a:picLocks noChangeAspect="1" noChangeArrowheads="1"/>
          </p:cNvPicPr>
          <p:nvPr/>
        </p:nvPicPr>
        <p:blipFill>
          <a:blip r:embed="rId2" cstate="print">
            <a:lum bright="-5000" contrast="7000"/>
          </a:blip>
          <a:srcRect l="1082" r="2644"/>
          <a:stretch>
            <a:fillRect/>
          </a:stretch>
        </p:blipFill>
        <p:spPr bwMode="auto">
          <a:xfrm>
            <a:off x="457200" y="1047750"/>
            <a:ext cx="5257800" cy="314877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1504950"/>
            <a:ext cx="4191000" cy="3170099"/>
          </a:xfrm>
          <a:prstGeom prst="rect">
            <a:avLst/>
          </a:prstGeom>
        </p:spPr>
        <p:txBody>
          <a:bodyPr wrap="square">
            <a:spAutoFit/>
          </a:bodyPr>
          <a:lstStyle/>
          <a:p>
            <a:pPr algn="r"/>
            <a:r>
              <a:rPr lang="en-US" sz="2000" dirty="0" smtClean="0">
                <a:solidFill>
                  <a:schemeClr val="bg1"/>
                </a:solidFill>
              </a:rPr>
              <a:t>Rome in the 70s BC was a dangerous place. Unemployment, power hungry generals and politicians, and immigration were seeding </a:t>
            </a:r>
            <a:r>
              <a:rPr lang="en-US" sz="2000" b="1" dirty="0" smtClean="0">
                <a:solidFill>
                  <a:schemeClr val="bg1"/>
                </a:solidFill>
              </a:rPr>
              <a:t>chaos</a:t>
            </a:r>
            <a:r>
              <a:rPr lang="en-US" sz="2000" dirty="0" smtClean="0">
                <a:solidFill>
                  <a:schemeClr val="bg1"/>
                </a:solidFill>
              </a:rPr>
              <a:t> in the </a:t>
            </a:r>
            <a:r>
              <a:rPr lang="en-US" sz="2000" b="1" dirty="0" smtClean="0">
                <a:solidFill>
                  <a:schemeClr val="bg1"/>
                </a:solidFill>
              </a:rPr>
              <a:t>fragil</a:t>
            </a:r>
            <a:r>
              <a:rPr lang="en-US" sz="2000" dirty="0" smtClean="0">
                <a:solidFill>
                  <a:schemeClr val="bg1"/>
                </a:solidFill>
              </a:rPr>
              <a:t>e Republic.</a:t>
            </a:r>
          </a:p>
          <a:p>
            <a:pPr algn="r"/>
            <a:endParaRPr lang="en-US" sz="2000" dirty="0" smtClean="0">
              <a:solidFill>
                <a:schemeClr val="bg1"/>
              </a:solidFill>
            </a:endParaRPr>
          </a:p>
          <a:p>
            <a:pPr algn="r"/>
            <a:r>
              <a:rPr lang="en-US" sz="2000" dirty="0" smtClean="0">
                <a:solidFill>
                  <a:schemeClr val="bg1"/>
                </a:solidFill>
              </a:rPr>
              <a:t>Three powerful leaders: </a:t>
            </a:r>
            <a:r>
              <a:rPr lang="en-US" sz="2000" b="1" dirty="0" smtClean="0">
                <a:solidFill>
                  <a:schemeClr val="bg1"/>
                </a:solidFill>
              </a:rPr>
              <a:t>Caesar</a:t>
            </a:r>
            <a:r>
              <a:rPr lang="en-US" sz="2000" dirty="0" smtClean="0">
                <a:solidFill>
                  <a:schemeClr val="bg1"/>
                </a:solidFill>
              </a:rPr>
              <a:t>, </a:t>
            </a:r>
            <a:r>
              <a:rPr lang="en-US" sz="2000" b="1" dirty="0" smtClean="0">
                <a:solidFill>
                  <a:schemeClr val="bg1"/>
                </a:solidFill>
              </a:rPr>
              <a:t>Pompeii</a:t>
            </a:r>
            <a:r>
              <a:rPr lang="en-US" sz="2000" dirty="0" smtClean="0">
                <a:solidFill>
                  <a:schemeClr val="bg1"/>
                </a:solidFill>
              </a:rPr>
              <a:t>, and </a:t>
            </a:r>
            <a:r>
              <a:rPr lang="en-US" sz="2000" b="1" dirty="0" smtClean="0">
                <a:solidFill>
                  <a:schemeClr val="bg1"/>
                </a:solidFill>
              </a:rPr>
              <a:t>Crassus</a:t>
            </a:r>
            <a:r>
              <a:rPr lang="en-US" sz="2000" dirty="0" smtClean="0">
                <a:solidFill>
                  <a:schemeClr val="bg1"/>
                </a:solidFill>
              </a:rPr>
              <a:t>, would clash and bring the end of the Republic. </a:t>
            </a:r>
            <a:r>
              <a:rPr lang="en-US" sz="2000" b="1" dirty="0" smtClean="0">
                <a:solidFill>
                  <a:schemeClr val="bg1"/>
                </a:solidFill>
              </a:rPr>
              <a:t>Julius</a:t>
            </a:r>
            <a:r>
              <a:rPr lang="en-US" sz="2000" dirty="0" smtClean="0">
                <a:solidFill>
                  <a:schemeClr val="bg1"/>
                </a:solidFill>
              </a:rPr>
              <a:t> </a:t>
            </a:r>
            <a:r>
              <a:rPr lang="en-US" sz="2000" b="1" dirty="0" smtClean="0">
                <a:solidFill>
                  <a:schemeClr val="bg1"/>
                </a:solidFill>
              </a:rPr>
              <a:t>Caesar </a:t>
            </a:r>
            <a:r>
              <a:rPr lang="en-US" sz="2000" dirty="0" smtClean="0">
                <a:solidFill>
                  <a:schemeClr val="bg1"/>
                </a:solidFill>
              </a:rPr>
              <a:t>was Rome’s last dictator. </a:t>
            </a:r>
            <a:endParaRPr lang="en-US" sz="2000" dirty="0">
              <a:solidFill>
                <a:schemeClr val="bg1"/>
              </a:solidFill>
            </a:endParaRPr>
          </a:p>
        </p:txBody>
      </p:sp>
      <p:sp>
        <p:nvSpPr>
          <p:cNvPr id="4"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Disorder in the Republic</a:t>
            </a:r>
          </a:p>
        </p:txBody>
      </p:sp>
      <p:pic>
        <p:nvPicPr>
          <p:cNvPr id="3" name="Picture 2" descr="Related image">
            <a:hlinkClick r:id="rId2"/>
          </p:cNvPr>
          <p:cNvPicPr>
            <a:picLocks noChangeAspect="1" noChangeArrowheads="1"/>
          </p:cNvPicPr>
          <p:nvPr/>
        </p:nvPicPr>
        <p:blipFill>
          <a:blip r:embed="rId3" cstate="print">
            <a:lum contrast="10000"/>
          </a:blip>
          <a:srcRect l="23434" t="5098" r="3434"/>
          <a:stretch>
            <a:fillRect/>
          </a:stretch>
        </p:blipFill>
        <p:spPr bwMode="auto">
          <a:xfrm>
            <a:off x="457200" y="1657350"/>
            <a:ext cx="3886200" cy="2836695"/>
          </a:xfrm>
          <a:prstGeom prst="rect">
            <a:avLst/>
          </a:prstGeom>
          <a:noFill/>
        </p:spPr>
      </p:pic>
      <p:sp>
        <p:nvSpPr>
          <p:cNvPr id="5" name="Title 3"/>
          <p:cNvSpPr txBox="1">
            <a:spLocks/>
          </p:cNvSpPr>
          <p:nvPr/>
        </p:nvSpPr>
        <p:spPr>
          <a:xfrm rot="20490518">
            <a:off x="564314" y="39623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End of the Republic</a:t>
            </a:r>
          </a:p>
        </p:txBody>
      </p:sp>
      <p:sp>
        <p:nvSpPr>
          <p:cNvPr id="4" name="Rectangle 3"/>
          <p:cNvSpPr/>
          <p:nvPr/>
        </p:nvSpPr>
        <p:spPr>
          <a:xfrm>
            <a:off x="457200" y="1276350"/>
            <a:ext cx="3657600" cy="3477875"/>
          </a:xfrm>
          <a:prstGeom prst="rect">
            <a:avLst/>
          </a:prstGeom>
        </p:spPr>
        <p:txBody>
          <a:bodyPr wrap="square">
            <a:spAutoFit/>
          </a:bodyPr>
          <a:lstStyle/>
          <a:p>
            <a:r>
              <a:rPr lang="en-US" sz="2000" dirty="0" smtClean="0">
                <a:solidFill>
                  <a:schemeClr val="bg1"/>
                </a:solidFill>
              </a:rPr>
              <a:t>The assassination of </a:t>
            </a:r>
            <a:r>
              <a:rPr lang="en-US" sz="2000" b="1" dirty="0" smtClean="0">
                <a:solidFill>
                  <a:schemeClr val="bg1"/>
                </a:solidFill>
              </a:rPr>
              <a:t>Caesar</a:t>
            </a:r>
            <a:r>
              <a:rPr lang="en-US" sz="2000" dirty="0" smtClean="0">
                <a:solidFill>
                  <a:schemeClr val="bg1"/>
                </a:solidFill>
              </a:rPr>
              <a:t> sent the Republic into chaos.</a:t>
            </a:r>
            <a:r>
              <a:rPr lang="en-US" sz="2000" b="1" dirty="0" smtClean="0">
                <a:solidFill>
                  <a:schemeClr val="bg1"/>
                </a:solidFill>
              </a:rPr>
              <a:t> Mark Antony</a:t>
            </a:r>
            <a:r>
              <a:rPr lang="en-US" sz="2000" dirty="0" smtClean="0">
                <a:solidFill>
                  <a:schemeClr val="bg1"/>
                </a:solidFill>
              </a:rPr>
              <a:t> and </a:t>
            </a:r>
            <a:r>
              <a:rPr lang="en-US" sz="2000" b="1" dirty="0" smtClean="0">
                <a:solidFill>
                  <a:schemeClr val="bg1"/>
                </a:solidFill>
              </a:rPr>
              <a:t>Octavian</a:t>
            </a:r>
            <a:r>
              <a:rPr lang="en-US" sz="2000" dirty="0" smtClean="0">
                <a:solidFill>
                  <a:schemeClr val="bg1"/>
                </a:solidFill>
              </a:rPr>
              <a:t> fought for control of Rome. The final defeat of </a:t>
            </a:r>
            <a:r>
              <a:rPr lang="en-US" sz="2000" b="1" dirty="0" smtClean="0">
                <a:solidFill>
                  <a:schemeClr val="bg1"/>
                </a:solidFill>
              </a:rPr>
              <a:t>Mark Antony </a:t>
            </a:r>
            <a:r>
              <a:rPr lang="en-US" sz="2000" dirty="0" smtClean="0">
                <a:solidFill>
                  <a:schemeClr val="bg1"/>
                </a:solidFill>
              </a:rPr>
              <a:t>and his ally </a:t>
            </a:r>
            <a:r>
              <a:rPr lang="en-US" sz="2000" b="1" dirty="0" smtClean="0">
                <a:solidFill>
                  <a:schemeClr val="bg1"/>
                </a:solidFill>
              </a:rPr>
              <a:t>Cleopatra</a:t>
            </a:r>
            <a:r>
              <a:rPr lang="en-US" sz="2000" dirty="0" smtClean="0">
                <a:solidFill>
                  <a:schemeClr val="bg1"/>
                </a:solidFill>
              </a:rPr>
              <a:t> at the Battle of Actium, and the Senate's grant of extraordinary powers to Octavian as Augustus in 27 BC – which made him emperor – ended the Republic.</a:t>
            </a:r>
          </a:p>
        </p:txBody>
      </p:sp>
      <p:pic>
        <p:nvPicPr>
          <p:cNvPr id="4098" name="Picture 2" descr="Related image">
            <a:hlinkClick r:id="rId2"/>
          </p:cNvPr>
          <p:cNvPicPr>
            <a:picLocks noChangeAspect="1" noChangeArrowheads="1"/>
          </p:cNvPicPr>
          <p:nvPr/>
        </p:nvPicPr>
        <p:blipFill>
          <a:blip r:embed="rId3" cstate="print"/>
          <a:srcRect l="11132" r="7957"/>
          <a:stretch>
            <a:fillRect/>
          </a:stretch>
        </p:blipFill>
        <p:spPr bwMode="auto">
          <a:xfrm>
            <a:off x="4191000" y="1351274"/>
            <a:ext cx="4495800" cy="3125475"/>
          </a:xfrm>
          <a:prstGeom prst="rect">
            <a:avLst/>
          </a:prstGeom>
          <a:noFill/>
        </p:spPr>
      </p:pic>
      <p:sp>
        <p:nvSpPr>
          <p:cNvPr id="5" name="Title 3"/>
          <p:cNvSpPr txBox="1">
            <a:spLocks/>
          </p:cNvSpPr>
          <p:nvPr/>
        </p:nvSpPr>
        <p:spPr>
          <a:xfrm rot="20490518">
            <a:off x="7574714" y="15239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xmlns="" val="1990991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581150"/>
            <a:ext cx="4419600" cy="2862322"/>
          </a:xfrm>
          <a:prstGeom prst="rect">
            <a:avLst/>
          </a:prstGeom>
        </p:spPr>
        <p:txBody>
          <a:bodyPr wrap="square">
            <a:spAutoFit/>
          </a:bodyPr>
          <a:lstStyle/>
          <a:p>
            <a:r>
              <a:rPr lang="en-US" sz="2000" b="1" kern="0" dirty="0" smtClean="0">
                <a:solidFill>
                  <a:schemeClr val="bg1"/>
                </a:solidFill>
              </a:rPr>
              <a:t>Roman accomplishments </a:t>
            </a:r>
            <a:r>
              <a:rPr lang="en-US" sz="2000" kern="0" dirty="0" smtClean="0">
                <a:solidFill>
                  <a:schemeClr val="bg1"/>
                </a:solidFill>
              </a:rPr>
              <a:t>are too many to mention here. The Romans </a:t>
            </a:r>
            <a:r>
              <a:rPr lang="en-US" sz="2000" b="1" kern="0" dirty="0" smtClean="0">
                <a:solidFill>
                  <a:schemeClr val="bg1"/>
                </a:solidFill>
              </a:rPr>
              <a:t>did not</a:t>
            </a:r>
            <a:r>
              <a:rPr lang="en-US" sz="2000" kern="0" dirty="0" smtClean="0">
                <a:solidFill>
                  <a:schemeClr val="bg1"/>
                </a:solidFill>
              </a:rPr>
              <a:t> invent drainage, sewers, the alphabet or roads, but they did develop them. They </a:t>
            </a:r>
            <a:r>
              <a:rPr lang="en-US" sz="2000" b="1" kern="0" dirty="0" smtClean="0">
                <a:solidFill>
                  <a:schemeClr val="bg1"/>
                </a:solidFill>
              </a:rPr>
              <a:t>did</a:t>
            </a:r>
            <a:r>
              <a:rPr lang="en-US" sz="2000" kern="0" dirty="0" smtClean="0">
                <a:solidFill>
                  <a:schemeClr val="bg1"/>
                </a:solidFill>
              </a:rPr>
              <a:t> invent under floor heating, concrete and the calendar that our modern calendar is based on. Let’s watch a video about their other accomplishments.</a:t>
            </a:r>
            <a:endParaRPr lang="en-US" sz="2000" dirty="0">
              <a:solidFill>
                <a:schemeClr val="bg1"/>
              </a:solidFill>
            </a:endParaRPr>
          </a:p>
        </p:txBody>
      </p:sp>
      <p:sp>
        <p:nvSpPr>
          <p:cNvPr id="4" name="Title 3"/>
          <p:cNvSpPr txBox="1">
            <a:spLocks/>
          </p:cNvSpPr>
          <p:nvPr/>
        </p:nvSpPr>
        <p:spPr>
          <a:xfrm>
            <a:off x="457201" y="361950"/>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Empire &amp; its Accomplishments</a:t>
            </a:r>
          </a:p>
        </p:txBody>
      </p:sp>
      <p:pic>
        <p:nvPicPr>
          <p:cNvPr id="3074" name="Picture 2" descr="Related image">
            <a:hlinkClick r:id="rId2"/>
          </p:cNvPr>
          <p:cNvPicPr>
            <a:picLocks noChangeAspect="1" noChangeArrowheads="1"/>
          </p:cNvPicPr>
          <p:nvPr/>
        </p:nvPicPr>
        <p:blipFill>
          <a:blip r:embed="rId3" cstate="print"/>
          <a:srcRect l="4393" r="3352"/>
          <a:stretch>
            <a:fillRect/>
          </a:stretch>
        </p:blipFill>
        <p:spPr bwMode="auto">
          <a:xfrm>
            <a:off x="4876800" y="1657350"/>
            <a:ext cx="3886200" cy="2793357"/>
          </a:xfrm>
          <a:prstGeom prst="rect">
            <a:avLst/>
          </a:prstGeom>
          <a:noFill/>
        </p:spPr>
      </p:pic>
      <p:sp>
        <p:nvSpPr>
          <p:cNvPr id="5" name="Title 3"/>
          <p:cNvSpPr txBox="1">
            <a:spLocks/>
          </p:cNvSpPr>
          <p:nvPr/>
        </p:nvSpPr>
        <p:spPr>
          <a:xfrm rot="20490518">
            <a:off x="4907714" y="39623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477328"/>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Augustus made the Roman Republic into an empire.</a:t>
            </a:r>
          </a:p>
          <a:p>
            <a:pPr marL="457200" lvl="0" indent="-457200">
              <a:lnSpc>
                <a:spcPct val="150000"/>
              </a:lnSpc>
              <a:buFont typeface="+mj-lt"/>
              <a:buAutoNum type="arabicPeriod"/>
              <a:defRPr/>
            </a:pPr>
            <a:r>
              <a:rPr lang="en-US" sz="2000" kern="0" dirty="0" smtClean="0">
                <a:solidFill>
                  <a:schemeClr val="bg1"/>
                </a:solidFill>
              </a:rPr>
              <a:t>The empire grew during the next 200 years, and the Roman made lasting contributions to the world.</a:t>
            </a:r>
          </a:p>
        </p:txBody>
      </p:sp>
    </p:spTree>
    <p:extLst>
      <p:ext uri="{BB962C8B-B14F-4D97-AF65-F5344CB8AC3E}">
        <p14:creationId xmlns:p14="http://schemas.microsoft.com/office/powerpoint/2010/main" xmlns="" val="2291890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chemeClr val="bg1"/>
                  </a:solidFill>
                  <a:prstDash val="solid"/>
                </a:ln>
                <a:solidFill>
                  <a:schemeClr val="bg1"/>
                </a:solidFill>
                <a:effectLst>
                  <a:outerShdw blurRad="38100" dist="38100" dir="2700000" algn="tl">
                    <a:srgbClr val="000000">
                      <a:alpha val="43137"/>
                    </a:srgbClr>
                  </a:outerShdw>
                </a:effectLst>
                <a:latin typeface="Bookman Old Style" pitchFamily="18" charset="0"/>
              </a:rPr>
              <a:t>Jim Soto © 2019</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CHRISTIANITY</a:t>
            </a:r>
            <a:endParaRPr lang="en-US" sz="9600" spc="300" dirty="0">
              <a:solidFill>
                <a:srgbClr val="FF0000"/>
              </a:solidFill>
              <a:latin typeface="Baron Kuffner" pitchFamily="34" charset="0"/>
            </a:endParaRPr>
          </a:p>
        </p:txBody>
      </p:sp>
    </p:spTree>
    <p:extLst>
      <p:ext uri="{BB962C8B-B14F-4D97-AF65-F5344CB8AC3E}">
        <p14:creationId xmlns:p14="http://schemas.microsoft.com/office/powerpoint/2010/main" xmlns="" val="231726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2793</TotalTime>
  <Words>341</Words>
  <Application>Microsoft Office PowerPoint</Application>
  <PresentationFormat>On-screen Show (16:9)</PresentationFormat>
  <Paragraphs>26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WORLD HISTORY</vt:lpstr>
      <vt:lpstr>Slide 2</vt:lpstr>
      <vt:lpstr>Slide 3</vt:lpstr>
      <vt:lpstr>Slide 4</vt:lpstr>
      <vt:lpstr>Slide 5</vt:lpstr>
      <vt:lpstr>Slide 6</vt:lpstr>
      <vt:lpstr>Slide 7</vt:lpstr>
      <vt:lpstr>Slide 8</vt:lpstr>
      <vt:lpstr>Slide 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236</cp:revision>
  <dcterms:created xsi:type="dcterms:W3CDTF">2018-08-02T00:45:41Z</dcterms:created>
  <dcterms:modified xsi:type="dcterms:W3CDTF">2019-02-16T00:48:03Z</dcterms:modified>
</cp:coreProperties>
</file>