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6" r:id="rId8"/>
    <p:sldId id="277" r:id="rId9"/>
    <p:sldId id="274" r:id="rId10"/>
    <p:sldId id="278" r:id="rId11"/>
    <p:sldId id="275" r:id="rId12"/>
    <p:sldId id="279" r:id="rId13"/>
    <p:sldId id="270" r:id="rId14"/>
    <p:sldId id="271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cCThTSJV0DY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wBTf8vgmXh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1" y="-23481"/>
            <a:ext cx="9169401" cy="51669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647950"/>
            <a:ext cx="8458200" cy="2133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Estas leyes nos obligan a utilizar exclusivamente la marina mercante de EEUU, la m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cara e ineficiente del mundo. Esta imposici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es una aberraci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en la 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poca actual, cuando predomina el libre comercio y la globalizaci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n.  </a:t>
            </a:r>
          </a:p>
          <a:p>
            <a:pPr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Los consumidores puertorrique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pagamos m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caro por los productos que adquirimos aqu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. Se estima que si las leyes de cabotaje no nos aplicaran, los costos de transportaci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las productos que importamos bajar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hasta un 40%.</a:t>
            </a:r>
          </a:p>
        </p:txBody>
      </p:sp>
      <p:pic>
        <p:nvPicPr>
          <p:cNvPr id="1026" name="Picture 2" descr="Image result for ley de cabotaje puerto rico"/>
          <p:cNvPicPr>
            <a:picLocks noChangeAspect="1" noChangeArrowheads="1"/>
          </p:cNvPicPr>
          <p:nvPr/>
        </p:nvPicPr>
        <p:blipFill>
          <a:blip r:embed="rId2" cstate="print">
            <a:lum contrast="9000"/>
          </a:blip>
          <a:srcRect t="32215" b="14094"/>
          <a:stretch>
            <a:fillRect/>
          </a:stretch>
        </p:blipFill>
        <p:spPr bwMode="auto">
          <a:xfrm>
            <a:off x="0" y="0"/>
            <a:ext cx="9144000" cy="2495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Los Casos Insulares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76600" y="1809750"/>
            <a:ext cx="5410200" cy="2590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  Los </a:t>
            </a:r>
            <a:r>
              <a:rPr lang="es-ES" sz="2400" b="1" dirty="0">
                <a:latin typeface="Caslon Antique" panose="02027200000000000000" pitchFamily="18" charset="0"/>
              </a:rPr>
              <a:t>casos insulares </a:t>
            </a:r>
            <a:r>
              <a:rPr lang="es-ES" sz="2400" dirty="0">
                <a:latin typeface="Caslon Antique" panose="02027200000000000000" pitchFamily="18" charset="0"/>
              </a:rPr>
              <a:t>son una serie de sentencias de la Corte Suprema de EE UU a principios del siglo XX. Este Tribunal decidi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m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de una decena de controversias relacionadas con las leyes que el Congreso Federal promulg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para Puerto Rico. Lo que estaba en juego, era si los habitantes de la isla iban a tener los mismos derechos que los ciudadanos residiendo en los estados federados.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098" name="Picture 2" descr="Image result for orange bo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" contrast="15000"/>
          </a:blip>
          <a:srcRect t="10625" b="6875"/>
          <a:stretch>
            <a:fillRect/>
          </a:stretch>
        </p:blipFill>
        <p:spPr bwMode="auto">
          <a:xfrm rot="375369">
            <a:off x="263841" y="1733122"/>
            <a:ext cx="3233532" cy="282539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124200" y="1276350"/>
            <a:ext cx="5562600" cy="3581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  La Corte Suprema de los EE UU resolvi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que </a:t>
            </a:r>
            <a:r>
              <a:rPr lang="es-ES" sz="2400" b="1" u="sng" dirty="0">
                <a:latin typeface="Caslon Antique" panose="02027200000000000000" pitchFamily="18" charset="0"/>
              </a:rPr>
              <a:t>todos</a:t>
            </a:r>
            <a:r>
              <a:rPr lang="es-ES" sz="2400" dirty="0">
                <a:latin typeface="Caslon Antique" panose="02027200000000000000" pitchFamily="18" charset="0"/>
              </a:rPr>
              <a:t> los derechos constitucionales no son extendidos a </a:t>
            </a:r>
            <a:r>
              <a:rPr lang="es-ES" sz="2400" b="1" u="sng" dirty="0">
                <a:latin typeface="Caslon Antique" panose="02027200000000000000" pitchFamily="18" charset="0"/>
              </a:rPr>
              <a:t>todos</a:t>
            </a:r>
            <a:r>
              <a:rPr lang="es-ES" sz="2400" u="sng" dirty="0"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los territorios bajo el control americano. Los territorios y sus ciudadanos solo tienen derecho a la plena protecci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la Constituci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cuando el Congreso de los EE UU los haya incorporado como "parte integrante" de la naci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(</a:t>
            </a:r>
            <a:r>
              <a:rPr lang="en-US" sz="2400" dirty="0">
                <a:latin typeface="Caslon Antique" panose="02027200000000000000" pitchFamily="18" charset="0"/>
              </a:rPr>
              <a:t>DeLima v. Bidwell, Dooley v. United States, Downes v. Bidwell)</a:t>
            </a:r>
            <a:r>
              <a:rPr lang="es-ES" sz="2400" dirty="0">
                <a:latin typeface="Caslon Antique" panose="02027200000000000000" pitchFamily="18" charset="0"/>
              </a:rPr>
              <a:t>. En otras palabras, el Congreso, no la Constituci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n, tendr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la ultima palabra en cuanto a determinaciones sobre la isla.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supreme court cases"/>
          <p:cNvPicPr>
            <a:picLocks noChangeAspect="1" noChangeArrowheads="1"/>
          </p:cNvPicPr>
          <p:nvPr/>
        </p:nvPicPr>
        <p:blipFill>
          <a:blip r:embed="rId2" cstate="print"/>
          <a:srcRect l="31183" r="33333"/>
          <a:stretch>
            <a:fillRect/>
          </a:stretch>
        </p:blipFill>
        <p:spPr bwMode="auto">
          <a:xfrm>
            <a:off x="-1" y="0"/>
            <a:ext cx="3064387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0" y="1600200"/>
            <a:ext cx="3200400" cy="3200400"/>
            <a:chOff x="762000" y="1600200"/>
            <a:chExt cx="3200400" cy="3200400"/>
          </a:xfrm>
        </p:grpSpPr>
        <p:pic>
          <p:nvPicPr>
            <p:cNvPr id="18" name="Picture 4" descr="Image result for student shocked clipart&quot;"/>
            <p:cNvPicPr>
              <a:picLocks noChangeAspect="1" noChangeArrowheads="1"/>
            </p:cNvPicPr>
            <p:nvPr/>
          </p:nvPicPr>
          <p:blipFill>
            <a:blip r:embed="rId2" cstate="print">
              <a:lum bright="-3000" contrast="8000"/>
            </a:blip>
            <a:srcRect/>
            <a:stretch>
              <a:fillRect/>
            </a:stretch>
          </p:blipFill>
          <p:spPr bwMode="auto">
            <a:xfrm>
              <a:off x="762000" y="1600200"/>
              <a:ext cx="3200400" cy="3200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590800" y="1809750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 CENA" pitchFamily="2" charset="0"/>
                </a:rPr>
                <a:t>¡¿Leer, no </a:t>
              </a:r>
              <a:r>
                <a:rPr lang="es-ES" sz="2000" dirty="0">
                  <a:latin typeface="AR CENA" pitchFamily="2" charset="0"/>
                </a:rPr>
                <a:t>mirar</a:t>
              </a:r>
              <a:r>
                <a:rPr lang="en-US" sz="2000" dirty="0">
                  <a:latin typeface="AR CENA" pitchFamily="2" charset="0"/>
                </a:rPr>
                <a:t>?!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334000" cy="2438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 pagina 203 del libro y las 51-52 de cuaderno de actividades. </a:t>
            </a:r>
            <a:r>
              <a:rPr lang="es-ES" sz="2600" dirty="0" smtClean="0">
                <a:latin typeface="Caslon Antique" panose="02027200000000000000" pitchFamily="18" charset="0"/>
              </a:rPr>
              <a:t>E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nv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ala al maestro al terminar. Recuerda que el trabajo del libro se sube a College </a:t>
            </a:r>
            <a:r>
              <a:rPr lang="es-ES" sz="2600" dirty="0" err="1" smtClean="0">
                <a:solidFill>
                  <a:prstClr val="black"/>
                </a:solidFill>
                <a:latin typeface="Caslon Antique" panose="02027200000000000000" pitchFamily="18" charset="0"/>
              </a:rPr>
              <a:t>One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el de cuaderno se acumular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enviar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en un folder al final del semestre.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27151"/>
            <a:ext cx="2667000" cy="296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09675" y="1206500"/>
            <a:ext cx="6723063" cy="2730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12 : </a:t>
            </a:r>
            <a:r>
              <a:rPr lang="es-ES" sz="3200" b="1" dirty="0">
                <a:latin typeface="BIRTH OF A HERO" pitchFamily="2" charset="0"/>
              </a:rPr>
              <a:t>Una Nueva Metrópoli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9218" name="Picture 2" descr="Image result for puerto rico flag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505200" y="3105150"/>
            <a:ext cx="2067196" cy="1831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809750"/>
            <a:ext cx="5570835" cy="2819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C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mo era la vida en Puerto Rico durante los primeros a</a:t>
            </a:r>
            <a:r>
              <a:rPr lang="es-ES" sz="2000" dirty="0">
                <a:latin typeface="Caslon Antique" panose="02027200000000000000" pitchFamily="18" charset="0"/>
                <a:cs typeface="Calibri" panose="020F0502020204030204" pitchFamily="34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de administraci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por los Estados Unidos?</a:t>
            </a: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202-203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F968FAC3-B5AB-4DFC-9B0B-183F244D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0507" y="1654694"/>
            <a:ext cx="5143501" cy="18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34290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Gobierno civil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Sufragio universal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Ley Foraker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Ciudadanos de Puerto Rico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Ley de Cabotaje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Casos Insulares</a:t>
            </a:r>
            <a:endParaRPr lang="es-ES" sz="2000" dirty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8194" name="Picture 2" descr="Image result for gave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115" y="1681403"/>
            <a:ext cx="3670160" cy="24143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Un Gobierno Civil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09750"/>
            <a:ext cx="5181600" cy="2895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En 1899 se present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ante el Congreso de EEUU, un proyecto de ley para </a:t>
            </a:r>
            <a:r>
              <a:rPr lang="es-ES" sz="2400">
                <a:latin typeface="Caslon Antique" panose="02027200000000000000" pitchFamily="18" charset="0"/>
              </a:rPr>
              <a:t>establecer </a:t>
            </a:r>
            <a:r>
              <a:rPr lang="es-ES" sz="2400" smtClean="0">
                <a:latin typeface="Caslon Antique" panose="02027200000000000000" pitchFamily="18" charset="0"/>
              </a:rPr>
              <a:t>un </a:t>
            </a:r>
            <a:r>
              <a:rPr lang="es-ES" sz="2400" dirty="0">
                <a:latin typeface="Caslon Antique" panose="02027200000000000000" pitchFamily="18" charset="0"/>
              </a:rPr>
              <a:t>gobierno civil en la isla. </a:t>
            </a:r>
            <a:r>
              <a:rPr lang="es-ES" sz="2400" dirty="0" smtClean="0">
                <a:latin typeface="Caslon Antique" panose="02027200000000000000" pitchFamily="18" charset="0"/>
              </a:rPr>
              <a:t>Los </a:t>
            </a:r>
            <a:r>
              <a:rPr lang="es-ES" sz="2400" dirty="0">
                <a:latin typeface="Caslon Antique" panose="02027200000000000000" pitchFamily="18" charset="0"/>
              </a:rPr>
              <a:t>pol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ticos locales aprovecharon para reclamar mayor participaci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ciudadana. Uno de estos fue el restablecimiento del </a:t>
            </a:r>
            <a:r>
              <a:rPr lang="es-E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sufragio universal masculino</a:t>
            </a:r>
            <a:r>
              <a:rPr lang="es-ES" sz="2400" dirty="0">
                <a:latin typeface="Caslon Antique" panose="02027200000000000000" pitchFamily="18" charset="0"/>
              </a:rPr>
              <a:t>, que permit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a varones de 25 a</a:t>
            </a:r>
            <a:r>
              <a:rPr lang="es-ES" sz="20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de edad o mas votar.</a:t>
            </a:r>
          </a:p>
        </p:txBody>
      </p:sp>
      <p:pic>
        <p:nvPicPr>
          <p:cNvPr id="8194" name="Picture 2" descr="Image result for vo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62150"/>
            <a:ext cx="2981325" cy="2184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 Ley Foraker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09750"/>
            <a:ext cx="6096000" cy="2895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2 de abril de 1900, el presidente McKinley firm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una ley civil que estableci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un gobierno civil en Puerto Rico. Esta ley se conoc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como la </a:t>
            </a:r>
            <a:r>
              <a:rPr lang="es-ES" sz="2400" b="1" dirty="0">
                <a:latin typeface="Caslon Antique" panose="02027200000000000000" pitchFamily="18" charset="0"/>
              </a:rPr>
              <a:t>Ley Foraker </a:t>
            </a:r>
            <a:r>
              <a:rPr lang="es-ES" sz="2400" dirty="0">
                <a:latin typeface="Caslon Antique" panose="02027200000000000000" pitchFamily="18" charset="0"/>
              </a:rPr>
              <a:t>por su patrocinador, Joseph Benson Foraker. El nuevo gobierno ten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un gobernador (americano) y un consejo ejecutivo designados por el Presidente, una C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mara de Delegados, un sistema judicial con una Corte Suprema y un Comisionado Residente sin derecho a voto en el Congreso. Adem</a:t>
            </a:r>
            <a:r>
              <a:rPr lang="es-ES" sz="22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s, todas las leyes federales de los EE UU deb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aplicar a la isla.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7170" name="Picture 2" descr="Image result for Foraker Act (Organic Act of 1900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809750"/>
            <a:ext cx="2114550" cy="281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6721901" y="42290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Hombre que se rob</a:t>
            </a:r>
            <a:r>
              <a:rPr lang="es-ES" sz="4400" b="1" dirty="0">
                <a:latin typeface="BIRTH OF A HERO"/>
              </a:rPr>
              <a:t>ó</a:t>
            </a:r>
            <a:r>
              <a:rPr lang="es-ES" sz="4400" b="1" dirty="0">
                <a:latin typeface="BIRTH OF A HERO" pitchFamily="2" charset="0"/>
              </a:rPr>
              <a:t> a Puerto Rico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81150"/>
            <a:ext cx="5943600" cy="3276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Charles H. Allen, el primer gobernador civil estadounidense de Puerto Rico lleg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el 27 de abril de 1900 . Sirvi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solo 17 meses. Fue sumamente corrupto, robando dinero destinado a ayudar la isla y dando beneficios cuestionables a otros americanos en la isla. Al analizar el potencial de la producci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azucarera local, Allen renunci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como gobernador y se dirigi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directamente a Wall Street, donde lo nombraron vicepresidente de dos bancos.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24578" name="Picture 2" descr="Image result for charles herbert allen puerto rico"/>
          <p:cNvPicPr>
            <a:picLocks noChangeAspect="1" noChangeArrowheads="1"/>
          </p:cNvPicPr>
          <p:nvPr/>
        </p:nvPicPr>
        <p:blipFill>
          <a:blip r:embed="rId2" cstate="print"/>
          <a:srcRect t="9023"/>
          <a:stretch>
            <a:fillRect/>
          </a:stretch>
        </p:blipFill>
        <p:spPr bwMode="auto">
          <a:xfrm>
            <a:off x="6705600" y="1628176"/>
            <a:ext cx="2047875" cy="2831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52550"/>
            <a:ext cx="49530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En 1907, su compa</a:t>
            </a:r>
            <a:r>
              <a:rPr lang="es-ES" sz="1900" dirty="0">
                <a:latin typeface="Caslon Antique" panose="02027200000000000000" pitchFamily="18" charset="0"/>
              </a:rPr>
              <a:t>ñí</a:t>
            </a:r>
            <a:r>
              <a:rPr lang="es-ES" sz="2400" dirty="0">
                <a:latin typeface="Caslon Antique" panose="02027200000000000000" pitchFamily="18" charset="0"/>
              </a:rPr>
              <a:t>a, la American Sugar Refining Company, controlaba el 98% de la industria del az</a:t>
            </a:r>
            <a:r>
              <a:rPr lang="es-ES" sz="1900" dirty="0">
                <a:latin typeface="Caslon Antique" panose="02027200000000000000" pitchFamily="18" charset="0"/>
              </a:rPr>
              <a:t>ú</a:t>
            </a:r>
            <a:r>
              <a:rPr lang="es-ES" sz="2400" dirty="0">
                <a:latin typeface="Caslon Antique" panose="02027200000000000000" pitchFamily="18" charset="0"/>
              </a:rPr>
              <a:t>car en los EE UU. Como gobernador de Puerto Rico, Allen utiliz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su posici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para adquirir un imperio azucarero internacional y un inter</a:t>
            </a:r>
            <a:r>
              <a:rPr lang="es-ES" sz="19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s controlador sobre toda la econom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puertorrique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domino sugar company"/>
          <p:cNvPicPr>
            <a:picLocks noChangeAspect="1" noChangeArrowheads="1"/>
          </p:cNvPicPr>
          <p:nvPr/>
        </p:nvPicPr>
        <p:blipFill>
          <a:blip r:embed="rId2" cstate="print"/>
          <a:srcRect l="5128" r="5128"/>
          <a:stretch>
            <a:fillRect/>
          </a:stretch>
        </p:blipFill>
        <p:spPr bwMode="auto">
          <a:xfrm>
            <a:off x="5791200" y="1428750"/>
            <a:ext cx="2901462" cy="2694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 Ley de Cabotaje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86200" y="1428750"/>
            <a:ext cx="4800600" cy="3429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Las </a:t>
            </a:r>
            <a:r>
              <a:rPr lang="es-ES" sz="2400" b="1" dirty="0">
                <a:latin typeface="Caslon Antique" panose="02027200000000000000" pitchFamily="18" charset="0"/>
              </a:rPr>
              <a:t>leyes de cabotaje </a:t>
            </a:r>
            <a:r>
              <a:rPr lang="es-ES" sz="2400" dirty="0">
                <a:latin typeface="Caslon Antique" panose="02027200000000000000" pitchFamily="18" charset="0"/>
              </a:rPr>
              <a:t>de los EE UU limitan el tr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fico de barcos entre esta naci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n, y sus territorios, a barcos construidos y registrados en los EE UU. Esta ley fue aplicada a Puerto Rico en 1900, cuando se aprob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Ley Foraker y dispuso que el cabotaje entre la isla y EE UU ser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“</a:t>
            </a:r>
            <a:r>
              <a:rPr lang="es-ES" sz="2400" i="1" dirty="0">
                <a:latin typeface="Caslon Antique" panose="02027200000000000000" pitchFamily="18" charset="0"/>
              </a:rPr>
              <a:t>regulado de conformidad con las disposiciones de ley aplicables a dicho comercio mar</a:t>
            </a:r>
            <a:r>
              <a:rPr lang="es-ES" sz="1900" i="1" dirty="0">
                <a:latin typeface="Caslon Antique" panose="02027200000000000000" pitchFamily="18" charset="0"/>
              </a:rPr>
              <a:t>í</a:t>
            </a:r>
            <a:r>
              <a:rPr lang="es-ES" sz="2400" i="1" dirty="0">
                <a:latin typeface="Caslon Antique" panose="02027200000000000000" pitchFamily="18" charset="0"/>
              </a:rPr>
              <a:t>timo ...</a:t>
            </a:r>
            <a:r>
              <a:rPr lang="es-ES" sz="2400" dirty="0">
                <a:latin typeface="Caslon Antique" panose="02027200000000000000" pitchFamily="18" charset="0"/>
              </a:rPr>
              <a:t>” Al aprobarse la segunda ley org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nica o la Ley Jones en 1917, las leyes de cabotaje continuaron y prevalecen hasta el presente.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Image result for cabotage laws puerto 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" contrast="12000"/>
          </a:blip>
          <a:srcRect l="6667" t="6000" r="6837"/>
          <a:stretch>
            <a:fillRect/>
          </a:stretch>
        </p:blipFill>
        <p:spPr bwMode="auto">
          <a:xfrm>
            <a:off x="457200" y="1885950"/>
            <a:ext cx="32004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2835701" y="3924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608</Words>
  <Application>Microsoft Office PowerPoint</Application>
  <PresentationFormat>On-screen Show (16:9)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166</cp:revision>
  <dcterms:created xsi:type="dcterms:W3CDTF">2019-07-26T01:32:32Z</dcterms:created>
  <dcterms:modified xsi:type="dcterms:W3CDTF">2021-01-21T18:17:33Z</dcterms:modified>
</cp:coreProperties>
</file>