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66" r:id="rId5"/>
    <p:sldId id="297" r:id="rId6"/>
    <p:sldId id="296" r:id="rId7"/>
    <p:sldId id="298" r:id="rId8"/>
    <p:sldId id="287" r:id="rId9"/>
    <p:sldId id="274"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2/5/2019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ARF2r3Ol80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UIRS_PMeVV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8l1NyR6Uvx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rome hbo"/>
          <p:cNvPicPr>
            <a:picLocks noChangeAspect="1" noChangeArrowheads="1"/>
          </p:cNvPicPr>
          <p:nvPr/>
        </p:nvPicPr>
        <p:blipFill>
          <a:blip r:embed="rId2" cstate="print">
            <a:lum bright="7000" contrast="5000"/>
          </a:blip>
          <a:srcRect/>
          <a:stretch>
            <a:fillRect/>
          </a:stretch>
        </p:blipFill>
        <p:spPr bwMode="auto">
          <a:xfrm>
            <a:off x="0" y="0"/>
            <a:ext cx="9144000" cy="5145024"/>
          </a:xfrm>
          <a:prstGeom prst="rect">
            <a:avLst/>
          </a:prstGeom>
          <a:noFill/>
        </p:spPr>
      </p:pic>
      <p:sp>
        <p:nvSpPr>
          <p:cNvPr id="9" name="Title 1"/>
          <p:cNvSpPr>
            <a:spLocks noGrp="1"/>
          </p:cNvSpPr>
          <p:nvPr>
            <p:ph type="ctrTitle"/>
          </p:nvPr>
        </p:nvSpPr>
        <p:spPr>
          <a:xfrm>
            <a:off x="0" y="14287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3105150"/>
            <a:ext cx="5943600" cy="742950"/>
          </a:xfrm>
        </p:spPr>
        <p:txBody>
          <a:bodyPr>
            <a:noAutofit/>
          </a:bodyPr>
          <a:lstStyle/>
          <a:p>
            <a:pPr algn="l"/>
            <a:r>
              <a:rPr lang="en-US" b="1" dirty="0" smtClean="0">
                <a:ln w="18415" cmpd="sng">
                  <a:noFill/>
                  <a:prstDash val="solid"/>
                </a:ln>
                <a:solidFill>
                  <a:schemeClr val="tx1"/>
                </a:solidFill>
                <a:effectLst>
                  <a:glow rad="101600">
                    <a:schemeClr val="accent2">
                      <a:satMod val="175000"/>
                      <a:alpha val="40000"/>
                    </a:schemeClr>
                  </a:glow>
                </a:effectLst>
                <a:latin typeface="BIRTH OF A HERO" pitchFamily="2" charset="0"/>
              </a:rPr>
              <a:t>The Late Republic</a:t>
            </a:r>
            <a:endParaRPr lang="en-US" b="1" dirty="0">
              <a:ln w="18415" cmpd="sng">
                <a:noFill/>
                <a:prstDash val="solid"/>
              </a:ln>
              <a:solidFill>
                <a:schemeClr val="tx1"/>
              </a:solidFill>
              <a:effectLst>
                <a:glow rad="101600">
                  <a:schemeClr val="accent2">
                    <a:satMod val="175000"/>
                    <a:alpha val="40000"/>
                  </a:schemeClr>
                </a:glow>
              </a:effectLst>
              <a:latin typeface="BIRTH OF A HERO" pitchFamily="2" charset="0"/>
            </a:endParaRPr>
          </a:p>
        </p:txBody>
      </p:sp>
      <p:sp>
        <p:nvSpPr>
          <p:cNvPr id="6"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strVal val="#ppt_x"/>
                                          </p:val>
                                        </p:tav>
                                        <p:tav tm="100000">
                                          <p:val>
                                            <p:strVal val="#ppt_x"/>
                                          </p:val>
                                        </p:tav>
                                      </p:tavLst>
                                    </p:anim>
                                    <p:anim calcmode="lin" valueType="num">
                                      <p:cBhvr>
                                        <p:cTn id="18"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EMPIRE</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farmer in Italy during the Roman Republic. You are proud to be a Roman citizen, but times are hard. Rich landowners are buying farmland and many farmers like you have lost their jobs. Some are moving to the city, but you have heard that there are not many jobs there, either. You’ve also heard that a famous general is raising an army to fight in Asia. That seems very far away, but it could mean good pay. </a:t>
            </a:r>
            <a:r>
              <a:rPr lang="en-US" sz="2000" b="1" dirty="0" smtClean="0">
                <a:solidFill>
                  <a:schemeClr val="bg1"/>
                </a:solidFill>
              </a:rPr>
              <a:t>What might convince you to join the army?</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1015663"/>
          </a:xfrm>
          <a:prstGeom prst="rect">
            <a:avLst/>
          </a:prstGeom>
        </p:spPr>
        <p:txBody>
          <a:bodyPr wrap="square">
            <a:spAutoFit/>
          </a:bodyPr>
          <a:lstStyle/>
          <a:p>
            <a:pPr algn="ctr"/>
            <a:r>
              <a:rPr lang="en-US" sz="2000" kern="0" dirty="0" smtClean="0">
                <a:solidFill>
                  <a:schemeClr val="bg1"/>
                </a:solidFill>
              </a:rPr>
              <a:t>The army played a vital role in the expansion of the Republic. Roman soldiers were well trained and defeated many enemies. As they did so, the Romans took over new lands. Traders would then move in and open new markets.</a:t>
            </a: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srcRect t="8854" b="3474"/>
          <a:stretch>
            <a:fillRect/>
          </a:stretch>
        </p:blipFill>
        <p:spPr bwMode="auto">
          <a:xfrm>
            <a:off x="0" y="1600868"/>
            <a:ext cx="9144000" cy="354263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33550"/>
            <a:ext cx="2895600" cy="1938992"/>
          </a:xfrm>
          <a:prstGeom prst="rect">
            <a:avLst/>
          </a:prstGeom>
        </p:spPr>
        <p:txBody>
          <a:bodyPr wrap="square">
            <a:spAutoFit/>
          </a:bodyPr>
          <a:lstStyle/>
          <a:p>
            <a:r>
              <a:rPr lang="en-US" sz="2000" kern="0" dirty="0">
                <a:solidFill>
                  <a:schemeClr val="bg1"/>
                </a:solidFill>
              </a:rPr>
              <a:t>To learn more about this topic read pages </a:t>
            </a:r>
            <a:r>
              <a:rPr lang="en-US" sz="2000" kern="0" dirty="0" smtClean="0">
                <a:solidFill>
                  <a:schemeClr val="bg1"/>
                </a:solidFill>
              </a:rPr>
              <a:t>308 </a:t>
            </a:r>
            <a:r>
              <a:rPr lang="en-US" sz="2000" kern="0" dirty="0">
                <a:solidFill>
                  <a:schemeClr val="bg1"/>
                </a:solidFill>
              </a:rPr>
              <a:t>thru </a:t>
            </a:r>
            <a:r>
              <a:rPr lang="en-US" sz="2000" kern="0" dirty="0" smtClean="0">
                <a:solidFill>
                  <a:schemeClr val="bg1"/>
                </a:solidFill>
              </a:rPr>
              <a:t>313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3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srcRect l="2658" r="6977"/>
          <a:stretch>
            <a:fillRect/>
          </a:stretch>
        </p:blipFill>
        <p:spPr bwMode="auto">
          <a:xfrm>
            <a:off x="3505200" y="971550"/>
            <a:ext cx="5181600" cy="3581400"/>
          </a:xfrm>
          <a:prstGeom prst="rect">
            <a:avLst/>
          </a:prstGeom>
          <a:noFill/>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Growth of Territory &amp; Trade</a:t>
            </a:r>
          </a:p>
        </p:txBody>
      </p:sp>
      <p:sp>
        <p:nvSpPr>
          <p:cNvPr id="4" name="Rectangle 3"/>
          <p:cNvSpPr/>
          <p:nvPr/>
        </p:nvSpPr>
        <p:spPr>
          <a:xfrm>
            <a:off x="457200" y="1733550"/>
            <a:ext cx="3886200" cy="1938992"/>
          </a:xfrm>
          <a:prstGeom prst="rect">
            <a:avLst/>
          </a:prstGeom>
        </p:spPr>
        <p:txBody>
          <a:bodyPr wrap="square">
            <a:spAutoFit/>
          </a:bodyPr>
          <a:lstStyle/>
          <a:p>
            <a:r>
              <a:rPr lang="en-US" sz="2000" kern="0" dirty="0" smtClean="0">
                <a:solidFill>
                  <a:schemeClr val="bg1"/>
                </a:solidFill>
              </a:rPr>
              <a:t>After 400 BC, Rome grew quickly, becoming an economic and military power in the Mediterranean. If its territory grew, was mainly because external threats such as the </a:t>
            </a:r>
            <a:r>
              <a:rPr lang="en-US" sz="2000" kern="0" dirty="0" err="1" smtClean="0">
                <a:solidFill>
                  <a:schemeClr val="bg1"/>
                </a:solidFill>
              </a:rPr>
              <a:t>Gauls</a:t>
            </a:r>
            <a:r>
              <a:rPr lang="en-US" sz="2000" kern="0" dirty="0" smtClean="0">
                <a:solidFill>
                  <a:schemeClr val="bg1"/>
                </a:solidFill>
              </a:rPr>
              <a:t> and the Phoenicians.</a:t>
            </a:r>
            <a:endParaRPr lang="en-US" sz="2000" dirty="0">
              <a:solidFill>
                <a:schemeClr val="bg1"/>
              </a:solidFill>
            </a:endParaRPr>
          </a:p>
        </p:txBody>
      </p:sp>
      <p:pic>
        <p:nvPicPr>
          <p:cNvPr id="6146" name="Picture 2" descr="Related image"/>
          <p:cNvPicPr>
            <a:picLocks noChangeAspect="1" noChangeArrowheads="1"/>
          </p:cNvPicPr>
          <p:nvPr/>
        </p:nvPicPr>
        <p:blipFill>
          <a:blip r:embed="rId2" cstate="print">
            <a:clrChange>
              <a:clrFrom>
                <a:srgbClr val="FFFFFF"/>
              </a:clrFrom>
              <a:clrTo>
                <a:srgbClr val="FFFFFF">
                  <a:alpha val="0"/>
                </a:srgbClr>
              </a:clrTo>
            </a:clrChange>
            <a:lum bright="5000" contrast="10000"/>
          </a:blip>
          <a:srcRect l="49635"/>
          <a:stretch>
            <a:fillRect/>
          </a:stretch>
        </p:blipFill>
        <p:spPr bwMode="auto">
          <a:xfrm>
            <a:off x="6400800" y="2343150"/>
            <a:ext cx="2403637" cy="2457450"/>
          </a:xfrm>
          <a:prstGeom prst="rect">
            <a:avLst/>
          </a:prstGeom>
          <a:noFill/>
        </p:spPr>
      </p:pic>
      <p:pic>
        <p:nvPicPr>
          <p:cNvPr id="5" name="Picture 2" descr="Related image"/>
          <p:cNvPicPr>
            <a:picLocks noChangeAspect="1" noChangeArrowheads="1"/>
          </p:cNvPicPr>
          <p:nvPr/>
        </p:nvPicPr>
        <p:blipFill>
          <a:blip r:embed="rId2" cstate="print">
            <a:clrChange>
              <a:clrFrom>
                <a:srgbClr val="FFFFFF"/>
              </a:clrFrom>
              <a:clrTo>
                <a:srgbClr val="FFFFFF">
                  <a:alpha val="0"/>
                </a:srgbClr>
              </a:clrTo>
            </a:clrChange>
            <a:lum bright="5000" contrast="10000"/>
          </a:blip>
          <a:srcRect r="50365"/>
          <a:stretch>
            <a:fillRect/>
          </a:stretch>
        </p:blipFill>
        <p:spPr bwMode="auto">
          <a:xfrm>
            <a:off x="4648200" y="1200150"/>
            <a:ext cx="2294343" cy="2381250"/>
          </a:xfrm>
          <a:prstGeom prst="rect">
            <a:avLst/>
          </a:prstGeom>
          <a:noFill/>
        </p:spPr>
      </p:pic>
    </p:spTree>
    <p:extLst>
      <p:ext uri="{BB962C8B-B14F-4D97-AF65-F5344CB8AC3E}">
        <p14:creationId xmlns="" xmlns:p14="http://schemas.microsoft.com/office/powerpoint/2010/main" val="32479452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1504950"/>
            <a:ext cx="4343400" cy="3170099"/>
          </a:xfrm>
          <a:prstGeom prst="rect">
            <a:avLst/>
          </a:prstGeom>
        </p:spPr>
        <p:txBody>
          <a:bodyPr wrap="square">
            <a:spAutoFit/>
          </a:bodyPr>
          <a:lstStyle/>
          <a:p>
            <a:pPr algn="r"/>
            <a:r>
              <a:rPr lang="en-US" sz="2000" dirty="0" smtClean="0">
                <a:solidFill>
                  <a:schemeClr val="bg1"/>
                </a:solidFill>
              </a:rPr>
              <a:t>Roman expansion in the Mediterranean was seen as problematic </a:t>
            </a:r>
            <a:r>
              <a:rPr lang="en-US" sz="2000" dirty="0" smtClean="0">
                <a:solidFill>
                  <a:schemeClr val="bg1"/>
                </a:solidFill>
              </a:rPr>
              <a:t>to the </a:t>
            </a:r>
            <a:r>
              <a:rPr lang="en-US" sz="2000" dirty="0" smtClean="0">
                <a:solidFill>
                  <a:schemeClr val="bg1"/>
                </a:solidFill>
              </a:rPr>
              <a:t>Carthaginians.</a:t>
            </a:r>
            <a:r>
              <a:rPr lang="en-US" sz="2000" dirty="0" smtClean="0">
                <a:solidFill>
                  <a:schemeClr val="bg1"/>
                </a:solidFill>
              </a:rPr>
              <a:t> </a:t>
            </a:r>
            <a:r>
              <a:rPr lang="en-US" sz="2000" dirty="0" smtClean="0">
                <a:solidFill>
                  <a:schemeClr val="bg1"/>
                </a:solidFill>
              </a:rPr>
              <a:t>This instigated </a:t>
            </a:r>
            <a:r>
              <a:rPr lang="en-US" sz="2000" dirty="0" smtClean="0">
                <a:solidFill>
                  <a:schemeClr val="bg1"/>
                </a:solidFill>
              </a:rPr>
              <a:t>the</a:t>
            </a:r>
            <a:r>
              <a:rPr lang="en-US" sz="2000" dirty="0" smtClean="0">
                <a:solidFill>
                  <a:schemeClr val="bg1"/>
                </a:solidFill>
              </a:rPr>
              <a:t> </a:t>
            </a:r>
            <a:r>
              <a:rPr lang="en-US" sz="2000" b="1" dirty="0" smtClean="0">
                <a:solidFill>
                  <a:schemeClr val="bg1"/>
                </a:solidFill>
              </a:rPr>
              <a:t>Punic </a:t>
            </a:r>
            <a:r>
              <a:rPr lang="en-US" sz="2000" b="1" dirty="0" smtClean="0">
                <a:solidFill>
                  <a:schemeClr val="bg1"/>
                </a:solidFill>
              </a:rPr>
              <a:t>Wars</a:t>
            </a:r>
            <a:r>
              <a:rPr lang="en-US" sz="2000" dirty="0" smtClean="0">
                <a:solidFill>
                  <a:schemeClr val="bg1"/>
                </a:solidFill>
              </a:rPr>
              <a:t>, a </a:t>
            </a:r>
            <a:r>
              <a:rPr lang="en-US" sz="2000" dirty="0" smtClean="0">
                <a:solidFill>
                  <a:schemeClr val="bg1"/>
                </a:solidFill>
              </a:rPr>
              <a:t>series of three wars fought between </a:t>
            </a:r>
            <a:r>
              <a:rPr lang="en-US" sz="2000" b="1" dirty="0" smtClean="0">
                <a:solidFill>
                  <a:schemeClr val="bg1"/>
                </a:solidFill>
              </a:rPr>
              <a:t>Rome</a:t>
            </a:r>
            <a:r>
              <a:rPr lang="en-US" sz="2000" dirty="0" smtClean="0">
                <a:solidFill>
                  <a:schemeClr val="bg1"/>
                </a:solidFill>
              </a:rPr>
              <a:t> and </a:t>
            </a:r>
            <a:r>
              <a:rPr lang="en-US" sz="2000" b="1" dirty="0" smtClean="0">
                <a:solidFill>
                  <a:schemeClr val="bg1"/>
                </a:solidFill>
              </a:rPr>
              <a:t>Carthage</a:t>
            </a:r>
            <a:r>
              <a:rPr lang="en-US" sz="2000" dirty="0" smtClean="0">
                <a:solidFill>
                  <a:schemeClr val="bg1"/>
                </a:solidFill>
              </a:rPr>
              <a:t> from 264 BC to 146 BC</a:t>
            </a:r>
            <a:r>
              <a:rPr lang="en-US" sz="2000" dirty="0" smtClean="0">
                <a:solidFill>
                  <a:schemeClr val="bg1"/>
                </a:solidFill>
              </a:rPr>
              <a:t>.</a:t>
            </a:r>
          </a:p>
          <a:p>
            <a:pPr algn="r"/>
            <a:r>
              <a:rPr lang="en-US" sz="2000" dirty="0" smtClean="0">
                <a:solidFill>
                  <a:schemeClr val="bg1"/>
                </a:solidFill>
              </a:rPr>
              <a:t>The Roman victories over Carthage in these wars gave Rome a preeminent status it would retain until the 5th century AD.</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Growing Beyond Italy</a:t>
            </a:r>
          </a:p>
        </p:txBody>
      </p:sp>
      <p:pic>
        <p:nvPicPr>
          <p:cNvPr id="3" name="Picture 2" descr="Related image">
            <a:hlinkClick r:id="rId2"/>
          </p:cNvPr>
          <p:cNvPicPr>
            <a:picLocks noChangeAspect="1" noChangeArrowheads="1"/>
          </p:cNvPicPr>
          <p:nvPr/>
        </p:nvPicPr>
        <p:blipFill>
          <a:blip r:embed="rId3" cstate="print">
            <a:lum bright="-6000" contrast="11000"/>
          </a:blip>
          <a:srcRect l="8450" r="15493"/>
          <a:stretch>
            <a:fillRect/>
          </a:stretch>
        </p:blipFill>
        <p:spPr bwMode="auto">
          <a:xfrm>
            <a:off x="457200" y="1561178"/>
            <a:ext cx="3962400" cy="2923881"/>
          </a:xfrm>
          <a:prstGeom prst="rect">
            <a:avLst/>
          </a:prstGeom>
          <a:noFill/>
        </p:spPr>
      </p:pic>
      <p:sp>
        <p:nvSpPr>
          <p:cNvPr id="6" name="Title 3"/>
          <p:cNvSpPr txBox="1">
            <a:spLocks/>
          </p:cNvSpPr>
          <p:nvPr/>
        </p:nvSpPr>
        <p:spPr>
          <a:xfrm rot="20490518">
            <a:off x="442420" y="3886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504950"/>
            <a:ext cx="4191000" cy="2246769"/>
          </a:xfrm>
          <a:prstGeom prst="rect">
            <a:avLst/>
          </a:prstGeom>
        </p:spPr>
        <p:txBody>
          <a:bodyPr wrap="square">
            <a:spAutoFit/>
          </a:bodyPr>
          <a:lstStyle/>
          <a:p>
            <a:pPr algn="r"/>
            <a:r>
              <a:rPr lang="en-US" sz="2000" dirty="0" smtClean="0">
                <a:solidFill>
                  <a:schemeClr val="bg1"/>
                </a:solidFill>
              </a:rPr>
              <a:t>As Rome grew, internal problems also sparked. When the rich get richer and the poor get poorer, that’s a recipe for disaster.</a:t>
            </a:r>
          </a:p>
          <a:p>
            <a:pPr algn="r"/>
            <a:r>
              <a:rPr lang="en-US" sz="2000" dirty="0" smtClean="0">
                <a:solidFill>
                  <a:schemeClr val="bg1"/>
                </a:solidFill>
              </a:rPr>
              <a:t>Civil unrest can lead to civil wars as happened during the rule of consul Lucius Cornelius Sulla. </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Crises Strike the Republic</a:t>
            </a:r>
          </a:p>
        </p:txBody>
      </p:sp>
      <p:pic>
        <p:nvPicPr>
          <p:cNvPr id="4098" name="Picture 2" descr="Related image">
            <a:hlinkClick r:id="rId2"/>
          </p:cNvPr>
          <p:cNvPicPr>
            <a:picLocks noChangeAspect="1" noChangeArrowheads="1"/>
          </p:cNvPicPr>
          <p:nvPr/>
        </p:nvPicPr>
        <p:blipFill>
          <a:blip r:embed="rId3" cstate="print"/>
          <a:srcRect l="29334" r="7556" b="10059"/>
          <a:stretch>
            <a:fillRect/>
          </a:stretch>
        </p:blipFill>
        <p:spPr bwMode="auto">
          <a:xfrm>
            <a:off x="533400" y="1276350"/>
            <a:ext cx="3886200" cy="3119907"/>
          </a:xfrm>
          <a:prstGeom prst="rect">
            <a:avLst/>
          </a:prstGeom>
          <a:noFill/>
        </p:spPr>
      </p:pic>
      <p:sp>
        <p:nvSpPr>
          <p:cNvPr id="5" name="Title 3"/>
          <p:cNvSpPr txBox="1">
            <a:spLocks/>
          </p:cNvSpPr>
          <p:nvPr/>
        </p:nvSpPr>
        <p:spPr>
          <a:xfrm rot="20490518">
            <a:off x="442420" y="3886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755912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00" y="1352550"/>
            <a:ext cx="3810000" cy="2862322"/>
          </a:xfrm>
          <a:prstGeom prst="rect">
            <a:avLst/>
          </a:prstGeom>
        </p:spPr>
        <p:txBody>
          <a:bodyPr wrap="square">
            <a:spAutoFit/>
          </a:bodyPr>
          <a:lstStyle/>
          <a:p>
            <a:pPr algn="r"/>
            <a:r>
              <a:rPr lang="en-US" sz="2000" kern="0" dirty="0" smtClean="0">
                <a:solidFill>
                  <a:schemeClr val="bg1"/>
                </a:solidFill>
              </a:rPr>
              <a:t>Another great crisis at the end of the Republic era was a slave revolt led </a:t>
            </a:r>
            <a:r>
              <a:rPr lang="en-US" sz="2000" kern="0" dirty="0" smtClean="0">
                <a:solidFill>
                  <a:schemeClr val="bg1"/>
                </a:solidFill>
              </a:rPr>
              <a:t>by </a:t>
            </a:r>
            <a:r>
              <a:rPr lang="en-US" sz="2000" b="1" kern="0" dirty="0" smtClean="0">
                <a:solidFill>
                  <a:schemeClr val="bg1"/>
                </a:solidFill>
              </a:rPr>
              <a:t>Spartacus</a:t>
            </a:r>
            <a:r>
              <a:rPr lang="en-US" sz="2000" kern="0" dirty="0" smtClean="0">
                <a:solidFill>
                  <a:schemeClr val="bg1"/>
                </a:solidFill>
              </a:rPr>
              <a:t>, a </a:t>
            </a:r>
            <a:r>
              <a:rPr lang="en-US" sz="2000" kern="0" dirty="0" smtClean="0">
                <a:solidFill>
                  <a:schemeClr val="bg1"/>
                </a:solidFill>
              </a:rPr>
              <a:t>Thracian gladiator. Little is known about </a:t>
            </a:r>
            <a:r>
              <a:rPr lang="en-US" sz="2000" kern="0" dirty="0" smtClean="0">
                <a:solidFill>
                  <a:schemeClr val="bg1"/>
                </a:solidFill>
              </a:rPr>
              <a:t>him </a:t>
            </a:r>
            <a:r>
              <a:rPr lang="en-US" sz="2000" kern="0" dirty="0" smtClean="0">
                <a:solidFill>
                  <a:schemeClr val="bg1"/>
                </a:solidFill>
              </a:rPr>
              <a:t>before he became one of the slave leaders in the </a:t>
            </a:r>
            <a:r>
              <a:rPr lang="en-US" sz="2000" b="1" kern="0" dirty="0" smtClean="0">
                <a:solidFill>
                  <a:schemeClr val="bg1"/>
                </a:solidFill>
              </a:rPr>
              <a:t>Third Servile War</a:t>
            </a:r>
            <a:r>
              <a:rPr lang="en-US" sz="2000" kern="0" dirty="0" smtClean="0">
                <a:solidFill>
                  <a:schemeClr val="bg1"/>
                </a:solidFill>
              </a:rPr>
              <a:t>, the slave uprising war against the Roman </a:t>
            </a:r>
            <a:r>
              <a:rPr lang="en-US" sz="2000" kern="0" dirty="0" smtClean="0">
                <a:solidFill>
                  <a:schemeClr val="bg1"/>
                </a:solidFill>
              </a:rPr>
              <a:t>Republic in</a:t>
            </a:r>
            <a:r>
              <a:rPr lang="en-US" sz="2000" kern="0" dirty="0" smtClean="0">
                <a:solidFill>
                  <a:schemeClr val="bg1"/>
                </a:solidFill>
              </a:rPr>
              <a:t> 73 </a:t>
            </a:r>
            <a:r>
              <a:rPr lang="en-US" sz="2000" kern="0" dirty="0" smtClean="0">
                <a:solidFill>
                  <a:schemeClr val="bg1"/>
                </a:solidFill>
              </a:rPr>
              <a:t>BC. </a:t>
            </a:r>
            <a:endParaRPr lang="en-US" sz="2000" dirty="0">
              <a:solidFill>
                <a:schemeClr val="bg1"/>
              </a:solidFill>
            </a:endParaRPr>
          </a:p>
        </p:txBody>
      </p:sp>
      <p:pic>
        <p:nvPicPr>
          <p:cNvPr id="3074" name="Picture 2" descr="Related image">
            <a:hlinkClick r:id="rId2"/>
          </p:cNvPr>
          <p:cNvPicPr>
            <a:picLocks noChangeAspect="1" noChangeArrowheads="1"/>
          </p:cNvPicPr>
          <p:nvPr/>
        </p:nvPicPr>
        <p:blipFill>
          <a:blip r:embed="rId3" cstate="print">
            <a:lum bright="-10000" contrast="12000"/>
          </a:blip>
          <a:srcRect r="9495"/>
          <a:stretch>
            <a:fillRect/>
          </a:stretch>
        </p:blipFill>
        <p:spPr bwMode="auto">
          <a:xfrm>
            <a:off x="457200" y="1200150"/>
            <a:ext cx="4267200" cy="3200400"/>
          </a:xfrm>
          <a:prstGeom prst="rect">
            <a:avLst/>
          </a:prstGeom>
          <a:noFill/>
        </p:spPr>
      </p:pic>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Gladiator Rebellion</a:t>
            </a:r>
            <a:endParaRPr lang="en-US" sz="4000" b="1" dirty="0" smtClean="0">
              <a:solidFill>
                <a:schemeClr val="bg1"/>
              </a:solidFill>
              <a:effectLst>
                <a:glow rad="101600">
                  <a:schemeClr val="accent6">
                    <a:satMod val="175000"/>
                    <a:alpha val="40000"/>
                  </a:schemeClr>
                </a:glow>
              </a:effectLst>
              <a:latin typeface="BIRTH OF A HERO" panose="02000000000000000000" pitchFamily="2" charset="0"/>
            </a:endParaRPr>
          </a:p>
        </p:txBody>
      </p:sp>
      <p:sp>
        <p:nvSpPr>
          <p:cNvPr id="5" name="Title 3"/>
          <p:cNvSpPr txBox="1">
            <a:spLocks/>
          </p:cNvSpPr>
          <p:nvPr/>
        </p:nvSpPr>
        <p:spPr>
          <a:xfrm rot="20490518">
            <a:off x="3536114" y="1447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crises that arose during the late Roman Republic were too much for it to bear and eventually led to great changes, as we will see in the next chapter.</a:t>
            </a: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TotalTime>
  <Words>382</Words>
  <Application>Microsoft Office PowerPoint</Application>
  <PresentationFormat>On-screen Show (16:9)</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HISTORY</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234</cp:revision>
  <dcterms:created xsi:type="dcterms:W3CDTF">2018-08-02T00:45:41Z</dcterms:created>
  <dcterms:modified xsi:type="dcterms:W3CDTF">2019-02-05T23:02:02Z</dcterms:modified>
</cp:coreProperties>
</file>