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7" r:id="rId5"/>
    <p:sldId id="272" r:id="rId6"/>
    <p:sldId id="276" r:id="rId7"/>
    <p:sldId id="277" r:id="rId8"/>
    <p:sldId id="273" r:id="rId9"/>
    <p:sldId id="274" r:id="rId10"/>
    <p:sldId id="278" r:id="rId11"/>
    <p:sldId id="279" r:id="rId12"/>
    <p:sldId id="275" r:id="rId13"/>
    <p:sldId id="270" r:id="rId14"/>
    <p:sldId id="271" r:id="rId15"/>
    <p:sldId id="268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804" y="-1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3657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3657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B1810-591C-4CEE-A8F5-FC810F52E8CF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youtube.com/watch?v=UFxPTTZXqHw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im\Desktop\Pictur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666750"/>
            <a:ext cx="5181600" cy="41910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>
              <a:spcBef>
                <a:spcPct val="20000"/>
              </a:spcBef>
            </a:pPr>
            <a:r>
              <a:rPr lang="es-ES" sz="2400" dirty="0">
                <a:latin typeface="Caslon Antique" panose="02027200000000000000" pitchFamily="18" charset="0"/>
              </a:rPr>
              <a:t> El paso de San Ciriaco provoc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da</a:t>
            </a:r>
            <a:r>
              <a:rPr lang="es-ES" sz="1900" dirty="0">
                <a:latin typeface="Caslon Antique" panose="02027200000000000000" pitchFamily="18" charset="0"/>
              </a:rPr>
              <a:t>ñ</a:t>
            </a:r>
            <a:r>
              <a:rPr lang="es-ES" sz="2400" dirty="0">
                <a:latin typeface="Caslon Antique" panose="02027200000000000000" pitchFamily="18" charset="0"/>
              </a:rPr>
              <a:t>os devastadores en toda la isla. Murieron 3,370 personas, catalog</a:t>
            </a:r>
            <a:r>
              <a:rPr lang="es-ES" sz="1900" dirty="0">
                <a:latin typeface="Caslon Antique" panose="02027200000000000000" pitchFamily="18" charset="0"/>
              </a:rPr>
              <a:t>á</a:t>
            </a:r>
            <a:r>
              <a:rPr lang="es-ES" sz="2400" dirty="0">
                <a:latin typeface="Caslon Antique" panose="02027200000000000000" pitchFamily="18" charset="0"/>
              </a:rPr>
              <a:t>ndose as</a:t>
            </a:r>
            <a:r>
              <a:rPr lang="es-ES" sz="19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 como el hurac</a:t>
            </a:r>
            <a:r>
              <a:rPr lang="es-ES" sz="1900" dirty="0">
                <a:latin typeface="Caslon Antique" panose="02027200000000000000" pitchFamily="18" charset="0"/>
              </a:rPr>
              <a:t>á</a:t>
            </a:r>
            <a:r>
              <a:rPr lang="es-ES" sz="2400" dirty="0">
                <a:latin typeface="Caslon Antique" panose="02027200000000000000" pitchFamily="18" charset="0"/>
              </a:rPr>
              <a:t>n que m</a:t>
            </a:r>
            <a:r>
              <a:rPr lang="es-ES" sz="1900" dirty="0">
                <a:latin typeface="Caslon Antique" panose="02027200000000000000" pitchFamily="18" charset="0"/>
              </a:rPr>
              <a:t>á</a:t>
            </a:r>
            <a:r>
              <a:rPr lang="es-ES" sz="2400" dirty="0">
                <a:latin typeface="Caslon Antique" panose="02027200000000000000" pitchFamily="18" charset="0"/>
              </a:rPr>
              <a:t>s muertes ha ocasionado en la isla. De estas muertes, 1,300 fueron a causa de las inundaciones. La mayor parte de esos difuntos se encontraban trabajando en el campo durante el paso del hurac</a:t>
            </a:r>
            <a:r>
              <a:rPr lang="es-ES" sz="1900" dirty="0">
                <a:latin typeface="Caslon Antique" panose="02027200000000000000" pitchFamily="18" charset="0"/>
              </a:rPr>
              <a:t>á</a:t>
            </a:r>
            <a:r>
              <a:rPr lang="es-ES" sz="2400" dirty="0">
                <a:latin typeface="Caslon Antique" panose="02027200000000000000" pitchFamily="18" charset="0"/>
              </a:rPr>
              <a:t>n. Los municipios con m</a:t>
            </a:r>
            <a:r>
              <a:rPr lang="es-ES" sz="1900" dirty="0">
                <a:latin typeface="Caslon Antique" panose="02027200000000000000" pitchFamily="18" charset="0"/>
              </a:rPr>
              <a:t>á</a:t>
            </a:r>
            <a:r>
              <a:rPr lang="es-ES" sz="2400" dirty="0">
                <a:latin typeface="Caslon Antique" panose="02027200000000000000" pitchFamily="18" charset="0"/>
              </a:rPr>
              <a:t>s muertes fueron: Arecibo (403), Utuado (356) y Ponce (283). Muchas familias se quedaron sin hogar. Se dice que muchas de estas familiar </a:t>
            </a:r>
            <a:r>
              <a:rPr lang="es-ES" sz="2400" dirty="0" smtClean="0">
                <a:latin typeface="Caslon Antique" panose="02027200000000000000" pitchFamily="18" charset="0"/>
              </a:rPr>
              <a:t>deambulaban </a:t>
            </a:r>
            <a:r>
              <a:rPr lang="es-ES" sz="2400" dirty="0">
                <a:latin typeface="Caslon Antique" panose="02027200000000000000" pitchFamily="18" charset="0"/>
              </a:rPr>
              <a:t>por las calles en busca de auxilio. </a:t>
            </a:r>
          </a:p>
        </p:txBody>
      </p:sp>
      <p:pic>
        <p:nvPicPr>
          <p:cNvPr id="3074" name="Picture 2" descr="Related image">
            <a:extLst>
              <a:ext uri="{FF2B5EF4-FFF2-40B4-BE49-F238E27FC236}">
                <a16:creationId xmlns="" xmlns:a16="http://schemas.microsoft.com/office/drawing/2014/main" id="{BC05D9E6-2CE0-47EB-879E-48CF858A77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956" r="29697"/>
          <a:stretch/>
        </p:blipFill>
        <p:spPr bwMode="auto">
          <a:xfrm>
            <a:off x="5943600" y="0"/>
            <a:ext cx="3200400" cy="5143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666750"/>
            <a:ext cx="5715000" cy="4191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spcBef>
                <a:spcPct val="20000"/>
              </a:spcBef>
            </a:pPr>
            <a:r>
              <a:rPr lang="es-ES" sz="2400" dirty="0">
                <a:latin typeface="Caslon Antique" panose="02027200000000000000" pitchFamily="18" charset="0"/>
              </a:rPr>
              <a:t>La econom</a:t>
            </a:r>
            <a:r>
              <a:rPr lang="es-ES" sz="19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a del pa</a:t>
            </a:r>
            <a:r>
              <a:rPr lang="es-ES" sz="19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s fue devastada. Las p</a:t>
            </a:r>
            <a:r>
              <a:rPr lang="es-ES" sz="1900" dirty="0">
                <a:latin typeface="Caslon Antique" panose="02027200000000000000" pitchFamily="18" charset="0"/>
              </a:rPr>
              <a:t>é</a:t>
            </a:r>
            <a:r>
              <a:rPr lang="es-ES" sz="2400" dirty="0">
                <a:latin typeface="Caslon Antique" panose="02027200000000000000" pitchFamily="18" charset="0"/>
              </a:rPr>
              <a:t>rdidas se estimaron en unos $20,000,000. El temporal arras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con el ganado de la isla y se estima que el 90% de la agricultura fue destruida. Una de las mayores p</a:t>
            </a:r>
            <a:r>
              <a:rPr lang="es-ES" sz="1900" dirty="0">
                <a:latin typeface="Caslon Antique" panose="02027200000000000000" pitchFamily="18" charset="0"/>
              </a:rPr>
              <a:t>é</a:t>
            </a:r>
            <a:r>
              <a:rPr lang="es-ES" sz="2400" dirty="0">
                <a:latin typeface="Caslon Antique" panose="02027200000000000000" pitchFamily="18" charset="0"/>
              </a:rPr>
              <a:t>rdidas fue la del caf</a:t>
            </a:r>
            <a:r>
              <a:rPr lang="es-ES" sz="1900" dirty="0">
                <a:latin typeface="Caslon Antique" panose="02027200000000000000" pitchFamily="18" charset="0"/>
              </a:rPr>
              <a:t>é</a:t>
            </a:r>
            <a:r>
              <a:rPr lang="es-ES" sz="2400" dirty="0">
                <a:latin typeface="Caslon Antique" panose="02027200000000000000" pitchFamily="18" charset="0"/>
              </a:rPr>
              <a:t>. Esto caus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una crisis alimentaria en la isla. </a:t>
            </a:r>
          </a:p>
          <a:p>
            <a:pPr>
              <a:spcBef>
                <a:spcPct val="20000"/>
              </a:spcBef>
            </a:pPr>
            <a:r>
              <a:rPr lang="es-ES" sz="2400" dirty="0">
                <a:latin typeface="Caslon Antique" panose="02027200000000000000" pitchFamily="18" charset="0"/>
              </a:rPr>
              <a:t>La situaci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n  socioecon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mica oblig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a muchos habitantes, particularmente a los hombres, a partir de la isla en busca de sustento para sus familias o de una mejor calidad de vida; emigraron a Haw</a:t>
            </a:r>
            <a:r>
              <a:rPr lang="es-ES" sz="1900" dirty="0">
                <a:latin typeface="Caslon Antique" panose="02027200000000000000" pitchFamily="18" charset="0"/>
              </a:rPr>
              <a:t>á</a:t>
            </a:r>
            <a:r>
              <a:rPr lang="es-ES" sz="2400" dirty="0">
                <a:latin typeface="Caslon Antique" panose="02027200000000000000" pitchFamily="18" charset="0"/>
              </a:rPr>
              <a:t>i, Cuba, Rep</a:t>
            </a:r>
            <a:r>
              <a:rPr lang="es-ES" sz="1900" dirty="0">
                <a:latin typeface="Caslon Antique" panose="02027200000000000000" pitchFamily="18" charset="0"/>
              </a:rPr>
              <a:t>ú</a:t>
            </a:r>
            <a:r>
              <a:rPr lang="es-ES" sz="2400" dirty="0">
                <a:latin typeface="Caslon Antique" panose="02027200000000000000" pitchFamily="18" charset="0"/>
              </a:rPr>
              <a:t>blica Dominicana, Ecuador, M</a:t>
            </a:r>
            <a:r>
              <a:rPr lang="es-ES" sz="1900" dirty="0">
                <a:latin typeface="Caslon Antique" panose="02027200000000000000" pitchFamily="18" charset="0"/>
              </a:rPr>
              <a:t>é</a:t>
            </a:r>
            <a:r>
              <a:rPr lang="es-ES" sz="2400" dirty="0">
                <a:latin typeface="Caslon Antique" panose="02027200000000000000" pitchFamily="18" charset="0"/>
              </a:rPr>
              <a:t>xico y Nueva York en busca de oportunidades. </a:t>
            </a:r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="" xmlns:a16="http://schemas.microsoft.com/office/drawing/2014/main" id="{A0150A1E-BBF3-4F31-A091-6CEC273B2C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572" r="9734"/>
          <a:stretch/>
        </p:blipFill>
        <p:spPr bwMode="auto">
          <a:xfrm>
            <a:off x="6311951" y="0"/>
            <a:ext cx="2832050" cy="5143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1641694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La Americanización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0" y="1657350"/>
            <a:ext cx="6400800" cy="3276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lvl="0" algn="r">
              <a:spcBef>
                <a:spcPct val="20000"/>
              </a:spcBef>
            </a:pPr>
            <a:r>
              <a:rPr lang="es-ES" sz="2400" dirty="0">
                <a:latin typeface="Caslon Antique" panose="02027200000000000000" pitchFamily="18" charset="0"/>
              </a:rPr>
              <a:t>La invasi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n de Puerto Rico por el EEUU desat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en la isla un proceso que ya arropaba toda la regi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n: la influencia cultural de EEUU. Esta influencia crec</a:t>
            </a:r>
            <a:r>
              <a:rPr lang="es-ES" sz="19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a en la medida que EEUU aumentaba y ejerc</a:t>
            </a:r>
            <a:r>
              <a:rPr lang="es-ES" sz="19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a su poder econ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mico y militar sobre Centroam</a:t>
            </a:r>
            <a:r>
              <a:rPr lang="es-ES" sz="1900" dirty="0">
                <a:latin typeface="Caslon Antique" panose="02027200000000000000" pitchFamily="18" charset="0"/>
              </a:rPr>
              <a:t>é</a:t>
            </a:r>
            <a:r>
              <a:rPr lang="es-ES" sz="2400" dirty="0">
                <a:latin typeface="Caslon Antique" panose="02027200000000000000" pitchFamily="18" charset="0"/>
              </a:rPr>
              <a:t>rica y el Caribe. Una vez que Puerto Rico pas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bajo el mando estadounidense, fue sometido a un intenso proceso de asimilaci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n </a:t>
            </a:r>
            <a:r>
              <a:rPr lang="es-ES" sz="2400" dirty="0" smtClean="0">
                <a:latin typeface="Caslon Antique" panose="02027200000000000000" pitchFamily="18" charset="0"/>
              </a:rPr>
              <a:t>muy similar </a:t>
            </a:r>
            <a:r>
              <a:rPr lang="es-ES" sz="2400" dirty="0">
                <a:latin typeface="Caslon Antique" panose="02027200000000000000" pitchFamily="18" charset="0"/>
              </a:rPr>
              <a:t>al que recib</a:t>
            </a:r>
            <a:r>
              <a:rPr lang="es-ES" sz="19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an los inmigrantes europeos al llegar a Am</a:t>
            </a:r>
            <a:r>
              <a:rPr lang="es-ES" sz="1900" dirty="0">
                <a:latin typeface="Caslon Antique" panose="02027200000000000000" pitchFamily="18" charset="0"/>
              </a:rPr>
              <a:t>é</a:t>
            </a:r>
            <a:r>
              <a:rPr lang="es-ES" sz="2400" dirty="0">
                <a:latin typeface="Caslon Antique" panose="02027200000000000000" pitchFamily="18" charset="0"/>
              </a:rPr>
              <a:t>rica. </a:t>
            </a:r>
            <a:r>
              <a:rPr lang="es-ES" sz="2400" dirty="0" smtClean="0">
                <a:latin typeface="Caslon Antique" panose="02027200000000000000" pitchFamily="18" charset="0"/>
              </a:rPr>
              <a:t>A ese </a:t>
            </a:r>
            <a:r>
              <a:rPr lang="es-ES" sz="2400" dirty="0">
                <a:latin typeface="Caslon Antique" panose="02027200000000000000" pitchFamily="18" charset="0"/>
              </a:rPr>
              <a:t>proceso complicado y contencioso de asimilaci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n pol</a:t>
            </a:r>
            <a:r>
              <a:rPr lang="es-ES" sz="19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tica, econ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mica y cultural de inmigrantes le llamaban </a:t>
            </a:r>
            <a:r>
              <a:rPr lang="es-ES" sz="24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americanizaci</a:t>
            </a:r>
            <a:r>
              <a:rPr lang="es-ES" sz="19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ó</a:t>
            </a:r>
            <a:r>
              <a:rPr lang="es-ES" sz="24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n</a:t>
            </a:r>
            <a:r>
              <a:rPr lang="es-ES" sz="2400" dirty="0">
                <a:latin typeface="Caslon Antique" panose="02027200000000000000" pitchFamily="18" charset="0"/>
              </a:rPr>
              <a:t>. </a:t>
            </a:r>
          </a:p>
        </p:txBody>
      </p:sp>
      <p:pic>
        <p:nvPicPr>
          <p:cNvPr id="4100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343150"/>
            <a:ext cx="2152650" cy="1981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  <a:ea typeface="+mj-ea"/>
                <a:cs typeface="+mj-cs"/>
              </a:rPr>
              <a:t>Es hora de leer</a:t>
            </a:r>
            <a:endParaRPr kumimoji="0" lang="es-ES" sz="44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038600" y="2190750"/>
            <a:ext cx="4334554" cy="1981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 algn="r">
              <a:spcBef>
                <a:spcPct val="20000"/>
              </a:spcBef>
            </a:pPr>
            <a:r>
              <a:rPr lang="es-ES" sz="2600" dirty="0">
                <a:latin typeface="Caslon Antique" panose="02027200000000000000" pitchFamily="18" charset="0"/>
              </a:rPr>
              <a:t>Toma 20 minutos para leer y contestar la pregunta inicial y definir los t</a:t>
            </a:r>
            <a:r>
              <a:rPr lang="es-ES" sz="2000" dirty="0">
                <a:latin typeface="Caslon Antique" panose="02027200000000000000" pitchFamily="18" charset="0"/>
              </a:rPr>
              <a:t>é</a:t>
            </a:r>
            <a:r>
              <a:rPr lang="es-ES" sz="2600" dirty="0">
                <a:latin typeface="Caslon Antique" panose="02027200000000000000" pitchFamily="18" charset="0"/>
              </a:rPr>
              <a:t>rminos del d</a:t>
            </a:r>
            <a:r>
              <a:rPr lang="es-ES" sz="2000" dirty="0">
                <a:latin typeface="Caslon Antique" panose="02027200000000000000" pitchFamily="18" charset="0"/>
              </a:rPr>
              <a:t>í</a:t>
            </a:r>
            <a:r>
              <a:rPr lang="es-ES" sz="2600" dirty="0">
                <a:latin typeface="Caslon Antique" panose="02027200000000000000" pitchFamily="18" charset="0"/>
              </a:rPr>
              <a:t>a. Prep</a:t>
            </a:r>
            <a:r>
              <a:rPr lang="es-ES" sz="2000" dirty="0">
                <a:latin typeface="Caslon Antique" panose="02027200000000000000" pitchFamily="18" charset="0"/>
              </a:rPr>
              <a:t>á</a:t>
            </a:r>
            <a:r>
              <a:rPr lang="es-ES" sz="2600" dirty="0">
                <a:latin typeface="Caslon Antique" panose="02027200000000000000" pitchFamily="18" charset="0"/>
              </a:rPr>
              <a:t>rate para discutir la lectura en clases. Pero eso no es todo…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85800" y="1505199"/>
            <a:ext cx="3124200" cy="3119096"/>
            <a:chOff x="685800" y="1505199"/>
            <a:chExt cx="3124200" cy="3119096"/>
          </a:xfrm>
        </p:grpSpPr>
        <p:sp>
          <p:nvSpPr>
            <p:cNvPr id="5" name="Oval 4"/>
            <p:cNvSpPr/>
            <p:nvPr/>
          </p:nvSpPr>
          <p:spPr>
            <a:xfrm>
              <a:off x="1600200" y="18097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057400" y="20383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752600" y="19621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590800" y="25717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981200" y="25717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762000" y="27241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990600" y="32575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914400" y="3638550"/>
              <a:ext cx="8382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rot="19243194">
              <a:off x="803002" y="4027822"/>
              <a:ext cx="457200" cy="533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438400" y="34861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19400" y="3181350"/>
              <a:ext cx="6858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2" descr="Image result for reading a book clipart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5800" y="1505199"/>
              <a:ext cx="3124200" cy="311909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="" xmlns:p14="http://schemas.microsoft.com/office/powerpoint/2010/main" val="10963030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>
                <a:latin typeface="BIRTH OF A HERO" pitchFamily="2" charset="0"/>
              </a:rPr>
              <a:t>Demuestra lo que sabes</a:t>
            </a:r>
            <a:endParaRPr kumimoji="0" lang="es-ES" sz="44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2190750"/>
            <a:ext cx="4953000" cy="1905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s-ES" sz="2600" dirty="0">
                <a:latin typeface="Caslon Antique" panose="02027200000000000000" pitchFamily="18" charset="0"/>
              </a:rPr>
              <a:t>Completa las actividades de assessment de la pagina 201 del libro. </a:t>
            </a:r>
            <a:r>
              <a:rPr lang="es-ES" sz="2600" dirty="0" smtClean="0">
                <a:solidFill>
                  <a:prstClr val="black"/>
                </a:solidFill>
                <a:latin typeface="Caslon Antique" panose="02027200000000000000" pitchFamily="18" charset="0"/>
              </a:rPr>
              <a:t>Env</a:t>
            </a:r>
            <a:r>
              <a:rPr lang="es-ES" sz="2000" dirty="0" smtClean="0">
                <a:solidFill>
                  <a:prstClr val="black"/>
                </a:solidFill>
                <a:latin typeface="Caslon Antique" panose="02027200000000000000" pitchFamily="18" charset="0"/>
              </a:rPr>
              <a:t>í</a:t>
            </a:r>
            <a:r>
              <a:rPr lang="es-ES" sz="2600" dirty="0" smtClean="0">
                <a:solidFill>
                  <a:prstClr val="black"/>
                </a:solidFill>
                <a:latin typeface="Caslon Antique" panose="02027200000000000000" pitchFamily="18" charset="0"/>
              </a:rPr>
              <a:t>ala al maestro al terminar.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4" name="Picture 2" descr="Image result for id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411817"/>
            <a:ext cx="2590800" cy="28786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9112505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>
                <a:latin typeface="BIRTH OF A HERO" pitchFamily="2" charset="0"/>
              </a:rPr>
              <a:t>En la próxima lección</a:t>
            </a:r>
            <a:endParaRPr kumimoji="0" lang="es-ES" sz="44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6172200" y="4095750"/>
            <a:ext cx="2438400" cy="590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lang="en-US" sz="2000" dirty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lon Antique" pitchFamily="18" charset="0"/>
              </a:rPr>
              <a:t>Jim Soto © </a:t>
            </a:r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lon Antique" pitchFamily="18" charset="0"/>
              </a:rPr>
              <a:t>2021</a:t>
            </a:r>
            <a:endParaRPr lang="en-US" sz="2000" dirty="0">
              <a:ln w="18415" cmpd="sng">
                <a:noFill/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slon Antique" pitchFamily="18" charset="0"/>
            </a:endParaRPr>
          </a:p>
        </p:txBody>
      </p:sp>
      <p:pic>
        <p:nvPicPr>
          <p:cNvPr id="2050" name="Picture 2" descr="C:\Users\Jim\Desktop\Picture3.pn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044575" y="1181100"/>
            <a:ext cx="7053263" cy="277971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971550"/>
            <a:ext cx="9144000" cy="170216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R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BIRTH OF A HERO" pitchFamily="2" charset="0"/>
                <a:ea typeface="+mj-ea"/>
                <a:cs typeface="+mj-cs"/>
              </a:rPr>
              <a:t>Unidad 4 : De la Nueva Metrópoli al ELA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2266951"/>
            <a:ext cx="91440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kumimoji="0" lang="es-PR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RTH OF A HERO" pitchFamily="2" charset="0"/>
              </a:rPr>
              <a:t>Cap. 12 : </a:t>
            </a:r>
            <a:r>
              <a:rPr lang="es-ES" sz="3200" b="1" dirty="0">
                <a:latin typeface="BIRTH OF A HERO" pitchFamily="2" charset="0"/>
              </a:rPr>
              <a:t>Una Nueva Metrópoli</a:t>
            </a:r>
            <a:endParaRPr kumimoji="0" lang="es-P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</a:endParaRPr>
          </a:p>
        </p:txBody>
      </p:sp>
      <p:pic>
        <p:nvPicPr>
          <p:cNvPr id="9218" name="Picture 2" descr="Image result for puerto rico flag&quot;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3505200" y="3105150"/>
            <a:ext cx="2067196" cy="183169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RTH OF A HERO" pitchFamily="2" charset="0"/>
                <a:ea typeface="+mj-ea"/>
                <a:cs typeface="+mj-cs"/>
              </a:rPr>
              <a:t>Para aprender…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48965" y="1581150"/>
            <a:ext cx="4580235" cy="3048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s-ES" sz="2400" dirty="0">
                <a:latin typeface="Trebuchet MS"/>
              </a:rPr>
              <a:t>¿</a:t>
            </a:r>
            <a:r>
              <a:rPr lang="es-ES" sz="2400" dirty="0">
                <a:latin typeface="Caslon Antique" panose="02027200000000000000" pitchFamily="18" charset="0"/>
              </a:rPr>
              <a:t>Qu</a:t>
            </a:r>
            <a:r>
              <a:rPr lang="es-ES" sz="2000" dirty="0">
                <a:latin typeface="Caslon Antique" panose="02027200000000000000" pitchFamily="18" charset="0"/>
              </a:rPr>
              <a:t>é</a:t>
            </a:r>
            <a:r>
              <a:rPr lang="es-ES" sz="2400" dirty="0">
                <a:latin typeface="Caslon Antique" panose="02027200000000000000" pitchFamily="18" charset="0"/>
              </a:rPr>
              <a:t> decisiones tomaron los estadounidenses durante sus primeros a</a:t>
            </a:r>
            <a:r>
              <a:rPr lang="es-ES" sz="2000" dirty="0">
                <a:solidFill>
                  <a:prstClr val="black"/>
                </a:solidFill>
                <a:latin typeface="Caslon Antique" panose="02027200000000000000" pitchFamily="18" charset="0"/>
              </a:rPr>
              <a:t>ñ</a:t>
            </a:r>
            <a:r>
              <a:rPr lang="es-ES" sz="2400" dirty="0">
                <a:latin typeface="Caslon Antique" panose="02027200000000000000" pitchFamily="18" charset="0"/>
              </a:rPr>
              <a:t>os de gobierno en Puerto Rico?</a:t>
            </a:r>
          </a:p>
          <a:p>
            <a:pPr>
              <a:lnSpc>
                <a:spcPct val="150000"/>
              </a:lnSpc>
            </a:pPr>
            <a:endParaRPr lang="es-ES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  <a:p>
            <a:pPr>
              <a:lnSpc>
                <a:spcPct val="150000"/>
              </a:lnSpc>
            </a:pPr>
            <a:endParaRPr lang="es-ES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  <a:p>
            <a:pPr>
              <a:lnSpc>
                <a:spcPct val="150000"/>
              </a:lnSpc>
            </a:pPr>
            <a:r>
              <a:rPr lang="es-ES" sz="24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Paginas 200-201</a:t>
            </a:r>
            <a:endParaRPr lang="en-US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</p:txBody>
      </p:sp>
      <p:pic>
        <p:nvPicPr>
          <p:cNvPr id="11268" name="Picture 4" descr="Related image"/>
          <p:cNvPicPr>
            <a:picLocks noChangeAspect="1" noChangeArrowheads="1"/>
          </p:cNvPicPr>
          <p:nvPr/>
        </p:nvPicPr>
        <p:blipFill>
          <a:blip r:embed="rId2" cstate="print">
            <a:grayscl/>
            <a:lum bright="-12000" contrast="10000"/>
          </a:blip>
          <a:srcRect/>
          <a:stretch>
            <a:fillRect/>
          </a:stretch>
        </p:blipFill>
        <p:spPr bwMode="auto">
          <a:xfrm>
            <a:off x="4876800" y="895350"/>
            <a:ext cx="3810000" cy="3522640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</p:pic>
    </p:spTree>
    <p:extLst>
      <p:ext uri="{BB962C8B-B14F-4D97-AF65-F5344CB8AC3E}">
        <p14:creationId xmlns="" xmlns:p14="http://schemas.microsoft.com/office/powerpoint/2010/main" val="399643356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Términos que debes aprender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2000" y="1311934"/>
            <a:ext cx="2895600" cy="3276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>
                <a:latin typeface="Caslon Antique" pitchFamily="18" charset="0"/>
              </a:rPr>
              <a:t>Gobierno militar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>
                <a:latin typeface="Caslon Antique" pitchFamily="18" charset="0"/>
              </a:rPr>
              <a:t>decreto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>
                <a:latin typeface="Caslon Antique" pitchFamily="18" charset="0"/>
              </a:rPr>
              <a:t>San Ciriaco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>
                <a:latin typeface="Caslon Antique" pitchFamily="18" charset="0"/>
              </a:rPr>
              <a:t>Americanizaci</a:t>
            </a:r>
            <a:r>
              <a:rPr lang="es-ES" sz="2000" dirty="0">
                <a:latin typeface="Caslon Antique" pitchFamily="18" charset="0"/>
              </a:rPr>
              <a:t>ó</a:t>
            </a:r>
            <a:r>
              <a:rPr lang="es-ES" sz="2400" dirty="0">
                <a:latin typeface="Caslon Antique" pitchFamily="18" charset="0"/>
              </a:rPr>
              <a:t>n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>
                <a:latin typeface="Caslon Antique" pitchFamily="18" charset="0"/>
              </a:rPr>
              <a:t>alfabetizaci</a:t>
            </a:r>
            <a:r>
              <a:rPr lang="es-ES" sz="2000" dirty="0">
                <a:latin typeface="Caslon Antique" pitchFamily="18" charset="0"/>
              </a:rPr>
              <a:t>ó</a:t>
            </a:r>
            <a:r>
              <a:rPr lang="es-ES" sz="2400" dirty="0">
                <a:latin typeface="Caslon Antique" pitchFamily="18" charset="0"/>
              </a:rPr>
              <a:t>n</a:t>
            </a:r>
            <a:endParaRPr lang="es-ES" sz="2000" dirty="0">
              <a:latin typeface="Caslon Antique" pitchFamily="18" charset="0"/>
            </a:endParaRP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endParaRPr lang="es-ES" sz="2400" dirty="0">
              <a:latin typeface="Caslon Antique" pitchFamily="18" charset="0"/>
            </a:endParaRPr>
          </a:p>
        </p:txBody>
      </p:sp>
      <p:pic>
        <p:nvPicPr>
          <p:cNvPr id="8194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lum contrast="11000"/>
          </a:blip>
          <a:srcRect l="21221" t="2778" r="42579"/>
          <a:stretch>
            <a:fillRect/>
          </a:stretch>
        </p:blipFill>
        <p:spPr bwMode="auto">
          <a:xfrm>
            <a:off x="6781800" y="0"/>
            <a:ext cx="2362200" cy="51435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De 1898 a 1900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733550"/>
            <a:ext cx="4724400" cy="29718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s-ES" sz="2400" dirty="0">
                <a:latin typeface="Caslon Antique" panose="02027200000000000000" pitchFamily="18" charset="0"/>
              </a:rPr>
              <a:t>En agosto de 1898, Espa</a:t>
            </a:r>
            <a:r>
              <a:rPr lang="es-ES" sz="2000" dirty="0">
                <a:latin typeface="Caslon Antique" panose="02027200000000000000" pitchFamily="18" charset="0"/>
              </a:rPr>
              <a:t>ñ</a:t>
            </a:r>
            <a:r>
              <a:rPr lang="es-ES" sz="2400" dirty="0">
                <a:latin typeface="Caslon Antique" panose="02027200000000000000" pitchFamily="18" charset="0"/>
              </a:rPr>
              <a:t>a se rindi</a:t>
            </a:r>
            <a:r>
              <a:rPr lang="es-ES" sz="20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y en diciembre Espa</a:t>
            </a:r>
            <a:r>
              <a:rPr lang="es-ES" sz="2000" dirty="0">
                <a:latin typeface="Caslon Antique" panose="02027200000000000000" pitchFamily="18" charset="0"/>
              </a:rPr>
              <a:t>ñ</a:t>
            </a:r>
            <a:r>
              <a:rPr lang="es-ES" sz="2400" dirty="0">
                <a:latin typeface="Caslon Antique" panose="02027200000000000000" pitchFamily="18" charset="0"/>
              </a:rPr>
              <a:t>a y </a:t>
            </a:r>
            <a:r>
              <a:rPr lang="es-ES" sz="2400" dirty="0" smtClean="0">
                <a:latin typeface="Caslon Antique" panose="02027200000000000000" pitchFamily="18" charset="0"/>
              </a:rPr>
              <a:t>EEUU </a:t>
            </a:r>
            <a:r>
              <a:rPr lang="es-ES" sz="2400" dirty="0">
                <a:latin typeface="Caslon Antique" panose="02027200000000000000" pitchFamily="18" charset="0"/>
              </a:rPr>
              <a:t>firmaron el </a:t>
            </a:r>
            <a:r>
              <a:rPr lang="es-ES" sz="24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Tratado de Paris</a:t>
            </a:r>
            <a:r>
              <a:rPr lang="es-ES" sz="2400" dirty="0">
                <a:latin typeface="Caslon Antique" panose="02027200000000000000" pitchFamily="18" charset="0"/>
              </a:rPr>
              <a:t>, que le traspas</a:t>
            </a:r>
            <a:r>
              <a:rPr lang="es-ES" sz="20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la soberan</a:t>
            </a:r>
            <a:r>
              <a:rPr lang="es-ES" sz="20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a de Puerto Rico a </a:t>
            </a:r>
            <a:r>
              <a:rPr lang="es-ES" sz="2400" dirty="0" smtClean="0">
                <a:latin typeface="Caslon Antique" panose="02027200000000000000" pitchFamily="18" charset="0"/>
              </a:rPr>
              <a:t>EEUU</a:t>
            </a:r>
            <a:r>
              <a:rPr lang="es-ES" sz="2400" dirty="0">
                <a:latin typeface="Caslon Antique" panose="02027200000000000000" pitchFamily="18" charset="0"/>
              </a:rPr>
              <a:t>.</a:t>
            </a:r>
          </a:p>
          <a:p>
            <a:pPr lvl="0">
              <a:spcBef>
                <a:spcPct val="20000"/>
              </a:spcBef>
            </a:pPr>
            <a:r>
              <a:rPr lang="es-ES" sz="2400" dirty="0">
                <a:latin typeface="Caslon Antique" panose="02027200000000000000" pitchFamily="18" charset="0"/>
              </a:rPr>
              <a:t>La isla vivi</a:t>
            </a:r>
            <a:r>
              <a:rPr lang="es-ES" sz="20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bajo un </a:t>
            </a:r>
            <a:r>
              <a:rPr lang="es-ES" sz="24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r</a:t>
            </a:r>
            <a:r>
              <a:rPr lang="es-ES" sz="20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é</a:t>
            </a:r>
            <a:r>
              <a:rPr lang="es-ES" sz="24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gimen militar </a:t>
            </a:r>
            <a:r>
              <a:rPr lang="es-ES" sz="2400" dirty="0">
                <a:latin typeface="Caslon Antique" panose="02027200000000000000" pitchFamily="18" charset="0"/>
              </a:rPr>
              <a:t>donde se gobern</a:t>
            </a:r>
            <a:r>
              <a:rPr lang="es-ES" sz="20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por </a:t>
            </a:r>
            <a:r>
              <a:rPr lang="es-ES" sz="24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decreto</a:t>
            </a:r>
            <a:r>
              <a:rPr lang="es-ES" sz="2400" dirty="0">
                <a:latin typeface="Caslon Antique" panose="02027200000000000000" pitchFamily="18" charset="0"/>
              </a:rPr>
              <a:t>, hasta la implantaci</a:t>
            </a:r>
            <a:r>
              <a:rPr lang="es-ES" sz="20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n de la ley Foraker en 1900.</a:t>
            </a:r>
          </a:p>
        </p:txBody>
      </p:sp>
      <p:pic>
        <p:nvPicPr>
          <p:cNvPr id="5" name="Picture 2" descr="sj-governor_s-mansion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6946" y="2114550"/>
            <a:ext cx="3409854" cy="23113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1767914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666750"/>
            <a:ext cx="5410200" cy="43434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s-ES" sz="2400" b="1" dirty="0">
                <a:latin typeface="Caslon Antique" panose="02027200000000000000" pitchFamily="18" charset="0"/>
              </a:rPr>
              <a:t>Los gobernadores militares fueron:</a:t>
            </a:r>
          </a:p>
          <a:p>
            <a:pPr lvl="0"/>
            <a:endParaRPr lang="es-ES" sz="2400" dirty="0">
              <a:latin typeface="Caslon Antique" panose="02027200000000000000" pitchFamily="18" charset="0"/>
            </a:endParaRPr>
          </a:p>
          <a:p>
            <a:pPr marL="230188" lvl="0" indent="-230188">
              <a:spcBef>
                <a:spcPct val="20000"/>
              </a:spcBef>
              <a:buFont typeface="+mj-lt"/>
              <a:buAutoNum type="arabicPeriod"/>
            </a:pPr>
            <a:r>
              <a:rPr lang="es-ES" sz="2400" b="1" dirty="0">
                <a:latin typeface="Caslon Antique" panose="02027200000000000000" pitchFamily="18" charset="0"/>
              </a:rPr>
              <a:t>Nelson Miles</a:t>
            </a:r>
            <a:r>
              <a:rPr lang="es-ES" sz="2400" dirty="0">
                <a:latin typeface="Caslon Antique" panose="02027200000000000000" pitchFamily="18" charset="0"/>
              </a:rPr>
              <a:t>, de agosto a oct., 1898</a:t>
            </a:r>
          </a:p>
          <a:p>
            <a:pPr marL="914400" lvl="1" indent="-457200">
              <a:spcBef>
                <a:spcPct val="20000"/>
              </a:spcBef>
              <a:buFont typeface="Wingdings" pitchFamily="2" charset="2"/>
              <a:buChar char="Ø"/>
            </a:pPr>
            <a:r>
              <a:rPr lang="es-ES" sz="2400" dirty="0">
                <a:latin typeface="Caslon Antique" panose="02027200000000000000" pitchFamily="18" charset="0"/>
              </a:rPr>
              <a:t>Lider</a:t>
            </a:r>
            <a:r>
              <a:rPr lang="es-ES" sz="20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la invasi</a:t>
            </a:r>
            <a:r>
              <a:rPr lang="es-ES" sz="20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n</a:t>
            </a:r>
          </a:p>
          <a:p>
            <a:pPr marL="914400" lvl="1" indent="-457200">
              <a:spcBef>
                <a:spcPct val="20000"/>
              </a:spcBef>
              <a:buFont typeface="Wingdings" pitchFamily="2" charset="2"/>
              <a:buChar char="Ø"/>
            </a:pPr>
            <a:r>
              <a:rPr lang="es-ES" sz="2400" dirty="0">
                <a:latin typeface="Caslon Antique" panose="02027200000000000000" pitchFamily="18" charset="0"/>
              </a:rPr>
              <a:t>Se enfrent</a:t>
            </a:r>
            <a:r>
              <a:rPr lang="es-ES" sz="2000" dirty="0">
                <a:solidFill>
                  <a:prstClr val="black"/>
                </a:solidFill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a grupos de resistencia, la falta de orden y los “caras tiznados”</a:t>
            </a:r>
          </a:p>
          <a:p>
            <a:pPr marL="230188" lvl="0" indent="-230188">
              <a:spcBef>
                <a:spcPct val="20000"/>
              </a:spcBef>
              <a:buFont typeface="+mj-lt"/>
              <a:buAutoNum type="arabicPeriod" startAt="2"/>
            </a:pPr>
            <a:r>
              <a:rPr lang="es-ES" sz="2400" b="1" dirty="0">
                <a:latin typeface="Caslon Antique" panose="02027200000000000000" pitchFamily="18" charset="0"/>
              </a:rPr>
              <a:t>John </a:t>
            </a:r>
            <a:r>
              <a:rPr lang="es-ES" sz="2400" b="1" dirty="0" err="1">
                <a:latin typeface="Caslon Antique" panose="02027200000000000000" pitchFamily="18" charset="0"/>
              </a:rPr>
              <a:t>Brooke</a:t>
            </a:r>
            <a:r>
              <a:rPr lang="es-ES" sz="2400" dirty="0">
                <a:latin typeface="Caslon Antique" panose="02027200000000000000" pitchFamily="18" charset="0"/>
              </a:rPr>
              <a:t>, de oct. a dic., 1898</a:t>
            </a:r>
          </a:p>
          <a:p>
            <a:pPr marL="914400" lvl="1" indent="-457200">
              <a:spcBef>
                <a:spcPct val="20000"/>
              </a:spcBef>
              <a:buFont typeface="Wingdings" pitchFamily="2" charset="2"/>
              <a:buChar char="Ø"/>
            </a:pPr>
            <a:r>
              <a:rPr lang="es-ES" sz="2400" dirty="0">
                <a:latin typeface="Caslon Antique" panose="02027200000000000000" pitchFamily="18" charset="0"/>
              </a:rPr>
              <a:t>Elimin</a:t>
            </a:r>
            <a:r>
              <a:rPr lang="es-ES" sz="20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la diputaci</a:t>
            </a:r>
            <a:r>
              <a:rPr lang="es-ES" sz="20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n provincial</a:t>
            </a:r>
          </a:p>
          <a:p>
            <a:pPr marL="914400" lvl="1" indent="-457200">
              <a:spcBef>
                <a:spcPct val="20000"/>
              </a:spcBef>
              <a:buFont typeface="Wingdings" pitchFamily="2" charset="2"/>
              <a:buChar char="Ø"/>
            </a:pPr>
            <a:r>
              <a:rPr lang="es-ES" sz="2400" dirty="0">
                <a:latin typeface="Caslon Antique" panose="02027200000000000000" pitchFamily="18" charset="0"/>
              </a:rPr>
              <a:t>Disolvi</a:t>
            </a:r>
            <a:r>
              <a:rPr lang="es-ES" sz="20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el parlamento pero no el gabinete</a:t>
            </a: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 l="26519"/>
          <a:stretch>
            <a:fillRect/>
          </a:stretch>
        </p:blipFill>
        <p:spPr bwMode="auto">
          <a:xfrm>
            <a:off x="6934200" y="514350"/>
            <a:ext cx="1773554" cy="2133600"/>
          </a:xfrm>
          <a:prstGeom prst="rect">
            <a:avLst/>
          </a:prstGeom>
          <a:noFill/>
        </p:spPr>
      </p:pic>
      <p:pic>
        <p:nvPicPr>
          <p:cNvPr id="2052" name="Picture 4" descr="Image result for John Brooke puerto rico"/>
          <p:cNvPicPr>
            <a:picLocks noChangeAspect="1" noChangeArrowheads="1"/>
          </p:cNvPicPr>
          <p:nvPr/>
        </p:nvPicPr>
        <p:blipFill>
          <a:blip r:embed="rId3" cstate="print">
            <a:lum contrast="11000"/>
          </a:blip>
          <a:srcRect l="12862" t="17647" r="25402" b="27451"/>
          <a:stretch>
            <a:fillRect/>
          </a:stretch>
        </p:blipFill>
        <p:spPr bwMode="auto">
          <a:xfrm>
            <a:off x="6324600" y="2571750"/>
            <a:ext cx="1807029" cy="21784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1767914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742950"/>
            <a:ext cx="5562600" cy="4267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30188" lvl="0" indent="-230188">
              <a:spcBef>
                <a:spcPct val="20000"/>
              </a:spcBef>
              <a:buFont typeface="+mj-lt"/>
              <a:buAutoNum type="arabicPeriod" startAt="3"/>
            </a:pPr>
            <a:r>
              <a:rPr lang="es-ES" sz="2400" b="1" dirty="0">
                <a:latin typeface="Caslon Antique" panose="02027200000000000000" pitchFamily="18" charset="0"/>
              </a:rPr>
              <a:t>Guy Henry</a:t>
            </a:r>
            <a:r>
              <a:rPr lang="es-ES" sz="2400" dirty="0">
                <a:latin typeface="Caslon Antique" panose="02027200000000000000" pitchFamily="18" charset="0"/>
              </a:rPr>
              <a:t>, de dic., 1898 a mayo, 1899</a:t>
            </a:r>
          </a:p>
          <a:p>
            <a:pPr marL="914400" lvl="1" indent="-457200">
              <a:spcBef>
                <a:spcPct val="20000"/>
              </a:spcBef>
              <a:buFont typeface="Wingdings" pitchFamily="2" charset="2"/>
              <a:buChar char="Ø"/>
            </a:pPr>
            <a:r>
              <a:rPr lang="es-ES" sz="2400" dirty="0">
                <a:latin typeface="Caslon Antique" panose="02027200000000000000" pitchFamily="18" charset="0"/>
              </a:rPr>
              <a:t>Organiz</a:t>
            </a:r>
            <a:r>
              <a:rPr lang="es-ES" sz="20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la polic</a:t>
            </a:r>
            <a:r>
              <a:rPr lang="es-ES" sz="20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a insular</a:t>
            </a:r>
          </a:p>
          <a:p>
            <a:pPr marL="914400" lvl="1" indent="-457200">
              <a:spcBef>
                <a:spcPct val="20000"/>
              </a:spcBef>
              <a:buFont typeface="Wingdings" pitchFamily="2" charset="2"/>
              <a:buChar char="Ø"/>
            </a:pPr>
            <a:r>
              <a:rPr lang="es-ES" sz="2400" dirty="0">
                <a:latin typeface="Caslon Antique" panose="02027200000000000000" pitchFamily="18" charset="0"/>
              </a:rPr>
              <a:t>El gabinete renunci</a:t>
            </a:r>
            <a:r>
              <a:rPr lang="es-ES" sz="20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en protesta</a:t>
            </a:r>
          </a:p>
          <a:p>
            <a:pPr marL="914400" lvl="1" indent="-457200">
              <a:spcBef>
                <a:spcPct val="20000"/>
              </a:spcBef>
              <a:buFont typeface="Wingdings" pitchFamily="2" charset="2"/>
              <a:buChar char="Ø"/>
            </a:pPr>
            <a:r>
              <a:rPr lang="es-ES" sz="2400" dirty="0">
                <a:latin typeface="Caslon Antique" panose="02027200000000000000" pitchFamily="18" charset="0"/>
              </a:rPr>
              <a:t>Henry disolvi</a:t>
            </a:r>
            <a:r>
              <a:rPr lang="es-ES" sz="20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y reorganiz</a:t>
            </a:r>
            <a:r>
              <a:rPr lang="es-ES" sz="20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el gabinete </a:t>
            </a:r>
          </a:p>
          <a:p>
            <a:pPr marL="914400" lvl="1" indent="-457200">
              <a:spcBef>
                <a:spcPct val="20000"/>
              </a:spcBef>
              <a:buFont typeface="Wingdings" pitchFamily="2" charset="2"/>
              <a:buChar char="Ø"/>
            </a:pPr>
            <a:r>
              <a:rPr lang="es-ES" sz="2400" dirty="0">
                <a:latin typeface="Caslon Antique" panose="02027200000000000000" pitchFamily="18" charset="0"/>
              </a:rPr>
              <a:t>Estableci</a:t>
            </a:r>
            <a:r>
              <a:rPr lang="es-ES" sz="20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la jornada laboral de 8 horas</a:t>
            </a:r>
          </a:p>
          <a:p>
            <a:pPr marL="914400" lvl="1" indent="-457200">
              <a:spcBef>
                <a:spcPct val="20000"/>
              </a:spcBef>
              <a:buFont typeface="Wingdings" pitchFamily="2" charset="2"/>
              <a:buChar char="Ø"/>
            </a:pPr>
            <a:r>
              <a:rPr lang="es-ES" sz="2400" dirty="0">
                <a:latin typeface="Caslon Antique" panose="02027200000000000000" pitchFamily="18" charset="0"/>
              </a:rPr>
              <a:t>Legaliz</a:t>
            </a:r>
            <a:r>
              <a:rPr lang="es-ES" sz="20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el divorcio</a:t>
            </a:r>
          </a:p>
          <a:p>
            <a:pPr marL="230188" indent="-230188">
              <a:spcBef>
                <a:spcPct val="20000"/>
              </a:spcBef>
              <a:buFont typeface="+mj-lt"/>
              <a:buAutoNum type="arabicPeriod" startAt="4"/>
            </a:pPr>
            <a:r>
              <a:rPr lang="es-ES" sz="2400" b="1" dirty="0">
                <a:latin typeface="Caslon Antique" panose="02027200000000000000" pitchFamily="18" charset="0"/>
              </a:rPr>
              <a:t>George Davis</a:t>
            </a:r>
            <a:r>
              <a:rPr lang="es-ES" sz="2400" dirty="0">
                <a:latin typeface="Caslon Antique" panose="02027200000000000000" pitchFamily="18" charset="0"/>
              </a:rPr>
              <a:t>, de mayo, 1899 a feb., 1900</a:t>
            </a:r>
          </a:p>
          <a:p>
            <a:pPr marL="914400" lvl="1" indent="-457200">
              <a:spcBef>
                <a:spcPct val="20000"/>
              </a:spcBef>
              <a:buFont typeface="Wingdings" pitchFamily="2" charset="2"/>
              <a:buChar char="Ø"/>
            </a:pPr>
            <a:r>
              <a:rPr lang="es-ES" sz="2400" dirty="0">
                <a:latin typeface="Caslon Antique" panose="02027200000000000000" pitchFamily="18" charset="0"/>
              </a:rPr>
              <a:t>Cre</a:t>
            </a:r>
            <a:r>
              <a:rPr lang="es-ES" sz="20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la Junta Insular de Educaci</a:t>
            </a:r>
            <a:r>
              <a:rPr lang="es-ES" sz="20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n y comenz</a:t>
            </a:r>
            <a:r>
              <a:rPr lang="es-ES" sz="20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la americanizaci</a:t>
            </a:r>
            <a:r>
              <a:rPr lang="es-ES" sz="20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n</a:t>
            </a: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lum bright="-5000" contrast="5000"/>
          </a:blip>
          <a:srcRect l="34802" t="3292" r="25755" b="62140"/>
          <a:stretch>
            <a:fillRect/>
          </a:stretch>
        </p:blipFill>
        <p:spPr bwMode="auto">
          <a:xfrm>
            <a:off x="6934200" y="438150"/>
            <a:ext cx="1752600" cy="2164976"/>
          </a:xfrm>
          <a:prstGeom prst="rect">
            <a:avLst/>
          </a:prstGeom>
          <a:noFill/>
        </p:spPr>
      </p:pic>
      <p:pic>
        <p:nvPicPr>
          <p:cNvPr id="1028" name="Picture 4" descr="Image result for George Davis puerto rico"/>
          <p:cNvPicPr>
            <a:picLocks noChangeAspect="1" noChangeArrowheads="1"/>
          </p:cNvPicPr>
          <p:nvPr/>
        </p:nvPicPr>
        <p:blipFill>
          <a:blip r:embed="rId3" cstate="print">
            <a:lum bright="-4000" contrast="5000"/>
          </a:blip>
          <a:srcRect l="29901" t="5263" r="33325" b="57895"/>
          <a:stretch>
            <a:fillRect/>
          </a:stretch>
        </p:blipFill>
        <p:spPr bwMode="auto">
          <a:xfrm>
            <a:off x="6400800" y="2495550"/>
            <a:ext cx="1752601" cy="2150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1767914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La Frustración Económica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581150"/>
            <a:ext cx="6705600" cy="33528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>
              <a:spcBef>
                <a:spcPct val="20000"/>
              </a:spcBef>
            </a:pPr>
            <a:r>
              <a:rPr lang="es-ES" sz="2400" b="1" dirty="0">
                <a:latin typeface="Caslon Antique" panose="02027200000000000000" pitchFamily="18" charset="0"/>
              </a:rPr>
              <a:t>Las medidas econ</a:t>
            </a:r>
            <a:r>
              <a:rPr lang="es-ES" sz="1900" b="1" dirty="0">
                <a:latin typeface="Caslon Antique" panose="02027200000000000000" pitchFamily="18" charset="0"/>
              </a:rPr>
              <a:t>ó</a:t>
            </a:r>
            <a:r>
              <a:rPr lang="es-ES" sz="2400" b="1" dirty="0">
                <a:latin typeface="Caslon Antique" panose="02027200000000000000" pitchFamily="18" charset="0"/>
              </a:rPr>
              <a:t>micas m</a:t>
            </a:r>
            <a:r>
              <a:rPr lang="es-ES" sz="1900" b="1" dirty="0">
                <a:latin typeface="Caslon Antique" panose="02027200000000000000" pitchFamily="18" charset="0"/>
              </a:rPr>
              <a:t>á</a:t>
            </a:r>
            <a:r>
              <a:rPr lang="es-ES" sz="2400" b="1" dirty="0">
                <a:latin typeface="Caslon Antique" panose="02027200000000000000" pitchFamily="18" charset="0"/>
              </a:rPr>
              <a:t>s importantes del gobierno militar:</a:t>
            </a:r>
          </a:p>
          <a:p>
            <a:pPr>
              <a:spcBef>
                <a:spcPct val="20000"/>
              </a:spcBef>
              <a:buFont typeface="Wingdings" pitchFamily="2" charset="2"/>
              <a:buChar char="Ø"/>
            </a:pPr>
            <a:r>
              <a:rPr lang="es-ES" sz="2400" dirty="0">
                <a:latin typeface="Caslon Antique" panose="02027200000000000000" pitchFamily="18" charset="0"/>
              </a:rPr>
              <a:t>Decreto de leyes laborales</a:t>
            </a:r>
          </a:p>
          <a:p>
            <a:pPr>
              <a:spcBef>
                <a:spcPct val="20000"/>
              </a:spcBef>
              <a:buFont typeface="Wingdings" pitchFamily="2" charset="2"/>
              <a:buChar char="Ø"/>
            </a:pPr>
            <a:r>
              <a:rPr lang="es-ES" sz="2400" dirty="0">
                <a:latin typeface="Caslon Antique" panose="02027200000000000000" pitchFamily="18" charset="0"/>
              </a:rPr>
              <a:t>Devaluaci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n del peso en 40% al cambiarlo por d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lares</a:t>
            </a:r>
          </a:p>
          <a:p>
            <a:pPr>
              <a:spcBef>
                <a:spcPct val="20000"/>
              </a:spcBef>
              <a:buFont typeface="Wingdings" pitchFamily="2" charset="2"/>
              <a:buChar char="Ø"/>
            </a:pPr>
            <a:r>
              <a:rPr lang="es-ES" sz="2400" dirty="0">
                <a:latin typeface="Caslon Antique" panose="02027200000000000000" pitchFamily="18" charset="0"/>
              </a:rPr>
              <a:t>Moratoria de todas las deudas por un a</a:t>
            </a:r>
            <a:r>
              <a:rPr lang="es-ES" sz="1900" dirty="0">
                <a:latin typeface="Caslon Antique" panose="02027200000000000000" pitchFamily="18" charset="0"/>
              </a:rPr>
              <a:t>ñ</a:t>
            </a:r>
            <a:r>
              <a:rPr lang="es-ES" sz="2400" dirty="0">
                <a:latin typeface="Caslon Antique" panose="02027200000000000000" pitchFamily="18" charset="0"/>
              </a:rPr>
              <a:t>o (afect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a los comerciantes que no pod</a:t>
            </a:r>
            <a:r>
              <a:rPr lang="es-ES" sz="19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an cobrar sus deudas)</a:t>
            </a:r>
          </a:p>
          <a:p>
            <a:pPr>
              <a:spcBef>
                <a:spcPct val="20000"/>
              </a:spcBef>
              <a:buFont typeface="Wingdings" pitchFamily="2" charset="2"/>
              <a:buChar char="Ø"/>
            </a:pPr>
            <a:r>
              <a:rPr lang="es-ES" sz="2400" dirty="0">
                <a:latin typeface="Caslon Antique" panose="02027200000000000000" pitchFamily="18" charset="0"/>
              </a:rPr>
              <a:t>Entrada libre de la inversi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n estadounidense</a:t>
            </a:r>
          </a:p>
          <a:p>
            <a:pPr>
              <a:spcBef>
                <a:spcPct val="20000"/>
              </a:spcBef>
              <a:buFont typeface="Wingdings" pitchFamily="2" charset="2"/>
              <a:buChar char="Ø"/>
            </a:pPr>
            <a:r>
              <a:rPr lang="es-ES" sz="2400" dirty="0">
                <a:latin typeface="Caslon Antique" panose="02027200000000000000" pitchFamily="18" charset="0"/>
              </a:rPr>
              <a:t>Inclusi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n de Puerto Rico en el </a:t>
            </a:r>
            <a:r>
              <a:rPr lang="es-ES" sz="1900" dirty="0">
                <a:latin typeface="Caslon Antique" panose="02027200000000000000" pitchFamily="18" charset="0"/>
              </a:rPr>
              <a:t>á</a:t>
            </a:r>
            <a:r>
              <a:rPr lang="es-ES" sz="2400" dirty="0">
                <a:latin typeface="Caslon Antique" panose="02027200000000000000" pitchFamily="18" charset="0"/>
              </a:rPr>
              <a:t>mbito de defensa americano: la isla qued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bajo el mando del Departamento de Guerra</a:t>
            </a: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="" xmlns:a16="http://schemas.microsoft.com/office/drawing/2014/main" id="{2AB27EB5-4769-476D-A0B8-5A56903F40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060" t="5740" r="24426" b="8196"/>
          <a:stretch/>
        </p:blipFill>
        <p:spPr bwMode="auto">
          <a:xfrm>
            <a:off x="7086600" y="2407318"/>
            <a:ext cx="1808018" cy="20934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San Ciriaco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428750"/>
            <a:ext cx="5181600" cy="3276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spcBef>
                <a:spcPct val="20000"/>
              </a:spcBef>
            </a:pPr>
            <a:r>
              <a:rPr lang="es-ES" sz="2400" b="1" dirty="0">
                <a:latin typeface="Caslon Antique" panose="02027200000000000000" pitchFamily="18" charset="0"/>
              </a:rPr>
              <a:t>San Ciriaco </a:t>
            </a:r>
            <a:r>
              <a:rPr lang="es-ES" sz="2400" dirty="0">
                <a:latin typeface="Caslon Antique" panose="02027200000000000000" pitchFamily="18" charset="0"/>
              </a:rPr>
              <a:t>entr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por Guayama-Arroyo </a:t>
            </a:r>
            <a:r>
              <a:rPr lang="es-ES" sz="2400" dirty="0" smtClean="0">
                <a:latin typeface="Caslon Antique" panose="02027200000000000000" pitchFamily="18" charset="0"/>
              </a:rPr>
              <a:t>por la ma</a:t>
            </a:r>
            <a:r>
              <a:rPr lang="es-ES" sz="2200" dirty="0" smtClean="0">
                <a:latin typeface="Caslon Antique" panose="02027200000000000000" pitchFamily="18" charset="0"/>
              </a:rPr>
              <a:t>ñ</a:t>
            </a:r>
            <a:r>
              <a:rPr lang="es-ES" sz="2400" dirty="0" smtClean="0">
                <a:latin typeface="Caslon Antique" panose="02027200000000000000" pitchFamily="18" charset="0"/>
              </a:rPr>
              <a:t>ana, </a:t>
            </a:r>
            <a:r>
              <a:rPr lang="es-ES" sz="2400" dirty="0">
                <a:latin typeface="Caslon Antique" panose="02027200000000000000" pitchFamily="18" charset="0"/>
              </a:rPr>
              <a:t>con vientos estimados de hasta 140 mph, (categor</a:t>
            </a:r>
            <a:r>
              <a:rPr lang="es-ES" sz="19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a 4) y un radio de </a:t>
            </a:r>
            <a:r>
              <a:rPr lang="es-ES" sz="2400" dirty="0" smtClean="0">
                <a:latin typeface="Caslon Antique" panose="02027200000000000000" pitchFamily="18" charset="0"/>
              </a:rPr>
              <a:t>80 </a:t>
            </a:r>
            <a:r>
              <a:rPr lang="es-ES" sz="2400" dirty="0">
                <a:latin typeface="Caslon Antique" panose="02027200000000000000" pitchFamily="18" charset="0"/>
              </a:rPr>
              <a:t>millas de di</a:t>
            </a:r>
            <a:r>
              <a:rPr lang="es-ES" sz="1900" dirty="0">
                <a:latin typeface="Caslon Antique" panose="02027200000000000000" pitchFamily="18" charset="0"/>
              </a:rPr>
              <a:t>á</a:t>
            </a:r>
            <a:r>
              <a:rPr lang="es-ES" sz="2400" dirty="0">
                <a:latin typeface="Caslon Antique" panose="02027200000000000000" pitchFamily="18" charset="0"/>
              </a:rPr>
              <a:t>metro. Permaneci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en la isla de 6 a 7 horas, movi</a:t>
            </a:r>
            <a:r>
              <a:rPr lang="es-ES" sz="1900" dirty="0">
                <a:latin typeface="Caslon Antique" panose="02027200000000000000" pitchFamily="18" charset="0"/>
              </a:rPr>
              <a:t>é</a:t>
            </a:r>
            <a:r>
              <a:rPr lang="es-ES" sz="2400" dirty="0">
                <a:latin typeface="Caslon Antique" panose="02027200000000000000" pitchFamily="18" charset="0"/>
              </a:rPr>
              <a:t>ndose hacia el noroeste, a unas 13-16 mph. </a:t>
            </a:r>
            <a:r>
              <a:rPr lang="es-ES" sz="2400" dirty="0" smtClean="0">
                <a:latin typeface="Caslon Antique" panose="02027200000000000000" pitchFamily="18" charset="0"/>
              </a:rPr>
              <a:t>Su </a:t>
            </a:r>
            <a:r>
              <a:rPr lang="es-ES" sz="2400" dirty="0">
                <a:latin typeface="Caslon Antique" panose="02027200000000000000" pitchFamily="18" charset="0"/>
              </a:rPr>
              <a:t>centro sali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</a:t>
            </a:r>
            <a:r>
              <a:rPr lang="es-ES" sz="2400" dirty="0" smtClean="0">
                <a:latin typeface="Caslon Antique" panose="02027200000000000000" pitchFamily="18" charset="0"/>
              </a:rPr>
              <a:t>por </a:t>
            </a:r>
            <a:r>
              <a:rPr lang="es-ES" sz="2400" dirty="0">
                <a:latin typeface="Caslon Antique" panose="02027200000000000000" pitchFamily="18" charset="0"/>
              </a:rPr>
              <a:t>Aguadilla, a eso de las 2:00 p.m. Un a</a:t>
            </a:r>
            <a:r>
              <a:rPr lang="es-ES" sz="1900" dirty="0">
                <a:latin typeface="Caslon Antique" panose="02027200000000000000" pitchFamily="18" charset="0"/>
              </a:rPr>
              <a:t>ñ</a:t>
            </a:r>
            <a:r>
              <a:rPr lang="es-ES" sz="2400" dirty="0">
                <a:latin typeface="Caslon Antique" panose="02027200000000000000" pitchFamily="18" charset="0"/>
              </a:rPr>
              <a:t>o antes de la llegada del temporal, EEUU hab</a:t>
            </a:r>
            <a:r>
              <a:rPr lang="es-ES" sz="19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a establecido en San Juan la oficina de negociado del tiempo. Tambi</a:t>
            </a:r>
            <a:r>
              <a:rPr lang="es-ES" sz="1900" dirty="0">
                <a:latin typeface="Caslon Antique" panose="02027200000000000000" pitchFamily="18" charset="0"/>
              </a:rPr>
              <a:t>é</a:t>
            </a:r>
            <a:r>
              <a:rPr lang="es-ES" sz="2400" dirty="0">
                <a:latin typeface="Caslon Antique" panose="02027200000000000000" pitchFamily="18" charset="0"/>
              </a:rPr>
              <a:t>n se establecieron pluvi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metros en diferentes pueblos. </a:t>
            </a:r>
          </a:p>
        </p:txBody>
      </p:sp>
      <p:pic>
        <p:nvPicPr>
          <p:cNvPr id="7170" name="Picture 2" descr="Image result for san ciriaco hurricane puerto ric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8559" y="284720"/>
            <a:ext cx="2290641" cy="3049030"/>
          </a:xfrm>
          <a:prstGeom prst="rect">
            <a:avLst/>
          </a:prstGeom>
          <a:noFill/>
        </p:spPr>
      </p:pic>
      <p:pic>
        <p:nvPicPr>
          <p:cNvPr id="7172" name="Picture 4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print"/>
          <a:srcRect l="5556" r="22222"/>
          <a:stretch>
            <a:fillRect/>
          </a:stretch>
        </p:blipFill>
        <p:spPr bwMode="auto">
          <a:xfrm>
            <a:off x="5791200" y="2952750"/>
            <a:ext cx="2300256" cy="195100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515991">
            <a:off x="8093500" y="2781235"/>
            <a:ext cx="78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-150" dirty="0">
                <a:solidFill>
                  <a:schemeClr val="bg1">
                    <a:lumMod val="95000"/>
                  </a:schemeClr>
                </a:solidFill>
                <a:latin typeface="Caslon Antique Italic" pitchFamily="18" charset="0"/>
              </a:rPr>
              <a:t>PULSAR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</TotalTime>
  <Words>583</Words>
  <Application>Microsoft Office PowerPoint</Application>
  <PresentationFormat>On-screen Show (16:9)</PresentationFormat>
  <Paragraphs>53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PUERTO RICO</dc:title>
  <dc:creator>Jim</dc:creator>
  <cp:lastModifiedBy>Jim</cp:lastModifiedBy>
  <cp:revision>146</cp:revision>
  <dcterms:created xsi:type="dcterms:W3CDTF">2019-07-26T01:32:32Z</dcterms:created>
  <dcterms:modified xsi:type="dcterms:W3CDTF">2021-01-19T01:52:21Z</dcterms:modified>
</cp:coreProperties>
</file>