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80" r:id="rId4"/>
    <p:sldId id="266" r:id="rId5"/>
    <p:sldId id="296" r:id="rId6"/>
    <p:sldId id="287" r:id="rId7"/>
    <p:sldId id="297" r:id="rId8"/>
    <p:sldId id="299" r:id="rId9"/>
    <p:sldId id="274" r:id="rId10"/>
    <p:sldId id="263"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49" d="100"/>
          <a:sy n="149" d="100"/>
        </p:scale>
        <p:origin x="426" y="11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BAD85-D78A-4B78-B04D-AC35C89ADD94}" type="datetimeFigureOut">
              <a:rPr lang="en-US" smtClean="0"/>
              <a:pPr/>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BAD85-D78A-4B78-B04D-AC35C89ADD94}" type="datetimeFigureOut">
              <a:rPr lang="en-US" smtClean="0"/>
              <a:pPr/>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BAD85-D78A-4B78-B04D-AC35C89ADD94}" type="datetimeFigureOut">
              <a:rPr lang="en-US" smtClean="0"/>
              <a:pPr/>
              <a:t>1/31/2019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BAD85-D78A-4B78-B04D-AC35C89ADD94}" type="datetimeFigureOut">
              <a:rPr lang="en-US" smtClean="0"/>
              <a:pPr/>
              <a:t>1/31/2019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BAD85-D78A-4B78-B04D-AC35C89ADD94}" type="datetimeFigureOut">
              <a:rPr lang="en-US" smtClean="0"/>
              <a:pPr/>
              <a:t>1/31/2019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0BAD85-D78A-4B78-B04D-AC35C89ADD94}" type="datetimeFigureOut">
              <a:rPr lang="en-US" smtClean="0"/>
              <a:pPr/>
              <a:t>1/31/2019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844490-C249-449E-8482-EFB7C706F1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SGJtItq0cp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lated image"/>
          <p:cNvPicPr>
            <a:picLocks noChangeAspect="1" noChangeArrowheads="1"/>
          </p:cNvPicPr>
          <p:nvPr/>
        </p:nvPicPr>
        <p:blipFill>
          <a:blip r:embed="rId2" cstate="print"/>
          <a:srcRect b="2593"/>
          <a:stretch>
            <a:fillRect/>
          </a:stretch>
        </p:blipFill>
        <p:spPr bwMode="auto">
          <a:xfrm>
            <a:off x="0" y="0"/>
            <a:ext cx="9144000" cy="5143500"/>
          </a:xfrm>
          <a:prstGeom prst="rect">
            <a:avLst/>
          </a:prstGeom>
          <a:noFill/>
        </p:spPr>
      </p:pic>
      <p:sp>
        <p:nvSpPr>
          <p:cNvPr id="10" name="Subtitle 2"/>
          <p:cNvSpPr>
            <a:spLocks noGrp="1"/>
          </p:cNvSpPr>
          <p:nvPr>
            <p:ph type="subTitle" idx="1"/>
          </p:nvPr>
        </p:nvSpPr>
        <p:spPr>
          <a:xfrm>
            <a:off x="1676400" y="2800350"/>
            <a:ext cx="5943600" cy="742950"/>
          </a:xfrm>
        </p:spPr>
        <p:txBody>
          <a:bodyPr>
            <a:noAutofit/>
          </a:bodyPr>
          <a:lstStyle/>
          <a:p>
            <a:pPr algn="l"/>
            <a:r>
              <a:rPr lang="en-US" b="1" dirty="0" smtClean="0">
                <a:ln w="18415" cmpd="sng">
                  <a:noFill/>
                  <a:prstDash val="solid"/>
                </a:ln>
                <a:solidFill>
                  <a:schemeClr val="bg1"/>
                </a:solidFill>
                <a:effectLst>
                  <a:glow rad="101600">
                    <a:schemeClr val="accent2">
                      <a:satMod val="175000"/>
                      <a:alpha val="40000"/>
                    </a:schemeClr>
                  </a:glow>
                </a:effectLst>
                <a:latin typeface="BIRTH OF A HERO" pitchFamily="2" charset="0"/>
              </a:rPr>
              <a:t>Roman Government &amp; Society</a:t>
            </a:r>
            <a:endParaRPr lang="en-US" b="1" dirty="0">
              <a:ln w="18415" cmpd="sng">
                <a:noFill/>
                <a:prstDash val="solid"/>
              </a:ln>
              <a:solidFill>
                <a:schemeClr val="bg1"/>
              </a:solidFill>
              <a:effectLst>
                <a:glow rad="101600">
                  <a:schemeClr val="accent2">
                    <a:satMod val="175000"/>
                    <a:alpha val="40000"/>
                  </a:schemeClr>
                </a:glow>
              </a:effectLst>
              <a:latin typeface="BIRTH OF A HERO" pitchFamily="2" charset="0"/>
            </a:endParaRPr>
          </a:p>
        </p:txBody>
      </p:sp>
      <p:sp>
        <p:nvSpPr>
          <p:cNvPr id="7" name="Title 1"/>
          <p:cNvSpPr>
            <a:spLocks noGrp="1"/>
          </p:cNvSpPr>
          <p:nvPr>
            <p:ph type="ctrTitle"/>
          </p:nvPr>
        </p:nvSpPr>
        <p:spPr>
          <a:xfrm>
            <a:off x="0" y="1581150"/>
            <a:ext cx="9144000" cy="1295399"/>
          </a:xfrm>
        </p:spPr>
        <p:txBody>
          <a:bodyPr>
            <a:noAutofit/>
          </a:bodyPr>
          <a:lstStyle/>
          <a:p>
            <a:r>
              <a:rPr lang="en-US" sz="8800" b="1" dirty="0" smtClean="0">
                <a:latin typeface="BIRTH OF A HERO" pitchFamily="2" charset="0"/>
              </a:rPr>
              <a:t>WORLD HISTORY</a:t>
            </a:r>
            <a:endParaRPr lang="en-US" sz="8800" b="1" dirty="0">
              <a:latin typeface="BIRTH OF A HERO" pitchFamily="2" charset="0"/>
            </a:endParaRPr>
          </a:p>
        </p:txBody>
      </p:sp>
      <p:sp>
        <p:nvSpPr>
          <p:cNvPr id="8" name="Subtitle 2"/>
          <p:cNvSpPr txBox="1">
            <a:spLocks/>
          </p:cNvSpPr>
          <p:nvPr/>
        </p:nvSpPr>
        <p:spPr>
          <a:xfrm>
            <a:off x="5867400" y="3867150"/>
            <a:ext cx="2743200" cy="819150"/>
          </a:xfrm>
          <a:prstGeom prst="rect">
            <a:avLst/>
          </a:prstGeom>
          <a:ln>
            <a:noFill/>
          </a:ln>
        </p:spPr>
        <p:txBody>
          <a:bodyPr vert="horz" lIns="91440" tIns="45720" rIns="91440" bIns="45720" rtlCol="0">
            <a:noAutofit/>
          </a:bodyPr>
          <a:lstStyle/>
          <a:p>
            <a:pPr lvl="0" algn="r">
              <a:spcBef>
                <a:spcPct val="20000"/>
              </a:spcBef>
              <a:defRPr/>
            </a:pPr>
            <a:r>
              <a:rPr kumimoji="0" lang="en-US" sz="2400" i="0" u="none" strike="noStrike" kern="1200" cap="none" spc="0" normalizeH="0" baseline="0" noProof="0" dirty="0" smtClean="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BIRTH OF A HERO" panose="02000000000000000000" pitchFamily="2" charset="0"/>
              </a:rPr>
              <a:t>with Mr. Jim </a:t>
            </a:r>
            <a:r>
              <a:rPr lang="en-US" sz="240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BIRTH OF A HERO" panose="02000000000000000000" pitchFamily="2" charset="0"/>
              </a:rPr>
              <a:t>Soto</a:t>
            </a:r>
            <a:endParaRPr kumimoji="0" lang="en-US" sz="2400" i="0" u="none" strike="noStrike" kern="1200" cap="none" spc="0" normalizeH="0" baseline="0" noProof="0" dirty="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BIRTH OF A HERO"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2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2000"/>
                            </p:stCondLst>
                            <p:childTnLst>
                              <p:par>
                                <p:cTn id="13" presetID="47"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anim calcmode="lin" valueType="num">
                                      <p:cBhvr>
                                        <p:cTn id="16" dur="2000" fill="hold"/>
                                        <p:tgtEl>
                                          <p:spTgt spid="8"/>
                                        </p:tgtEl>
                                        <p:attrNameLst>
                                          <p:attrName>ppt_x</p:attrName>
                                        </p:attrNameLst>
                                      </p:cBhvr>
                                      <p:tavLst>
                                        <p:tav tm="0">
                                          <p:val>
                                            <p:strVal val="#ppt_x"/>
                                          </p:val>
                                        </p:tav>
                                        <p:tav tm="100000">
                                          <p:val>
                                            <p:strVal val="#ppt_x"/>
                                          </p:val>
                                        </p:tav>
                                      </p:tavLst>
                                    </p:anim>
                                    <p:anim calcmode="lin" valueType="num">
                                      <p:cBhvr>
                                        <p:cTn id="17"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172200" y="4095750"/>
            <a:ext cx="2438400" cy="590550"/>
          </a:xfrm>
          <a:prstGeom prst="rect">
            <a:avLst/>
          </a:prstGeom>
        </p:spPr>
        <p:txBody>
          <a:bodyPr vert="horz" lIns="91440" tIns="45720" rIns="91440" bIns="45720" rtlCol="0">
            <a:noAutofit/>
          </a:bodyPr>
          <a:lstStyle/>
          <a:p>
            <a:pPr lvl="0" algn="r">
              <a:spcBef>
                <a:spcPct val="20000"/>
              </a:spcBef>
              <a:defRPr/>
            </a:pPr>
            <a:r>
              <a:rPr lang="en-US" sz="2000" dirty="0" smtClean="0">
                <a:ln w="18415" cmpd="sng">
                  <a:solidFill>
                    <a:schemeClr val="bg1"/>
                  </a:solidFill>
                  <a:prstDash val="solid"/>
                </a:ln>
                <a:solidFill>
                  <a:schemeClr val="bg1"/>
                </a:solidFill>
                <a:effectLst>
                  <a:outerShdw blurRad="38100" dist="38100" dir="2700000" algn="tl">
                    <a:srgbClr val="000000">
                      <a:alpha val="43137"/>
                    </a:srgbClr>
                  </a:outerShdw>
                </a:effectLst>
                <a:latin typeface="Bookman Old Style" pitchFamily="18" charset="0"/>
              </a:rPr>
              <a:t>Jim Soto © 2019</a:t>
            </a:r>
          </a:p>
        </p:txBody>
      </p:sp>
      <p:sp>
        <p:nvSpPr>
          <p:cNvPr id="3" name="Title 1"/>
          <p:cNvSpPr txBox="1">
            <a:spLocks/>
          </p:cNvSpPr>
          <p:nvPr/>
        </p:nvSpPr>
        <p:spPr>
          <a:xfrm>
            <a:off x="0" y="438150"/>
            <a:ext cx="9144000" cy="129539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rPr>
              <a:t>NEXT</a:t>
            </a:r>
            <a:endParaRPr kumimoji="0" lang="en-US" sz="7200" b="1" i="0" u="none" strike="noStrike" kern="1200" cap="none" spc="0" normalizeH="0" baseline="0" noProof="0" dirty="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endParaRPr>
          </a:p>
        </p:txBody>
      </p:sp>
      <p:sp>
        <p:nvSpPr>
          <p:cNvPr id="4" name="TextBox 3"/>
          <p:cNvSpPr txBox="1"/>
          <p:nvPr/>
        </p:nvSpPr>
        <p:spPr>
          <a:xfrm rot="523213">
            <a:off x="1090218" y="1871350"/>
            <a:ext cx="6963566" cy="1569660"/>
          </a:xfrm>
          <a:prstGeom prst="rect">
            <a:avLst/>
          </a:prstGeom>
          <a:noFill/>
        </p:spPr>
        <p:txBody>
          <a:bodyPr wrap="square" rtlCol="0">
            <a:spAutoFit/>
          </a:bodyPr>
          <a:lstStyle/>
          <a:p>
            <a:pPr algn="ctr"/>
            <a:r>
              <a:rPr lang="en-US" sz="9600" spc="300" smtClean="0">
                <a:solidFill>
                  <a:srgbClr val="FF0000"/>
                </a:solidFill>
                <a:latin typeface="Baron Kuffner" pitchFamily="34" charset="0"/>
              </a:rPr>
              <a:t>THE END?</a:t>
            </a:r>
            <a:endParaRPr lang="en-US" sz="9600" spc="300" dirty="0">
              <a:solidFill>
                <a:srgbClr val="FF0000"/>
              </a:solidFill>
              <a:latin typeface="Baron Kuffner" pitchFamily="34" charset="0"/>
            </a:endParaRPr>
          </a:p>
        </p:txBody>
      </p:sp>
    </p:spTree>
    <p:extLst>
      <p:ext uri="{BB962C8B-B14F-4D97-AF65-F5344CB8AC3E}">
        <p14:creationId xmlns:p14="http://schemas.microsoft.com/office/powerpoint/2010/main" val="23172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3000"/>
                            </p:stCondLst>
                            <p:childTnLst>
                              <p:par>
                                <p:cTn id="15" presetID="53"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9" dur="5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8965" y="590550"/>
            <a:ext cx="8229600" cy="7213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300" dirty="0" smtClean="0">
                <a:solidFill>
                  <a:schemeClr val="bg1"/>
                </a:solidFill>
                <a:effectLst>
                  <a:glow rad="101600">
                    <a:schemeClr val="accent6">
                      <a:satMod val="175000"/>
                      <a:alpha val="40000"/>
                    </a:schemeClr>
                  </a:glow>
                </a:effectLst>
                <a:latin typeface="BIRTH OF A HERO" panose="02000000000000000000" pitchFamily="2" charset="0"/>
              </a:rPr>
              <a:t>Think...</a:t>
            </a:r>
          </a:p>
        </p:txBody>
      </p:sp>
      <p:sp>
        <p:nvSpPr>
          <p:cNvPr id="4" name="Content Placeholder 2"/>
          <p:cNvSpPr txBox="1">
            <a:spLocks/>
          </p:cNvSpPr>
          <p:nvPr/>
        </p:nvSpPr>
        <p:spPr>
          <a:xfrm>
            <a:off x="609600" y="1733550"/>
            <a:ext cx="8001000" cy="2667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solidFill>
                  <a:schemeClr val="bg1"/>
                </a:solidFill>
              </a:rPr>
              <a:t>You have just been elected as a government official in Rome. Your duty is to represent the plebeians, the common people. You hold office for only one year, but you have one important power – you can stop laws from being passed. Now city leaders are proposing a law that will hurt plebeians. If you stop the new law, it will hurt your future in politics. If you let it pass it will hurt the people you are supposed </a:t>
            </a:r>
            <a:r>
              <a:rPr lang="en-US" sz="2000" smtClean="0">
                <a:solidFill>
                  <a:schemeClr val="bg1"/>
                </a:solidFill>
              </a:rPr>
              <a:t>to protect. </a:t>
            </a:r>
          </a:p>
          <a:p>
            <a:pPr marL="0" indent="0" algn="ctr">
              <a:buNone/>
            </a:pPr>
            <a:r>
              <a:rPr lang="en-US" sz="2000" b="1" smtClean="0">
                <a:solidFill>
                  <a:schemeClr val="bg1"/>
                </a:solidFill>
              </a:rPr>
              <a:t>Will </a:t>
            </a:r>
            <a:r>
              <a:rPr lang="en-US" sz="2000" b="1" dirty="0" smtClean="0">
                <a:solidFill>
                  <a:schemeClr val="bg1"/>
                </a:solidFill>
              </a:rPr>
              <a:t>you let the new law pass?</a:t>
            </a:r>
          </a:p>
          <a:p>
            <a:pPr marL="0" indent="0" algn="ctr">
              <a:buNone/>
            </a:pPr>
            <a:r>
              <a:rPr lang="en-US" sz="2000" dirty="0" smtClean="0">
                <a:solidFill>
                  <a:schemeClr val="bg1"/>
                </a:solidFill>
              </a:rPr>
              <a:t>Take a minute to write down your answer and explanation.</a:t>
            </a:r>
          </a:p>
          <a:p>
            <a:pPr>
              <a:buFont typeface="Arial" pitchFamily="34" charset="0"/>
              <a:buNone/>
            </a:pPr>
            <a:endParaRPr lang="en-US" sz="2000" dirty="0" smtClean="0">
              <a:solidFill>
                <a:schemeClr val="bg1"/>
              </a:solidFill>
            </a:endParaRPr>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514350"/>
            <a:ext cx="7772400" cy="1323439"/>
          </a:xfrm>
          <a:prstGeom prst="rect">
            <a:avLst/>
          </a:prstGeom>
        </p:spPr>
        <p:txBody>
          <a:bodyPr wrap="square">
            <a:spAutoFit/>
          </a:bodyPr>
          <a:lstStyle/>
          <a:p>
            <a:pPr algn="ctr"/>
            <a:r>
              <a:rPr lang="en-US" sz="2000" kern="0" dirty="0" smtClean="0">
                <a:solidFill>
                  <a:schemeClr val="bg1"/>
                </a:solidFill>
              </a:rPr>
              <a:t>Governing in </a:t>
            </a:r>
            <a:r>
              <a:rPr lang="en-US" sz="2000" b="1" kern="0" dirty="0" smtClean="0">
                <a:solidFill>
                  <a:schemeClr val="bg1"/>
                </a:solidFill>
              </a:rPr>
              <a:t>Rome</a:t>
            </a:r>
            <a:r>
              <a:rPr lang="en-US" sz="2000" kern="0" dirty="0" smtClean="0">
                <a:solidFill>
                  <a:schemeClr val="bg1"/>
                </a:solidFill>
              </a:rPr>
              <a:t> was often a balancing act. Leaders had to make compromises and risk the anger of other officials to keep the population happy. To keep anyone from gaining too much power, the government divided power among many different officials.</a:t>
            </a:r>
            <a:endParaRPr lang="en-US" sz="2000" dirty="0">
              <a:solidFill>
                <a:schemeClr val="bg1"/>
              </a:solidFill>
            </a:endParaRPr>
          </a:p>
        </p:txBody>
      </p:sp>
      <p:pic>
        <p:nvPicPr>
          <p:cNvPr id="3" name="Picture 2" descr="Related image"/>
          <p:cNvPicPr>
            <a:picLocks noChangeAspect="1" noChangeArrowheads="1"/>
          </p:cNvPicPr>
          <p:nvPr/>
        </p:nvPicPr>
        <p:blipFill>
          <a:blip r:embed="rId2" cstate="print"/>
          <a:srcRect t="28732" b="12500"/>
          <a:stretch>
            <a:fillRect/>
          </a:stretch>
        </p:blipFill>
        <p:spPr bwMode="auto">
          <a:xfrm>
            <a:off x="0" y="2114550"/>
            <a:ext cx="9147028" cy="302895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885950"/>
            <a:ext cx="4191000" cy="1323439"/>
          </a:xfrm>
          <a:prstGeom prst="rect">
            <a:avLst/>
          </a:prstGeom>
        </p:spPr>
        <p:txBody>
          <a:bodyPr wrap="square">
            <a:spAutoFit/>
          </a:bodyPr>
          <a:lstStyle/>
          <a:p>
            <a:r>
              <a:rPr lang="en-US" sz="2000" kern="0" dirty="0">
                <a:solidFill>
                  <a:schemeClr val="bg1"/>
                </a:solidFill>
              </a:rPr>
              <a:t>To learn more about this topic read pages </a:t>
            </a:r>
            <a:r>
              <a:rPr lang="en-US" sz="2000" kern="0" dirty="0" smtClean="0">
                <a:solidFill>
                  <a:schemeClr val="bg1"/>
                </a:solidFill>
              </a:rPr>
              <a:t>302 </a:t>
            </a:r>
            <a:r>
              <a:rPr lang="en-US" sz="2000" kern="0" dirty="0">
                <a:solidFill>
                  <a:schemeClr val="bg1"/>
                </a:solidFill>
              </a:rPr>
              <a:t>thru </a:t>
            </a:r>
            <a:r>
              <a:rPr lang="en-US" sz="2000" kern="0" dirty="0" smtClean="0">
                <a:solidFill>
                  <a:schemeClr val="bg1"/>
                </a:solidFill>
              </a:rPr>
              <a:t>307 </a:t>
            </a:r>
            <a:r>
              <a:rPr lang="en-US" sz="2000" kern="0" dirty="0">
                <a:solidFill>
                  <a:schemeClr val="bg1"/>
                </a:solidFill>
              </a:rPr>
              <a:t>and complete the </a:t>
            </a:r>
            <a:r>
              <a:rPr lang="en-US" sz="2000" i="1" kern="0" dirty="0">
                <a:solidFill>
                  <a:schemeClr val="bg1"/>
                </a:solidFill>
                <a:effectLst>
                  <a:glow rad="139700">
                    <a:schemeClr val="accent6">
                      <a:satMod val="175000"/>
                      <a:alpha val="40000"/>
                    </a:schemeClr>
                  </a:glow>
                </a:effectLst>
              </a:rPr>
              <a:t>section </a:t>
            </a:r>
            <a:r>
              <a:rPr lang="en-US" sz="2000" i="1" kern="0" dirty="0" smtClean="0">
                <a:solidFill>
                  <a:schemeClr val="bg1"/>
                </a:solidFill>
                <a:effectLst>
                  <a:glow rad="139700">
                    <a:schemeClr val="accent6">
                      <a:satMod val="175000"/>
                      <a:alpha val="40000"/>
                    </a:schemeClr>
                  </a:glow>
                </a:effectLst>
              </a:rPr>
              <a:t>2 </a:t>
            </a:r>
            <a:r>
              <a:rPr lang="en-US" sz="2000" i="1" kern="0" dirty="0">
                <a:solidFill>
                  <a:schemeClr val="bg1"/>
                </a:solidFill>
                <a:effectLst>
                  <a:glow rad="139700">
                    <a:schemeClr val="accent6">
                      <a:satMod val="175000"/>
                      <a:alpha val="40000"/>
                    </a:schemeClr>
                  </a:glow>
                </a:effectLst>
              </a:rPr>
              <a:t>assessment</a:t>
            </a:r>
            <a:r>
              <a:rPr lang="en-US" sz="2000" kern="0" dirty="0">
                <a:solidFill>
                  <a:schemeClr val="bg1"/>
                </a:solidFill>
              </a:rPr>
              <a:t>. Show me the completed work when complete.</a:t>
            </a:r>
            <a:endParaRPr lang="en-US" sz="2000" dirty="0">
              <a:solidFill>
                <a:schemeClr val="bg1"/>
              </a:solidFill>
            </a:endParaRPr>
          </a:p>
        </p:txBody>
      </p:sp>
      <p:pic>
        <p:nvPicPr>
          <p:cNvPr id="8194" name="Picture 2" descr="Related image"/>
          <p:cNvPicPr>
            <a:picLocks noChangeAspect="1" noChangeArrowheads="1"/>
          </p:cNvPicPr>
          <p:nvPr/>
        </p:nvPicPr>
        <p:blipFill>
          <a:blip r:embed="rId2" cstate="print"/>
          <a:srcRect t="8369" b="2929"/>
          <a:stretch>
            <a:fillRect/>
          </a:stretch>
        </p:blipFill>
        <p:spPr bwMode="auto">
          <a:xfrm>
            <a:off x="5257801" y="0"/>
            <a:ext cx="3886200" cy="5143500"/>
          </a:xfrm>
          <a:prstGeom prst="rect">
            <a:avLst/>
          </a:prstGeom>
          <a:noFill/>
        </p:spPr>
      </p:pic>
    </p:spTree>
    <p:extLst>
      <p:ext uri="{BB962C8B-B14F-4D97-AF65-F5344CB8AC3E}">
        <p14:creationId xmlns:p14="http://schemas.microsoft.com/office/powerpoint/2010/main" val="199099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4400" y="1504950"/>
            <a:ext cx="4038600" cy="3170099"/>
          </a:xfrm>
          <a:prstGeom prst="rect">
            <a:avLst/>
          </a:prstGeom>
        </p:spPr>
        <p:txBody>
          <a:bodyPr wrap="square">
            <a:spAutoFit/>
          </a:bodyPr>
          <a:lstStyle/>
          <a:p>
            <a:pPr algn="r"/>
            <a:r>
              <a:rPr lang="en-US" sz="2000" dirty="0" smtClean="0">
                <a:solidFill>
                  <a:schemeClr val="bg1"/>
                </a:solidFill>
              </a:rPr>
              <a:t>The three main parts of the government were the </a:t>
            </a:r>
            <a:r>
              <a:rPr lang="en-US" sz="2000" b="1" dirty="0" smtClean="0">
                <a:solidFill>
                  <a:schemeClr val="bg1"/>
                </a:solidFill>
              </a:rPr>
              <a:t>Senate</a:t>
            </a:r>
            <a:r>
              <a:rPr lang="en-US" sz="2000" dirty="0" smtClean="0">
                <a:solidFill>
                  <a:schemeClr val="bg1"/>
                </a:solidFill>
              </a:rPr>
              <a:t>, the </a:t>
            </a:r>
            <a:r>
              <a:rPr lang="en-US" sz="2000" b="1" dirty="0" smtClean="0">
                <a:solidFill>
                  <a:schemeClr val="bg1"/>
                </a:solidFill>
              </a:rPr>
              <a:t>Consuls</a:t>
            </a:r>
            <a:r>
              <a:rPr lang="en-US" sz="2000" dirty="0" smtClean="0">
                <a:solidFill>
                  <a:schemeClr val="bg1"/>
                </a:solidFill>
              </a:rPr>
              <a:t> and the </a:t>
            </a:r>
            <a:r>
              <a:rPr lang="en-US" sz="2000" b="1" dirty="0" smtClean="0">
                <a:solidFill>
                  <a:schemeClr val="bg1"/>
                </a:solidFill>
              </a:rPr>
              <a:t>Assemblies</a:t>
            </a:r>
            <a:r>
              <a:rPr lang="en-US" sz="2000" dirty="0" smtClean="0">
                <a:solidFill>
                  <a:schemeClr val="bg1"/>
                </a:solidFill>
              </a:rPr>
              <a:t>. The Senate was composed of leaders from the </a:t>
            </a:r>
            <a:r>
              <a:rPr lang="en-US" sz="2000" b="1" dirty="0" smtClean="0">
                <a:solidFill>
                  <a:schemeClr val="bg1"/>
                </a:solidFill>
              </a:rPr>
              <a:t>patricians</a:t>
            </a:r>
            <a:r>
              <a:rPr lang="en-US" sz="2000" dirty="0" smtClean="0">
                <a:solidFill>
                  <a:schemeClr val="bg1"/>
                </a:solidFill>
              </a:rPr>
              <a:t>, </a:t>
            </a:r>
            <a:r>
              <a:rPr lang="en-US" sz="2000" dirty="0" smtClean="0">
                <a:solidFill>
                  <a:schemeClr val="bg1"/>
                </a:solidFill>
                <a:effectLst>
                  <a:glow rad="101600">
                    <a:schemeClr val="accent6">
                      <a:satMod val="175000"/>
                      <a:alpha val="40000"/>
                    </a:schemeClr>
                  </a:glow>
                </a:effectLst>
              </a:rPr>
              <a:t>the noble and wealthy families of ancient Rome</a:t>
            </a:r>
            <a:r>
              <a:rPr lang="en-US" sz="2000" dirty="0" smtClean="0">
                <a:solidFill>
                  <a:schemeClr val="bg1"/>
                </a:solidFill>
              </a:rPr>
              <a:t>. They were the law makers. At this time, lower-class citizens, or </a:t>
            </a:r>
            <a:r>
              <a:rPr lang="en-US" sz="2000" b="1" dirty="0" smtClean="0">
                <a:solidFill>
                  <a:schemeClr val="bg1"/>
                </a:solidFill>
              </a:rPr>
              <a:t>plebeians</a:t>
            </a:r>
            <a:r>
              <a:rPr lang="en-US" sz="2000" dirty="0" smtClean="0">
                <a:solidFill>
                  <a:schemeClr val="bg1"/>
                </a:solidFill>
              </a:rPr>
              <a:t>, had virtually no say in the government.</a:t>
            </a:r>
            <a:endParaRPr lang="en-US" sz="2000" dirty="0">
              <a:solidFill>
                <a:schemeClr val="bg1"/>
              </a:solidFill>
            </a:endParaRPr>
          </a:p>
        </p:txBody>
      </p:sp>
      <p:sp>
        <p:nvSpPr>
          <p:cNvPr id="4" name="Title 3"/>
          <p:cNvSpPr txBox="1">
            <a:spLocks/>
          </p:cNvSpPr>
          <p:nvPr/>
        </p:nvSpPr>
        <p:spPr>
          <a:xfrm>
            <a:off x="457201" y="361950"/>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Roman Government</a:t>
            </a:r>
          </a:p>
        </p:txBody>
      </p:sp>
      <p:pic>
        <p:nvPicPr>
          <p:cNvPr id="6146" name="Picture 2" descr="Related image"/>
          <p:cNvPicPr>
            <a:picLocks noChangeAspect="1" noChangeArrowheads="1"/>
          </p:cNvPicPr>
          <p:nvPr/>
        </p:nvPicPr>
        <p:blipFill>
          <a:blip r:embed="rId2" cstate="print">
            <a:lum bright="3000" contrast="8000"/>
          </a:blip>
          <a:srcRect l="21665" r="4674"/>
          <a:stretch>
            <a:fillRect/>
          </a:stretch>
        </p:blipFill>
        <p:spPr bwMode="auto">
          <a:xfrm>
            <a:off x="457200" y="1504950"/>
            <a:ext cx="4185138" cy="32004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438150"/>
            <a:ext cx="8229600" cy="1015663"/>
          </a:xfrm>
          <a:prstGeom prst="rect">
            <a:avLst/>
          </a:prstGeom>
        </p:spPr>
        <p:txBody>
          <a:bodyPr wrap="square">
            <a:spAutoFit/>
          </a:bodyPr>
          <a:lstStyle/>
          <a:p>
            <a:pPr algn="ctr"/>
            <a:r>
              <a:rPr lang="en-US" sz="2000" kern="0" dirty="0" smtClean="0">
                <a:solidFill>
                  <a:schemeClr val="bg1"/>
                </a:solidFill>
              </a:rPr>
              <a:t>The </a:t>
            </a:r>
            <a:r>
              <a:rPr lang="en-US" sz="2000" b="1" kern="0" dirty="0" smtClean="0">
                <a:solidFill>
                  <a:schemeClr val="bg1"/>
                </a:solidFill>
              </a:rPr>
              <a:t>Concilium Plebis </a:t>
            </a:r>
            <a:r>
              <a:rPr lang="en-US" sz="2000" kern="0" dirty="0" smtClean="0">
                <a:solidFill>
                  <a:schemeClr val="bg1"/>
                </a:solidFill>
              </a:rPr>
              <a:t>or Plebeian Assembly was the principal assembly of the Republic. It functioned as a legislative assembly, through which the plebeians could pass laws, elect magistrates, and try judicial cases.</a:t>
            </a:r>
            <a:endParaRPr lang="en-US" sz="2000" dirty="0">
              <a:solidFill>
                <a:schemeClr val="bg1"/>
              </a:solidFill>
            </a:endParaRPr>
          </a:p>
        </p:txBody>
      </p:sp>
      <p:pic>
        <p:nvPicPr>
          <p:cNvPr id="3074" name="Picture 2" descr="Related image">
            <a:hlinkClick r:id="rId2"/>
          </p:cNvPr>
          <p:cNvPicPr>
            <a:picLocks noChangeAspect="1" noChangeArrowheads="1"/>
          </p:cNvPicPr>
          <p:nvPr/>
        </p:nvPicPr>
        <p:blipFill>
          <a:blip r:embed="rId3" cstate="print">
            <a:lum bright="-6000" contrast="6000"/>
          </a:blip>
          <a:srcRect/>
          <a:stretch>
            <a:fillRect/>
          </a:stretch>
        </p:blipFill>
        <p:spPr bwMode="auto">
          <a:xfrm>
            <a:off x="0" y="1724025"/>
            <a:ext cx="9144000" cy="3419475"/>
          </a:xfrm>
          <a:prstGeom prst="rect">
            <a:avLst/>
          </a:prstGeom>
          <a:noFill/>
        </p:spPr>
      </p:pic>
      <p:sp>
        <p:nvSpPr>
          <p:cNvPr id="4" name="Title 3"/>
          <p:cNvSpPr txBox="1">
            <a:spLocks/>
          </p:cNvSpPr>
          <p:nvPr/>
        </p:nvSpPr>
        <p:spPr>
          <a:xfrm rot="20490518">
            <a:off x="411914" y="4190973"/>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bg1"/>
                </a:solidFill>
                <a:effectLst>
                  <a:glow rad="139700">
                    <a:schemeClr val="accent5">
                      <a:satMod val="175000"/>
                      <a:alpha val="40000"/>
                    </a:schemeClr>
                  </a:glow>
                </a:effectLst>
                <a:latin typeface="BIRTH OF A HERO" panose="02000000000000000000" pitchFamily="2" charset="0"/>
              </a:rPr>
              <a:t>Click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62400" y="1504950"/>
            <a:ext cx="4800600" cy="3170099"/>
          </a:xfrm>
          <a:prstGeom prst="rect">
            <a:avLst/>
          </a:prstGeom>
        </p:spPr>
        <p:txBody>
          <a:bodyPr wrap="square">
            <a:spAutoFit/>
          </a:bodyPr>
          <a:lstStyle/>
          <a:p>
            <a:pPr algn="r"/>
            <a:r>
              <a:rPr lang="en-US" sz="2000" dirty="0" smtClean="0">
                <a:solidFill>
                  <a:schemeClr val="bg1"/>
                </a:solidFill>
              </a:rPr>
              <a:t>Romans created a legal system that included the legal developments spanning over 1000 years of jurisprudence, from the </a:t>
            </a:r>
            <a:r>
              <a:rPr lang="en-US" sz="2000" b="1" i="1" dirty="0" smtClean="0">
                <a:solidFill>
                  <a:schemeClr val="bg1"/>
                </a:solidFill>
              </a:rPr>
              <a:t>Twelve Tables</a:t>
            </a:r>
            <a:r>
              <a:rPr lang="en-US" sz="2000" dirty="0" smtClean="0">
                <a:solidFill>
                  <a:schemeClr val="bg1"/>
                </a:solidFill>
              </a:rPr>
              <a:t> to the </a:t>
            </a:r>
            <a:r>
              <a:rPr lang="en-US" sz="2000" b="1" i="1" dirty="0" smtClean="0">
                <a:solidFill>
                  <a:schemeClr val="bg1"/>
                </a:solidFill>
              </a:rPr>
              <a:t>Corpus Juris Civilis</a:t>
            </a:r>
            <a:r>
              <a:rPr lang="en-US" sz="2000" dirty="0" smtClean="0">
                <a:solidFill>
                  <a:schemeClr val="bg1"/>
                </a:solidFill>
              </a:rPr>
              <a:t>. Roman law forms the basic framework for the modern civil legal system  used today. The historical importance of Roman law is reflected by the continued use of Latin legal terminology in many legal systems influenced by it, including common law.</a:t>
            </a:r>
            <a:endParaRPr lang="en-US" sz="2000" dirty="0">
              <a:solidFill>
                <a:schemeClr val="bg1"/>
              </a:solidFill>
            </a:endParaRPr>
          </a:p>
        </p:txBody>
      </p:sp>
      <p:sp>
        <p:nvSpPr>
          <p:cNvPr id="4" name="Title 3"/>
          <p:cNvSpPr txBox="1">
            <a:spLocks/>
          </p:cNvSpPr>
          <p:nvPr/>
        </p:nvSpPr>
        <p:spPr>
          <a:xfrm>
            <a:off x="457201" y="361950"/>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Written Law Keeps Order</a:t>
            </a:r>
          </a:p>
        </p:txBody>
      </p:sp>
      <p:pic>
        <p:nvPicPr>
          <p:cNvPr id="4102" name="Picture 6" descr="Related image"/>
          <p:cNvPicPr>
            <a:picLocks noChangeAspect="1" noChangeArrowheads="1"/>
          </p:cNvPicPr>
          <p:nvPr/>
        </p:nvPicPr>
        <p:blipFill>
          <a:blip r:embed="rId2" cstate="print"/>
          <a:srcRect l="13793" r="19540"/>
          <a:stretch>
            <a:fillRect/>
          </a:stretch>
        </p:blipFill>
        <p:spPr bwMode="auto">
          <a:xfrm>
            <a:off x="457200" y="1733550"/>
            <a:ext cx="3352800" cy="2828926"/>
          </a:xfrm>
          <a:prstGeom prst="rect">
            <a:avLst/>
          </a:prstGeom>
          <a:noFill/>
        </p:spPr>
      </p:pic>
    </p:spTree>
    <p:extLst>
      <p:ext uri="{BB962C8B-B14F-4D97-AF65-F5344CB8AC3E}">
        <p14:creationId xmlns:p14="http://schemas.microsoft.com/office/powerpoint/2010/main" val="278996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0" y="1504950"/>
            <a:ext cx="4953000" cy="3170099"/>
          </a:xfrm>
          <a:prstGeom prst="rect">
            <a:avLst/>
          </a:prstGeom>
        </p:spPr>
        <p:txBody>
          <a:bodyPr wrap="square">
            <a:spAutoFit/>
          </a:bodyPr>
          <a:lstStyle/>
          <a:p>
            <a:pPr algn="r"/>
            <a:r>
              <a:rPr lang="en-US" sz="2000" dirty="0" smtClean="0">
                <a:solidFill>
                  <a:schemeClr val="bg1"/>
                </a:solidFill>
              </a:rPr>
              <a:t>A </a:t>
            </a:r>
            <a:r>
              <a:rPr lang="en-US" sz="2000" b="1" dirty="0" smtClean="0">
                <a:solidFill>
                  <a:schemeClr val="bg1"/>
                </a:solidFill>
              </a:rPr>
              <a:t>Forum</a:t>
            </a:r>
            <a:r>
              <a:rPr lang="en-US" sz="2000" dirty="0" smtClean="0">
                <a:solidFill>
                  <a:schemeClr val="bg1"/>
                </a:solidFill>
              </a:rPr>
              <a:t> was the main center of a Roman city. Usually located near the </a:t>
            </a:r>
            <a:r>
              <a:rPr lang="en-US" sz="2000" b="1" dirty="0" smtClean="0">
                <a:solidFill>
                  <a:schemeClr val="bg1"/>
                </a:solidFill>
              </a:rPr>
              <a:t>physical center </a:t>
            </a:r>
            <a:r>
              <a:rPr lang="en-US" sz="2000" dirty="0" smtClean="0">
                <a:solidFill>
                  <a:schemeClr val="bg1"/>
                </a:solidFill>
              </a:rPr>
              <a:t>of a Roman town. Very much like a Greek Agora, it served as a public area in which commercial, religious, economic, political, legal, and social activities occurred. Fora were common in all Roman cities, but none were as grand as the </a:t>
            </a:r>
            <a:r>
              <a:rPr lang="en-US" sz="2000" b="1" dirty="0" smtClean="0">
                <a:solidFill>
                  <a:schemeClr val="bg1"/>
                </a:solidFill>
              </a:rPr>
              <a:t>fora of Rome </a:t>
            </a:r>
            <a:r>
              <a:rPr lang="en-US" sz="2000" dirty="0" smtClean="0">
                <a:solidFill>
                  <a:schemeClr val="bg1"/>
                </a:solidFill>
              </a:rPr>
              <a:t>itself because the </a:t>
            </a:r>
            <a:r>
              <a:rPr lang="en-US" sz="2000" b="1" dirty="0" smtClean="0">
                <a:solidFill>
                  <a:schemeClr val="bg1"/>
                </a:solidFill>
              </a:rPr>
              <a:t>Law of the Twelve Tables </a:t>
            </a:r>
            <a:r>
              <a:rPr lang="en-US" sz="2000" dirty="0" smtClean="0">
                <a:solidFill>
                  <a:schemeClr val="bg1"/>
                </a:solidFill>
              </a:rPr>
              <a:t>was kept there.</a:t>
            </a:r>
            <a:endParaRPr lang="en-US" sz="2000" dirty="0">
              <a:solidFill>
                <a:schemeClr val="bg1"/>
              </a:solidFill>
            </a:endParaRPr>
          </a:p>
        </p:txBody>
      </p:sp>
      <p:pic>
        <p:nvPicPr>
          <p:cNvPr id="4100" name="Picture 4" descr="Related image"/>
          <p:cNvPicPr>
            <a:picLocks noChangeAspect="1" noChangeArrowheads="1"/>
          </p:cNvPicPr>
          <p:nvPr/>
        </p:nvPicPr>
        <p:blipFill>
          <a:blip r:embed="rId2" cstate="print">
            <a:lum bright="-20000" contrast="20000"/>
          </a:blip>
          <a:srcRect/>
          <a:stretch>
            <a:fillRect/>
          </a:stretch>
        </p:blipFill>
        <p:spPr bwMode="auto">
          <a:xfrm>
            <a:off x="457200" y="1704785"/>
            <a:ext cx="3209294" cy="2543366"/>
          </a:xfrm>
          <a:prstGeom prst="rect">
            <a:avLst/>
          </a:prstGeom>
          <a:noFill/>
        </p:spPr>
      </p:pic>
      <p:sp>
        <p:nvSpPr>
          <p:cNvPr id="5" name="Title 3"/>
          <p:cNvSpPr txBox="1">
            <a:spLocks/>
          </p:cNvSpPr>
          <p:nvPr/>
        </p:nvSpPr>
        <p:spPr>
          <a:xfrm>
            <a:off x="457201" y="361950"/>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The Roman Forum</a:t>
            </a:r>
          </a:p>
        </p:txBody>
      </p:sp>
    </p:spTree>
    <p:extLst>
      <p:ext uri="{BB962C8B-B14F-4D97-AF65-F5344CB8AC3E}">
        <p14:creationId xmlns:p14="http://schemas.microsoft.com/office/powerpoint/2010/main" val="278996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Final thoughts</a:t>
            </a:r>
          </a:p>
        </p:txBody>
      </p:sp>
      <p:sp>
        <p:nvSpPr>
          <p:cNvPr id="5" name="Rectangle 4"/>
          <p:cNvSpPr/>
          <p:nvPr/>
        </p:nvSpPr>
        <p:spPr>
          <a:xfrm>
            <a:off x="609600" y="1657350"/>
            <a:ext cx="7924800" cy="967957"/>
          </a:xfrm>
          <a:prstGeom prst="rect">
            <a:avLst/>
          </a:prstGeom>
        </p:spPr>
        <p:txBody>
          <a:bodyPr wrap="square">
            <a:spAutoFit/>
          </a:bodyPr>
          <a:lstStyle/>
          <a:p>
            <a:pPr marL="457200" lvl="0" indent="-457200">
              <a:lnSpc>
                <a:spcPct val="150000"/>
              </a:lnSpc>
              <a:buFont typeface="+mj-lt"/>
              <a:buAutoNum type="arabicPeriod"/>
              <a:defRPr/>
            </a:pPr>
            <a:r>
              <a:rPr lang="en-US" sz="2000" kern="0" dirty="0" smtClean="0">
                <a:solidFill>
                  <a:schemeClr val="bg1"/>
                </a:solidFill>
              </a:rPr>
              <a:t>Romans created a government system that serves as the basis of many modern day republics around the world.</a:t>
            </a:r>
          </a:p>
        </p:txBody>
      </p:sp>
    </p:spTree>
    <p:extLst>
      <p:ext uri="{BB962C8B-B14F-4D97-AF65-F5344CB8AC3E}">
        <p14:creationId xmlns:p14="http://schemas.microsoft.com/office/powerpoint/2010/main" val="229189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2833</TotalTime>
  <Words>243</Words>
  <Application>Microsoft Office PowerPoint</Application>
  <PresentationFormat>On-screen Show (16:9)</PresentationFormat>
  <Paragraphs>22</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Baron Kuffner</vt:lpstr>
      <vt:lpstr>BIRTH OF A HERO</vt:lpstr>
      <vt:lpstr>Bookman Old Style</vt:lpstr>
      <vt:lpstr>Calibri</vt:lpstr>
      <vt:lpstr>Office Theme</vt:lpstr>
      <vt:lpstr>WORLD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dc:title>
  <dc:creator>Jim</dc:creator>
  <cp:lastModifiedBy>Cinematografia FBS</cp:lastModifiedBy>
  <cp:revision>228</cp:revision>
  <dcterms:created xsi:type="dcterms:W3CDTF">2018-08-02T00:45:41Z</dcterms:created>
  <dcterms:modified xsi:type="dcterms:W3CDTF">2019-01-31T14:37:35Z</dcterms:modified>
</cp:coreProperties>
</file>