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3" r:id="rId7"/>
    <p:sldId id="274" r:id="rId8"/>
    <p:sldId id="276" r:id="rId9"/>
    <p:sldId id="279" r:id="rId10"/>
    <p:sldId id="275" r:id="rId11"/>
    <p:sldId id="278" r:id="rId12"/>
    <p:sldId id="277" r:id="rId13"/>
    <p:sldId id="270" r:id="rId14"/>
    <p:sldId id="271" r:id="rId15"/>
    <p:sldId id="26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Yk_gl8T-xsk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R2Ora-B_fhk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585" b="356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Guerra Hispanoamericana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67000" y="1733550"/>
            <a:ext cx="6019800" cy="3276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Estados Unidos, que al comienzo del siglo XIX llevaba a cabo su pol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tica expansionista, fij</a:t>
            </a:r>
            <a:r>
              <a:rPr lang="es-ES" sz="20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su atenci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en el Caribe y el Pac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fico, donde su influencia ya se hab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sentido en Haw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i y Jap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n. Ambas zonas ten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an colonias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olas (Cuba y Puerto Rico en una, Filipinas en la otra), que resultaron ser presas f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ciles. Desde 1890, por razones estrat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gicas, el Departamento de Estado de EEUU ya ten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un inter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s especial por Puerto Rico.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1000"/>
          </a:blip>
          <a:srcRect/>
          <a:stretch>
            <a:fillRect/>
          </a:stretch>
        </p:blipFill>
        <p:spPr bwMode="auto">
          <a:xfrm>
            <a:off x="304800" y="1962150"/>
            <a:ext cx="2487855" cy="27581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971800" y="666750"/>
            <a:ext cx="5715000" cy="3962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En 1898, el </a:t>
            </a:r>
            <a:r>
              <a:rPr lang="es-ES" sz="2400" b="1" dirty="0" smtClean="0">
                <a:latin typeface="Caslon Antique" panose="02027200000000000000" pitchFamily="18" charset="0"/>
              </a:rPr>
              <a:t>USS Maine </a:t>
            </a:r>
            <a:r>
              <a:rPr lang="es-ES" sz="2400" dirty="0" smtClean="0">
                <a:latin typeface="Caslon Antique" panose="02027200000000000000" pitchFamily="18" charset="0"/>
              </a:rPr>
              <a:t>fue enviado a La Habana, Cuba, para proteger “intereses estadounidenses” durante la revuelta cubana contra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a. El 14 de febrero, el buque misteriosamente explot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y se hundi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.  Influenciados por la prensa, los estadounidenses culparon a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a, y el incidente ayud</a:t>
            </a:r>
            <a:r>
              <a:rPr lang="es-ES" sz="2000" dirty="0" smtClean="0">
                <a:latin typeface="Caslon Antique" panose="02027200000000000000" pitchFamily="18" charset="0"/>
              </a:rPr>
              <a:t>ó </a:t>
            </a:r>
            <a:r>
              <a:rPr lang="es-ES" sz="2400" dirty="0" smtClean="0">
                <a:latin typeface="Caslon Antique" panose="02027200000000000000" pitchFamily="18" charset="0"/>
              </a:rPr>
              <a:t>a desencadenar la guerra hispanoamericana. Finalmente, aument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la presi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sobre el presidente McKinley para declarar la guerra a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a. Esta declaraci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ocurri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en abril de 1898.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26626" name="Picture 2" descr="Image result for uss mai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7000"/>
          </a:blip>
          <a:srcRect l="6383" r="4255"/>
          <a:stretch>
            <a:fillRect/>
          </a:stretch>
        </p:blipFill>
        <p:spPr bwMode="auto">
          <a:xfrm>
            <a:off x="0" y="0"/>
            <a:ext cx="2819400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515991">
            <a:off x="1997501" y="45338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rough riders movi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1667" t="2222" r="11667" b="2222"/>
          <a:stretch>
            <a:fillRect/>
          </a:stretch>
        </p:blipFill>
        <p:spPr bwMode="auto">
          <a:xfrm>
            <a:off x="457199" y="1200150"/>
            <a:ext cx="3167488" cy="3124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515991">
            <a:off x="2759501" y="3924236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0" y="1047750"/>
            <a:ext cx="4876800" cy="3733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Para mayo, ya los EEUU hab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tomado a las Filipinas. El 3 de julio, Cuba ya estaba bajo control americano y el 18 de octubre, Puerto Rico se hab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rendido formalmente. El 3 de diciembre, Cuba fue liberada de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a, Filipinas fue vendida a EEUU por $20 millones y Puerto Rico fue cedido (como compensaci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n) en el </a:t>
            </a:r>
            <a:r>
              <a:rPr lang="es-ES" sz="2400" b="1" dirty="0" smtClean="0">
                <a:latin typeface="Caslon Antique" panose="02027200000000000000" pitchFamily="18" charset="0"/>
              </a:rPr>
              <a:t>Tratado de Paris</a:t>
            </a:r>
            <a:r>
              <a:rPr lang="es-ES" sz="2400" dirty="0" smtClean="0">
                <a:latin typeface="Caslon Antique" panose="02027200000000000000" pitchFamily="18" charset="0"/>
              </a:rPr>
              <a:t>. Ning</a:t>
            </a:r>
            <a:r>
              <a:rPr lang="es-ES" sz="2000" dirty="0" smtClean="0">
                <a:latin typeface="Caslon Antique" panose="02027200000000000000" pitchFamily="18" charset="0"/>
              </a:rPr>
              <a:t>ú</a:t>
            </a:r>
            <a:r>
              <a:rPr lang="es-ES" sz="2400" dirty="0" smtClean="0">
                <a:latin typeface="Caslon Antique" panose="02027200000000000000" pitchFamily="18" charset="0"/>
              </a:rPr>
              <a:t>n puertorrique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 tomo parte en esas negociaciones.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1505199"/>
            <a:ext cx="3124200" cy="3119096"/>
            <a:chOff x="685800" y="1505199"/>
            <a:chExt cx="3124200" cy="3119096"/>
          </a:xfrm>
        </p:grpSpPr>
        <p:sp>
          <p:nvSpPr>
            <p:cNvPr id="5" name="Oval 4"/>
            <p:cNvSpPr/>
            <p:nvPr/>
          </p:nvSpPr>
          <p:spPr>
            <a:xfrm>
              <a:off x="1600200" y="1809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057400" y="20383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752600" y="1962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908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62000" y="2724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90600" y="32575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14400" y="363855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9243194">
              <a:off x="803002" y="4027822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438400" y="3486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19400" y="318135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Image result for reading a book clipart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1505199"/>
              <a:ext cx="3124200" cy="311909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62150"/>
            <a:ext cx="5334000" cy="2590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 pagina 199 del libro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 y la pagina 51 del cuaderno</a:t>
            </a:r>
            <a:r>
              <a:rPr lang="es-ES" sz="2600" dirty="0" smtClean="0">
                <a:latin typeface="Caslon Antique" panose="02027200000000000000" pitchFamily="18" charset="0"/>
              </a:rPr>
              <a:t>. 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Env</a:t>
            </a:r>
            <a:r>
              <a:rPr lang="es-ES" sz="20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ala al maestro al terminar. Recuerda que el trabajo del libro se sube a College </a:t>
            </a:r>
            <a:r>
              <a:rPr lang="es-ES" sz="2600" dirty="0" err="1" smtClean="0">
                <a:solidFill>
                  <a:prstClr val="black"/>
                </a:solidFill>
                <a:latin typeface="Caslon Antique" panose="02027200000000000000" pitchFamily="18" charset="0"/>
              </a:rPr>
              <a:t>One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 y el de cuaderno se acumular</a:t>
            </a:r>
            <a:r>
              <a:rPr lang="es-ES" sz="22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 y enviar</a:t>
            </a:r>
            <a:r>
              <a:rPr lang="es-ES" sz="22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 en un folder al final del semestre.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496483"/>
            <a:ext cx="2667000" cy="296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2021</a:t>
            </a:r>
            <a:endParaRPr lang="en-US" sz="200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lon Antique" pitchFamily="18" charset="0"/>
            </a:endParaRP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689100" y="1279525"/>
            <a:ext cx="5765800" cy="25844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4 : De la Nueva Metrópoli al ELA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s-P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Cap. 12 : </a:t>
            </a:r>
            <a:r>
              <a:rPr lang="es-ES" sz="3200" b="1" dirty="0" smtClean="0">
                <a:latin typeface="BIRTH OF A HERO" pitchFamily="2" charset="0"/>
              </a:rPr>
              <a:t>Una Nueva Metrópoli</a:t>
            </a: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9218" name="Picture 2" descr="Image result for puerto rico flag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3505200" y="3105150"/>
            <a:ext cx="2067196" cy="18316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799435" cy="286321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Qu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 provoc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la Guerra Hispanoamericana?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Por qu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 invadi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Estados Unidos a Puerto Rico?</a:t>
            </a: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194-199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8194" name="Picture 2" descr="Image result for films spanish-american war&quot;"/>
          <p:cNvPicPr>
            <a:picLocks noChangeAspect="1" noChangeArrowheads="1"/>
          </p:cNvPicPr>
          <p:nvPr/>
        </p:nvPicPr>
        <p:blipFill>
          <a:blip r:embed="rId2" cstate="print">
            <a:lum bright="-2000" contrast="12000"/>
          </a:blip>
          <a:srcRect l="23781" r="14075"/>
          <a:stretch>
            <a:fillRect/>
          </a:stretch>
        </p:blipFill>
        <p:spPr bwMode="auto">
          <a:xfrm>
            <a:off x="6371680" y="-1"/>
            <a:ext cx="2772320" cy="514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504950"/>
            <a:ext cx="4038600" cy="30835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Argumento ideol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gico-religioso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imperialistas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Argumento Estrat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gico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El Maine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Tratado de Paris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>
              <a:latin typeface="Caslon Antique" pitchFamily="18" charset="0"/>
            </a:endParaRPr>
          </a:p>
        </p:txBody>
      </p:sp>
      <p:pic>
        <p:nvPicPr>
          <p:cNvPr id="8194" name="Picture 2" descr="Image result for la carta autonomica de puerto rico 1897"/>
          <p:cNvPicPr>
            <a:picLocks noChangeAspect="1" noChangeArrowheads="1"/>
          </p:cNvPicPr>
          <p:nvPr/>
        </p:nvPicPr>
        <p:blipFill>
          <a:blip r:embed="rId2" cstate="print">
            <a:lum contrast="7000"/>
          </a:blip>
          <a:srcRect l="10833" t="11111" r="9167" b="12222"/>
          <a:stretch>
            <a:fillRect/>
          </a:stretch>
        </p:blipFill>
        <p:spPr bwMode="auto">
          <a:xfrm>
            <a:off x="5045765" y="1885950"/>
            <a:ext cx="3641035" cy="26169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Una Cultura Distinta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733550"/>
            <a:ext cx="5791200" cy="3200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Despu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s de mas de 400 a</a:t>
            </a:r>
            <a:r>
              <a:rPr lang="es-ES" sz="20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os de colonizaci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ola, Puerto Rico </a:t>
            </a:r>
            <a:r>
              <a:rPr lang="es-ES" sz="2400" dirty="0" smtClean="0">
                <a:latin typeface="Caslon Antique" panose="02027200000000000000" pitchFamily="18" charset="0"/>
              </a:rPr>
              <a:t>pas</a:t>
            </a:r>
            <a:r>
              <a:rPr lang="es-ES" sz="20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</a:t>
            </a:r>
            <a:r>
              <a:rPr lang="es-ES" sz="2400" dirty="0" smtClean="0">
                <a:latin typeface="Caslon Antique" panose="02027200000000000000" pitchFamily="18" charset="0"/>
              </a:rPr>
              <a:t>a manos de los Estados Unidos en 1898 con su victoria en la Guerra Hispanoamericana, un pa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s con una cultura e idioma muy diferente. Al principio, los isle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os se entusiasmaron con la idea de mayores libertades democr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ticas y mayor prosperidad econ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mica, sin embargo, esas expectativas chocaron con unas duras realidades.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6146" name="Picture 2" descr="Image result for films spanish-american war&quot;"/>
          <p:cNvPicPr>
            <a:picLocks noChangeAspect="1" noChangeArrowheads="1"/>
          </p:cNvPicPr>
          <p:nvPr/>
        </p:nvPicPr>
        <p:blipFill>
          <a:blip r:embed="rId2" cstate="print">
            <a:lum bright="2000" contrast="16000"/>
          </a:blip>
          <a:srcRect l="6463" r="16371"/>
          <a:stretch>
            <a:fillRect/>
          </a:stretch>
        </p:blipFill>
        <p:spPr bwMode="auto">
          <a:xfrm>
            <a:off x="6324600" y="0"/>
            <a:ext cx="28194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7679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Un Imperio en Crisis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33550"/>
            <a:ext cx="5410200" cy="3124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A finales del siglo XIX, el imperio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 consist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de Cuba, Puerto Rico, las Filipinas y Guam. En Cuba, guerrillas segu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an luchando por su independencia y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 no hab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aun podido derrotarlos. En las Filipinas tambi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n hab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mucha agitaci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contra el dominio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ol.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 tenia las manos llenas y otro imperio en acenso lo hab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notado… los Estados Unidos.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16245" r="20350"/>
          <a:stretch>
            <a:fillRect/>
          </a:stretch>
        </p:blipFill>
        <p:spPr bwMode="auto">
          <a:xfrm>
            <a:off x="5867400" y="1885950"/>
            <a:ext cx="283446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Expansionismo Estadounidense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57350"/>
            <a:ext cx="4953000" cy="3124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En sus primeros 121 a</a:t>
            </a:r>
            <a:r>
              <a:rPr lang="es-ES" sz="20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os de vida, EEUU experiment</a:t>
            </a:r>
            <a:r>
              <a:rPr lang="es-ES" sz="2000" dirty="0" smtClean="0">
                <a:latin typeface="Caslon Antique" panose="02027200000000000000" pitchFamily="18" charset="0"/>
              </a:rPr>
              <a:t>ó </a:t>
            </a:r>
            <a:r>
              <a:rPr lang="es-ES" sz="2400" dirty="0" smtClean="0">
                <a:latin typeface="Caslon Antique" panose="02027200000000000000" pitchFamily="18" charset="0"/>
              </a:rPr>
              <a:t>un gran crecimiento territorial. Desde su independencia, las 13 colonias que la formaron inicialmente experimentaron un proceso de expansi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demogr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fica, territorial (al sur y al oeste) y econ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mica que, junto a su sistema democr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tico, sent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las bases de la gran potencia en que se convertir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57800" y="2038350"/>
            <a:ext cx="3581400" cy="2286000"/>
            <a:chOff x="5257800" y="2419350"/>
            <a:chExt cx="3781424" cy="2299394"/>
          </a:xfrm>
        </p:grpSpPr>
        <p:sp>
          <p:nvSpPr>
            <p:cNvPr id="5" name="Oval 4"/>
            <p:cNvSpPr/>
            <p:nvPr/>
          </p:nvSpPr>
          <p:spPr>
            <a:xfrm>
              <a:off x="6324600" y="2952750"/>
              <a:ext cx="1295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715000" y="3790950"/>
              <a:ext cx="4572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0" name="Picture 2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AFCEF"/>
                </a:clrFrom>
                <a:clrTo>
                  <a:srgbClr val="FAFCEF">
                    <a:alpha val="0"/>
                  </a:srgbClr>
                </a:clrTo>
              </a:clrChange>
              <a:lum contrast="12000"/>
            </a:blip>
            <a:srcRect/>
            <a:stretch>
              <a:fillRect/>
            </a:stretch>
          </p:blipFill>
          <p:spPr bwMode="auto">
            <a:xfrm>
              <a:off x="5257800" y="2419350"/>
              <a:ext cx="3781424" cy="229939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666750"/>
            <a:ext cx="8534400" cy="2286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El </a:t>
            </a:r>
            <a:r>
              <a:rPr lang="es-ES" sz="2400" b="1" dirty="0" smtClean="0">
                <a:latin typeface="Caslon Antique" panose="02027200000000000000" pitchFamily="18" charset="0"/>
              </a:rPr>
              <a:t>argumento ideol</a:t>
            </a:r>
            <a:r>
              <a:rPr lang="es-ES" sz="2000" b="1" dirty="0" smtClean="0">
                <a:latin typeface="Caslon Antique" panose="02027200000000000000" pitchFamily="18" charset="0"/>
              </a:rPr>
              <a:t>ó</a:t>
            </a:r>
            <a:r>
              <a:rPr lang="es-ES" sz="2400" b="1" dirty="0" smtClean="0">
                <a:latin typeface="Caslon Antique" panose="02027200000000000000" pitchFamily="18" charset="0"/>
              </a:rPr>
              <a:t>gico-religioso </a:t>
            </a:r>
            <a:r>
              <a:rPr lang="es-ES" sz="2400" dirty="0" smtClean="0">
                <a:latin typeface="Caslon Antique" panose="02027200000000000000" pitchFamily="18" charset="0"/>
              </a:rPr>
              <a:t>para este expansionismo ha sido:</a:t>
            </a:r>
          </a:p>
          <a:p>
            <a:pPr marL="396875" indent="-396875" algn="ctr">
              <a:spcBef>
                <a:spcPct val="20000"/>
              </a:spcBef>
              <a:buFont typeface="+mj-lt"/>
              <a:buAutoNum type="arabicPeriod"/>
            </a:pPr>
            <a:r>
              <a:rPr lang="es-ES" sz="24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El Destino Manifiesto</a:t>
            </a:r>
            <a:r>
              <a:rPr lang="es-ES" sz="2400" dirty="0" smtClean="0">
                <a:latin typeface="Caslon Antique" panose="02027200000000000000" pitchFamily="18" charset="0"/>
              </a:rPr>
              <a:t>, o la convicci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nacional de que Dios eligi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a los EE UU para ser una potencia pol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tica y econ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mica, una naci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superior.</a:t>
            </a:r>
          </a:p>
          <a:p>
            <a:pPr marL="396875" indent="-396875" algn="ctr">
              <a:spcBef>
                <a:spcPct val="20000"/>
              </a:spcBef>
              <a:buFont typeface="+mj-lt"/>
              <a:buAutoNum type="arabicPeriod"/>
            </a:pPr>
            <a:r>
              <a:rPr lang="es-ES" sz="24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El excepcional</a:t>
            </a:r>
            <a:r>
              <a:rPr lang="es-ES" sz="20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í</a:t>
            </a:r>
            <a:r>
              <a:rPr lang="es-ES" sz="24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simo estadounidense</a:t>
            </a:r>
            <a:r>
              <a:rPr lang="es-ES" sz="2400" dirty="0" smtClean="0">
                <a:latin typeface="Caslon Antique" panose="02027200000000000000" pitchFamily="18" charset="0"/>
              </a:rPr>
              <a:t> (o americano), o la idea de que EEUU es cualitativamente diferente a otras naciones o que las reglas que generalmente aplican a otras naciones no se aplican a EEUU.</a:t>
            </a:r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lum bright="2000" contrast="10000"/>
          </a:blip>
          <a:srcRect t="63633"/>
          <a:stretch>
            <a:fillRect/>
          </a:stretch>
        </p:blipFill>
        <p:spPr bwMode="auto">
          <a:xfrm>
            <a:off x="0" y="3181350"/>
            <a:ext cx="9144000" cy="19621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2138" t="51106"/>
          <a:stretch>
            <a:fillRect/>
          </a:stretch>
        </p:blipFill>
        <p:spPr bwMode="auto">
          <a:xfrm>
            <a:off x="4495800" y="3062286"/>
            <a:ext cx="4572000" cy="2081213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438150"/>
            <a:ext cx="8534400" cy="2667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Los argumentos estrat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gicos para expandir hacia la isla fueron:</a:t>
            </a:r>
          </a:p>
          <a:p>
            <a:pPr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b="1" dirty="0" smtClean="0">
                <a:latin typeface="Caslon Antique" pitchFamily="18" charset="0"/>
              </a:rPr>
              <a:t>De acuerdo al New York Times </a:t>
            </a:r>
            <a:r>
              <a:rPr lang="es-ES" sz="2400" dirty="0" smtClean="0">
                <a:latin typeface="Caslon Antique" pitchFamily="18" charset="0"/>
              </a:rPr>
              <a:t>– “</a:t>
            </a:r>
            <a:r>
              <a:rPr lang="es-ES" sz="2400" i="1" dirty="0" smtClean="0">
                <a:latin typeface="Caslon Antique" pitchFamily="18" charset="0"/>
              </a:rPr>
              <a:t>el valor comercial de Porto Rico y la sabidur</a:t>
            </a:r>
            <a:r>
              <a:rPr lang="es-ES" sz="2000" i="1" dirty="0" smtClean="0">
                <a:latin typeface="Caslon Antique" pitchFamily="18" charset="0"/>
              </a:rPr>
              <a:t>í</a:t>
            </a:r>
            <a:r>
              <a:rPr lang="es-ES" sz="2400" i="1" dirty="0" smtClean="0">
                <a:latin typeface="Caslon Antique" pitchFamily="18" charset="0"/>
              </a:rPr>
              <a:t>a de tomarla... Y retenerla para siempre</a:t>
            </a:r>
            <a:r>
              <a:rPr lang="es-ES" sz="2400" dirty="0" smtClean="0">
                <a:latin typeface="Caslon Antique" pitchFamily="18" charset="0"/>
              </a:rPr>
              <a:t>.”</a:t>
            </a:r>
          </a:p>
          <a:p>
            <a:pPr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b="1" dirty="0" smtClean="0">
                <a:latin typeface="Caslon Antique" pitchFamily="18" charset="0"/>
              </a:rPr>
              <a:t>El Times (otra vez) </a:t>
            </a:r>
            <a:r>
              <a:rPr lang="es-ES" sz="2400" dirty="0" smtClean="0">
                <a:latin typeface="Caslon Antique" pitchFamily="18" charset="0"/>
              </a:rPr>
              <a:t>– “</a:t>
            </a:r>
            <a:r>
              <a:rPr lang="es-ES" sz="2400" i="1" dirty="0" smtClean="0">
                <a:latin typeface="Caslon Antique" pitchFamily="18" charset="0"/>
              </a:rPr>
              <a:t>La necesitamos como una base en el gran archipi</a:t>
            </a:r>
            <a:r>
              <a:rPr lang="es-ES" sz="2000" i="1" dirty="0" smtClean="0">
                <a:latin typeface="Caslon Antique" pitchFamily="18" charset="0"/>
              </a:rPr>
              <a:t>é</a:t>
            </a:r>
            <a:r>
              <a:rPr lang="es-ES" sz="2400" i="1" dirty="0" smtClean="0">
                <a:latin typeface="Caslon Antique" pitchFamily="18" charset="0"/>
              </a:rPr>
              <a:t>lago americano</a:t>
            </a:r>
            <a:r>
              <a:rPr lang="es-ES" sz="2400" dirty="0" smtClean="0">
                <a:latin typeface="Caslon Antique" pitchFamily="18" charset="0"/>
              </a:rPr>
              <a:t>...”</a:t>
            </a:r>
          </a:p>
          <a:p>
            <a:pPr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b="1" dirty="0" smtClean="0">
                <a:latin typeface="Caslon Antique" pitchFamily="18" charset="0"/>
              </a:rPr>
              <a:t>Comunicado de prensa del gobierno federal (7-21-1898) </a:t>
            </a:r>
            <a:r>
              <a:rPr lang="es-ES" sz="2400" dirty="0" smtClean="0">
                <a:latin typeface="Caslon Antique" pitchFamily="18" charset="0"/>
              </a:rPr>
              <a:t>– “</a:t>
            </a:r>
            <a:r>
              <a:rPr lang="es-ES" sz="2400" i="1" dirty="0" smtClean="0">
                <a:latin typeface="Caslon Antique" pitchFamily="18" charset="0"/>
              </a:rPr>
              <a:t>Su posesi</a:t>
            </a:r>
            <a:r>
              <a:rPr lang="es-ES" sz="2000" i="1" dirty="0" smtClean="0">
                <a:latin typeface="Caslon Antique" pitchFamily="18" charset="0"/>
              </a:rPr>
              <a:t>ó</a:t>
            </a:r>
            <a:r>
              <a:rPr lang="es-ES" sz="2400" i="1" dirty="0" smtClean="0">
                <a:latin typeface="Caslon Antique" pitchFamily="18" charset="0"/>
              </a:rPr>
              <a:t>n ayudar</a:t>
            </a:r>
            <a:r>
              <a:rPr lang="es-ES" sz="2000" i="1" dirty="0" smtClean="0">
                <a:latin typeface="Caslon Antique" panose="02027200000000000000" pitchFamily="18" charset="0"/>
              </a:rPr>
              <a:t>á</a:t>
            </a:r>
            <a:r>
              <a:rPr lang="es-ES" sz="2400" i="1" dirty="0" smtClean="0">
                <a:latin typeface="Caslon Antique" pitchFamily="18" charset="0"/>
              </a:rPr>
              <a:t> a sufragar el enorme costo a los Estados Unidos</a:t>
            </a:r>
            <a:r>
              <a:rPr lang="es-ES" sz="2400" dirty="0" smtClean="0">
                <a:latin typeface="Caslon Antique" pitchFamily="18" charset="0"/>
              </a:rPr>
              <a:t>.”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2138" t="397" b="46882"/>
          <a:stretch>
            <a:fillRect/>
          </a:stretch>
        </p:blipFill>
        <p:spPr bwMode="auto">
          <a:xfrm>
            <a:off x="0" y="3056890"/>
            <a:ext cx="4572000" cy="2086610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678</Words>
  <Application>Microsoft Office PowerPoint</Application>
  <PresentationFormat>On-screen Show (16:9)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146</cp:revision>
  <dcterms:created xsi:type="dcterms:W3CDTF">2019-07-26T01:32:32Z</dcterms:created>
  <dcterms:modified xsi:type="dcterms:W3CDTF">2021-01-14T00:41:25Z</dcterms:modified>
</cp:coreProperties>
</file>