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7" r:id="rId5"/>
    <p:sldId id="274" r:id="rId6"/>
    <p:sldId id="276" r:id="rId7"/>
    <p:sldId id="277" r:id="rId8"/>
    <p:sldId id="278" r:id="rId9"/>
    <p:sldId id="270" r:id="rId10"/>
    <p:sldId id="271" r:id="rId11"/>
    <p:sldId id="268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804" y="-1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365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365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B1810-591C-4CEE-A8F5-FC810F52E8CF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im\Desktop\Picture1.png"/>
          <p:cNvPicPr>
            <a:picLocks noChangeAspect="1" noChangeArrowheads="1"/>
          </p:cNvPicPr>
          <p:nvPr/>
        </p:nvPicPr>
        <p:blipFill>
          <a:blip r:embed="rId2" cstate="print"/>
          <a:srcRect l="3630" b="998"/>
          <a:stretch>
            <a:fillRect/>
          </a:stretch>
        </p:blipFill>
        <p:spPr bwMode="auto">
          <a:xfrm>
            <a:off x="1" y="0"/>
            <a:ext cx="9143999" cy="519588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 smtClean="0">
                <a:latin typeface="BIRTH OF A HERO" pitchFamily="2" charset="0"/>
              </a:rPr>
              <a:t>Demuestra lo que sabes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1962150"/>
            <a:ext cx="5257800" cy="2667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>
              <a:spcBef>
                <a:spcPct val="20000"/>
              </a:spcBef>
            </a:pPr>
            <a:r>
              <a:rPr lang="es-ES" sz="2600" dirty="0" smtClean="0">
                <a:latin typeface="Caslon Antique" panose="02027200000000000000" pitchFamily="18" charset="0"/>
              </a:rPr>
              <a:t>Completa las actividades de assessment de las paginas 190 y 191 del libro</a:t>
            </a:r>
            <a:r>
              <a:rPr lang="es-ES" sz="2600" dirty="0" smtClean="0">
                <a:solidFill>
                  <a:prstClr val="black"/>
                </a:solidFill>
                <a:latin typeface="Caslon Antique" panose="02027200000000000000" pitchFamily="18" charset="0"/>
              </a:rPr>
              <a:t> y las paginas 49 y 50 del cuaderno</a:t>
            </a:r>
            <a:r>
              <a:rPr lang="es-ES" sz="2600" dirty="0" smtClean="0">
                <a:latin typeface="Caslon Antique" panose="02027200000000000000" pitchFamily="18" charset="0"/>
              </a:rPr>
              <a:t>. </a:t>
            </a:r>
            <a:r>
              <a:rPr lang="es-ES" sz="2600" dirty="0" smtClean="0">
                <a:solidFill>
                  <a:prstClr val="black"/>
                </a:solidFill>
                <a:latin typeface="Caslon Antique" panose="02027200000000000000" pitchFamily="18" charset="0"/>
              </a:rPr>
              <a:t>Env</a:t>
            </a:r>
            <a:r>
              <a:rPr lang="es-ES" sz="2000" dirty="0" smtClean="0">
                <a:solidFill>
                  <a:prstClr val="black"/>
                </a:solidFill>
                <a:latin typeface="Caslon Antique" panose="02027200000000000000" pitchFamily="18" charset="0"/>
              </a:rPr>
              <a:t>í</a:t>
            </a:r>
            <a:r>
              <a:rPr lang="es-ES" sz="2600" dirty="0" smtClean="0">
                <a:solidFill>
                  <a:prstClr val="black"/>
                </a:solidFill>
                <a:latin typeface="Caslon Antique" panose="02027200000000000000" pitchFamily="18" charset="0"/>
              </a:rPr>
              <a:t>ala al maestro al terminar. Recuerda que el trabajo del libro se sube a College </a:t>
            </a:r>
            <a:r>
              <a:rPr lang="es-ES" sz="2600" dirty="0" err="1" smtClean="0">
                <a:solidFill>
                  <a:prstClr val="black"/>
                </a:solidFill>
                <a:latin typeface="Caslon Antique" panose="02027200000000000000" pitchFamily="18" charset="0"/>
              </a:rPr>
              <a:t>One</a:t>
            </a:r>
            <a:r>
              <a:rPr lang="es-ES" sz="2600" dirty="0" smtClean="0">
                <a:solidFill>
                  <a:prstClr val="black"/>
                </a:solidFill>
                <a:latin typeface="Caslon Antique" panose="02027200000000000000" pitchFamily="18" charset="0"/>
              </a:rPr>
              <a:t> y el de cuaderno se acumular</a:t>
            </a:r>
            <a:r>
              <a:rPr lang="es-ES" sz="2200" dirty="0" smtClean="0">
                <a:solidFill>
                  <a:prstClr val="black"/>
                </a:solidFill>
                <a:latin typeface="Caslon Antique" panose="02027200000000000000" pitchFamily="18" charset="0"/>
              </a:rPr>
              <a:t>á</a:t>
            </a:r>
            <a:r>
              <a:rPr lang="es-ES" sz="2600" dirty="0" smtClean="0">
                <a:solidFill>
                  <a:prstClr val="black"/>
                </a:solidFill>
                <a:latin typeface="Caslon Antique" panose="02027200000000000000" pitchFamily="18" charset="0"/>
              </a:rPr>
              <a:t> y enviar</a:t>
            </a:r>
            <a:r>
              <a:rPr lang="es-ES" sz="2200" dirty="0" smtClean="0">
                <a:solidFill>
                  <a:prstClr val="black"/>
                </a:solidFill>
                <a:latin typeface="Caslon Antique" panose="02027200000000000000" pitchFamily="18" charset="0"/>
              </a:rPr>
              <a:t>á</a:t>
            </a:r>
            <a:r>
              <a:rPr lang="es-ES" sz="2600" dirty="0" smtClean="0">
                <a:solidFill>
                  <a:prstClr val="black"/>
                </a:solidFill>
                <a:latin typeface="Caslon Antique" panose="02027200000000000000" pitchFamily="18" charset="0"/>
              </a:rPr>
              <a:t> en un folder al final del semestre.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4" name="Picture 2" descr="Image result for id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6941" y="1411818"/>
            <a:ext cx="2689859" cy="29887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911250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 smtClean="0">
                <a:latin typeface="BIRTH OF A HERO" pitchFamily="2" charset="0"/>
              </a:rPr>
              <a:t>En la próxima lección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6172200" y="4095750"/>
            <a:ext cx="2438400" cy="590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lon Antique" pitchFamily="18" charset="0"/>
              </a:rPr>
              <a:t>Jim Soto © </a:t>
            </a:r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lon Antique" pitchFamily="18" charset="0"/>
              </a:rPr>
              <a:t>2021</a:t>
            </a:r>
            <a:endParaRPr lang="en-US" sz="2000" dirty="0" smtClean="0">
              <a:ln w="18415" cmpd="sng">
                <a:noFill/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slon Antique" pitchFamily="18" charset="0"/>
            </a:endParaRPr>
          </a:p>
        </p:txBody>
      </p:sp>
      <p:pic>
        <p:nvPicPr>
          <p:cNvPr id="1026" name="Picture 2" descr="C:\Users\Jim\Desktop\Picture1.pn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788988" y="1141413"/>
            <a:ext cx="7564437" cy="285908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971550"/>
            <a:ext cx="9144000" cy="170216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BIRTH OF A HERO" pitchFamily="2" charset="0"/>
                <a:ea typeface="+mj-ea"/>
                <a:cs typeface="+mj-cs"/>
              </a:rPr>
              <a:t>Unidad 3 : De Caparra a Lares</a:t>
            </a:r>
            <a:endParaRPr kumimoji="0" lang="es-PR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reflection blurRad="6350" stA="50000" endA="300" endPos="50000" dist="29997" dir="5400000" sy="-100000" algn="bl" rotWithShape="0"/>
              </a:effectLst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2266951"/>
            <a:ext cx="91440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kumimoji="0" lang="es-P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RTH OF A HERO" pitchFamily="2" charset="0"/>
              </a:rPr>
              <a:t>Cap. 11 : </a:t>
            </a:r>
            <a:r>
              <a:rPr lang="es-ES" sz="3200" b="1" dirty="0" smtClean="0">
                <a:latin typeface="BIRTH OF A HERO" pitchFamily="2" charset="0"/>
              </a:rPr>
              <a:t>Deseos y Acciones por la Libertad</a:t>
            </a:r>
            <a:endParaRPr kumimoji="0" lang="es-P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</a:endParaRPr>
          </a:p>
        </p:txBody>
      </p:sp>
      <p:pic>
        <p:nvPicPr>
          <p:cNvPr id="7170" name="Picture 2" descr="Image result for protest icon png&quot;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lum bright="-11000" contrast="40000"/>
          </a:blip>
          <a:srcRect/>
          <a:stretch>
            <a:fillRect/>
          </a:stretch>
        </p:blipFill>
        <p:spPr bwMode="auto">
          <a:xfrm>
            <a:off x="3657600" y="3105150"/>
            <a:ext cx="1790700" cy="1790701"/>
          </a:xfrm>
          <a:prstGeom prst="rect">
            <a:avLst/>
          </a:prstGeom>
          <a:noFill/>
          <a:effectLst>
            <a:innerShdw blurRad="88900" dist="50800" dir="5400000">
              <a:schemeClr val="tx1">
                <a:alpha val="80000"/>
              </a:schemeClr>
            </a:innerShdw>
            <a:softEdge rad="127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RTH OF A HERO" pitchFamily="2" charset="0"/>
                <a:ea typeface="+mj-ea"/>
                <a:cs typeface="+mj-cs"/>
              </a:rPr>
              <a:t>Para aprender…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48965" y="1502815"/>
            <a:ext cx="5799435" cy="286321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700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Trebuchet MS"/>
              </a:rPr>
              <a:t>¿</a:t>
            </a:r>
            <a:r>
              <a:rPr lang="es-ES" sz="2400" dirty="0" smtClean="0">
                <a:latin typeface="Caslon Antique" panose="02027200000000000000" pitchFamily="18" charset="0"/>
              </a:rPr>
              <a:t>Qu</a:t>
            </a:r>
            <a:r>
              <a:rPr lang="es-ES" sz="2000" dirty="0" smtClean="0">
                <a:latin typeface="Caslon Antique" panose="02027200000000000000" pitchFamily="18" charset="0"/>
              </a:rPr>
              <a:t>é</a:t>
            </a:r>
            <a:r>
              <a:rPr lang="es-ES" sz="2400" dirty="0" smtClean="0">
                <a:latin typeface="Caslon Antique" panose="02027200000000000000" pitchFamily="18" charset="0"/>
              </a:rPr>
              <a:t> fue la Carta Auton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mica de 1897? Explica.</a:t>
            </a:r>
            <a:endParaRPr lang="es-ES" sz="2400" dirty="0">
              <a:latin typeface="Caslon Antique" panose="02027200000000000000" pitchFamily="18" charset="0"/>
            </a:endParaRPr>
          </a:p>
          <a:p>
            <a:pPr>
              <a:lnSpc>
                <a:spcPct val="150000"/>
              </a:lnSpc>
            </a:pPr>
            <a:endParaRPr lang="es-ES" sz="2400" dirty="0" smtClean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  <a:p>
            <a:pPr>
              <a:lnSpc>
                <a:spcPct val="150000"/>
              </a:lnSpc>
            </a:pPr>
            <a:endParaRPr lang="es-ES" sz="2400" dirty="0" smtClean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  <a:p>
            <a:pPr>
              <a:lnSpc>
                <a:spcPct val="150000"/>
              </a:lnSpc>
            </a:pPr>
            <a:r>
              <a:rPr lang="es-ES" sz="24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Paginas 186-191</a:t>
            </a:r>
            <a:endParaRPr lang="en-US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324600" y="1520336"/>
            <a:ext cx="2409825" cy="3132012"/>
            <a:chOff x="6324600" y="1520336"/>
            <a:chExt cx="2409825" cy="3132012"/>
          </a:xfrm>
        </p:grpSpPr>
        <p:sp>
          <p:nvSpPr>
            <p:cNvPr id="5" name="Oval 4"/>
            <p:cNvSpPr/>
            <p:nvPr/>
          </p:nvSpPr>
          <p:spPr>
            <a:xfrm>
              <a:off x="6781800" y="1657350"/>
              <a:ext cx="1447800" cy="2438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218" name="Picture 2" descr="Image result for la carta autonomica de puerto rico 1897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3000" contrast="9000"/>
            </a:blip>
            <a:srcRect/>
            <a:stretch>
              <a:fillRect/>
            </a:stretch>
          </p:blipFill>
          <p:spPr bwMode="auto">
            <a:xfrm>
              <a:off x="6324600" y="1520336"/>
              <a:ext cx="2409825" cy="313201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xmlns="" val="39964335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Términos que debes aprender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2000" y="1311934"/>
            <a:ext cx="4267200" cy="3276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anose="02027200000000000000" pitchFamily="18" charset="0"/>
              </a:rPr>
              <a:t>Carta Auton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mica de 1897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anose="02027200000000000000" pitchFamily="18" charset="0"/>
              </a:rPr>
              <a:t>La Charca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anose="02027200000000000000" pitchFamily="18" charset="0"/>
              </a:rPr>
              <a:t>El Velorio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anose="02027200000000000000" pitchFamily="18" charset="0"/>
              </a:rPr>
              <a:t>La Danza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anose="02027200000000000000" pitchFamily="18" charset="0"/>
              </a:rPr>
              <a:t>Ateneo Puertorrique</a:t>
            </a:r>
            <a:r>
              <a:rPr lang="es-ES" sz="2000" dirty="0" smtClean="0">
                <a:latin typeface="Caslon Antique" panose="02027200000000000000" pitchFamily="18" charset="0"/>
              </a:rPr>
              <a:t>ñ</a:t>
            </a:r>
            <a:r>
              <a:rPr lang="es-ES" sz="2400" dirty="0" smtClean="0">
                <a:latin typeface="Caslon Antique" panose="02027200000000000000" pitchFamily="18" charset="0"/>
              </a:rPr>
              <a:t>o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anose="02027200000000000000" pitchFamily="18" charset="0"/>
              </a:rPr>
              <a:t>trolley</a:t>
            </a:r>
          </a:p>
        </p:txBody>
      </p:sp>
      <p:pic>
        <p:nvPicPr>
          <p:cNvPr id="8194" name="Picture 2" descr="Image result for trolley san juan"/>
          <p:cNvPicPr>
            <a:picLocks noChangeAspect="1" noChangeArrowheads="1"/>
          </p:cNvPicPr>
          <p:nvPr/>
        </p:nvPicPr>
        <p:blipFill>
          <a:blip r:embed="rId2" cstate="print">
            <a:lum bright="-16000" contrast="25000"/>
          </a:blip>
          <a:srcRect l="34051" t="21053" r="6250" b="15789"/>
          <a:stretch>
            <a:fillRect/>
          </a:stretch>
        </p:blipFill>
        <p:spPr bwMode="auto">
          <a:xfrm>
            <a:off x="4572000" y="1581150"/>
            <a:ext cx="4072514" cy="271802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</a:rPr>
              <a:t>Buscando Apoyo en España</a:t>
            </a:r>
            <a:endParaRPr lang="es-ES" sz="4400" b="1" dirty="0">
              <a:latin typeface="BIRTH OF A HERO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733550"/>
            <a:ext cx="5943600" cy="29718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spcBef>
                <a:spcPct val="20000"/>
              </a:spcBef>
            </a:pPr>
            <a:r>
              <a:rPr lang="es-ES" sz="2400" dirty="0" smtClean="0">
                <a:latin typeface="Caslon Antique" panose="02027200000000000000" pitchFamily="18" charset="0"/>
              </a:rPr>
              <a:t>El Partido Autonomista Puertorrique</a:t>
            </a:r>
            <a:r>
              <a:rPr lang="es-ES" sz="2000" dirty="0" smtClean="0">
                <a:latin typeface="Caslon Antique" panose="02027200000000000000" pitchFamily="18" charset="0"/>
              </a:rPr>
              <a:t>ñ</a:t>
            </a:r>
            <a:r>
              <a:rPr lang="es-ES" sz="2400" dirty="0" smtClean="0">
                <a:latin typeface="Caslon Antique" panose="02027200000000000000" pitchFamily="18" charset="0"/>
              </a:rPr>
              <a:t>o sobrevivi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 los compontes, pero se afect</a:t>
            </a:r>
            <a:r>
              <a:rPr lang="es-ES" sz="2000" dirty="0" smtClean="0">
                <a:solidFill>
                  <a:prstClr val="black"/>
                </a:solidFill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 por un debate interno.</a:t>
            </a:r>
          </a:p>
          <a:p>
            <a:pPr>
              <a:spcBef>
                <a:spcPct val="20000"/>
              </a:spcBef>
              <a:buFont typeface="Wingdings" pitchFamily="2" charset="2"/>
              <a:buChar char="Ø"/>
            </a:pPr>
            <a:r>
              <a:rPr lang="es-ES" sz="2400" dirty="0" smtClean="0">
                <a:latin typeface="Caslon Antique" panose="02027200000000000000" pitchFamily="18" charset="0"/>
              </a:rPr>
              <a:t> Una facci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 dirigida por Luis Mu</a:t>
            </a:r>
            <a:r>
              <a:rPr lang="es-ES" sz="2000" dirty="0" smtClean="0">
                <a:latin typeface="Caslon Antique" panose="02027200000000000000" pitchFamily="18" charset="0"/>
              </a:rPr>
              <a:t>ñ</a:t>
            </a:r>
            <a:r>
              <a:rPr lang="es-ES" sz="2400" dirty="0" smtClean="0">
                <a:latin typeface="Caslon Antique" panose="02027200000000000000" pitchFamily="18" charset="0"/>
              </a:rPr>
              <a:t>oz Rivera, propuso alianzas con los partidos de Espa</a:t>
            </a:r>
            <a:r>
              <a:rPr lang="es-ES" sz="2000" dirty="0" smtClean="0">
                <a:latin typeface="Caslon Antique" panose="02027200000000000000" pitchFamily="18" charset="0"/>
              </a:rPr>
              <a:t>ñ</a:t>
            </a:r>
            <a:r>
              <a:rPr lang="es-ES" sz="2400" dirty="0" smtClean="0">
                <a:latin typeface="Caslon Antique" panose="02027200000000000000" pitchFamily="18" charset="0"/>
              </a:rPr>
              <a:t>a para conseguir la autonom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a.</a:t>
            </a:r>
          </a:p>
          <a:p>
            <a:pPr>
              <a:spcBef>
                <a:spcPct val="20000"/>
              </a:spcBef>
              <a:buFont typeface="Wingdings" pitchFamily="2" charset="2"/>
              <a:buChar char="Ø"/>
            </a:pPr>
            <a:r>
              <a:rPr lang="es-ES" sz="2400" dirty="0" smtClean="0">
                <a:latin typeface="Caslon Antique" panose="02027200000000000000" pitchFamily="18" charset="0"/>
              </a:rPr>
              <a:t>El otro grupo, liderado por Jos</a:t>
            </a:r>
            <a:r>
              <a:rPr lang="es-ES" sz="2000" dirty="0" smtClean="0">
                <a:latin typeface="Caslon Antique" panose="02027200000000000000" pitchFamily="18" charset="0"/>
              </a:rPr>
              <a:t>é</a:t>
            </a:r>
            <a:r>
              <a:rPr lang="es-ES" sz="2400" dirty="0" smtClean="0">
                <a:latin typeface="Caslon Antique" panose="02027200000000000000" pitchFamily="18" charset="0"/>
              </a:rPr>
              <a:t> Celso Barbosa ve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a la alianza como una traici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n. Terminaron abandonando el partido.</a:t>
            </a:r>
          </a:p>
          <a:p>
            <a:pPr>
              <a:spcBef>
                <a:spcPct val="20000"/>
              </a:spcBef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7172" name="Picture 4" descr="Related image"/>
          <p:cNvPicPr>
            <a:picLocks noChangeAspect="1" noChangeArrowheads="1"/>
          </p:cNvPicPr>
          <p:nvPr/>
        </p:nvPicPr>
        <p:blipFill>
          <a:blip r:embed="rId2" cstate="print">
            <a:lum contrast="19000"/>
          </a:blip>
          <a:srcRect r="35181"/>
          <a:stretch>
            <a:fillRect/>
          </a:stretch>
        </p:blipFill>
        <p:spPr bwMode="auto">
          <a:xfrm>
            <a:off x="6477000" y="2038349"/>
            <a:ext cx="2282339" cy="234647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</a:rPr>
              <a:t>La Carta Autonómica de 1897</a:t>
            </a:r>
          </a:p>
          <a:p>
            <a:pPr>
              <a:spcBef>
                <a:spcPct val="0"/>
              </a:spcBef>
              <a:defRPr/>
            </a:pPr>
            <a:endParaRPr lang="es-ES" sz="4400" b="1" dirty="0">
              <a:latin typeface="BIRTH OF A HERO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733550"/>
            <a:ext cx="6629400" cy="31242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es-ES" sz="2400" dirty="0" smtClean="0">
                <a:latin typeface="Caslon Antique" panose="02027200000000000000" pitchFamily="18" charset="0"/>
              </a:rPr>
              <a:t>La estrategia de Mu</a:t>
            </a:r>
            <a:r>
              <a:rPr lang="es-ES" sz="2000" dirty="0" smtClean="0">
                <a:latin typeface="Caslon Antique" panose="02027200000000000000" pitchFamily="18" charset="0"/>
              </a:rPr>
              <a:t>ñ</a:t>
            </a:r>
            <a:r>
              <a:rPr lang="es-ES" sz="2400" dirty="0" smtClean="0">
                <a:latin typeface="Caslon Antique" panose="02027200000000000000" pitchFamily="18" charset="0"/>
              </a:rPr>
              <a:t>oz Rivera result</a:t>
            </a:r>
            <a:r>
              <a:rPr lang="es-ES" sz="2000" dirty="0" smtClean="0">
                <a:solidFill>
                  <a:prstClr val="black"/>
                </a:solidFill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 ser la correcta ya que en 1897, el primer ministro de Espa</a:t>
            </a:r>
            <a:r>
              <a:rPr lang="es-ES" sz="2000" dirty="0" smtClean="0">
                <a:latin typeface="Caslon Antique" panose="02027200000000000000" pitchFamily="18" charset="0"/>
              </a:rPr>
              <a:t>ñ</a:t>
            </a:r>
            <a:r>
              <a:rPr lang="es-ES" sz="2400" dirty="0" smtClean="0">
                <a:latin typeface="Caslon Antique" panose="02027200000000000000" pitchFamily="18" charset="0"/>
              </a:rPr>
              <a:t>a le concedi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 a la isla la </a:t>
            </a:r>
            <a:r>
              <a:rPr lang="es-ES" sz="2400" b="1" dirty="0" smtClean="0">
                <a:latin typeface="Caslon Antique" panose="02027200000000000000" pitchFamily="18" charset="0"/>
              </a:rPr>
              <a:t>Carta Auton</a:t>
            </a:r>
            <a:r>
              <a:rPr lang="es-ES" sz="2000" b="1" dirty="0" smtClean="0">
                <a:latin typeface="Caslon Antique" panose="02027200000000000000" pitchFamily="18" charset="0"/>
              </a:rPr>
              <a:t>ó</a:t>
            </a:r>
            <a:r>
              <a:rPr lang="es-ES" sz="2400" b="1" dirty="0" smtClean="0">
                <a:latin typeface="Caslon Antique" panose="02027200000000000000" pitchFamily="18" charset="0"/>
              </a:rPr>
              <a:t>mica</a:t>
            </a:r>
            <a:r>
              <a:rPr lang="es-ES" sz="2400" dirty="0" smtClean="0">
                <a:latin typeface="Caslon Antique" panose="02027200000000000000" pitchFamily="18" charset="0"/>
              </a:rPr>
              <a:t>. La Carta fue el primer Estatuto de Autonom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a concedido por Espa</a:t>
            </a:r>
            <a:r>
              <a:rPr lang="es-ES" sz="2000" dirty="0" smtClean="0">
                <a:latin typeface="Caslon Antique" panose="02027200000000000000" pitchFamily="18" charset="0"/>
              </a:rPr>
              <a:t>ñ</a:t>
            </a:r>
            <a:r>
              <a:rPr lang="es-ES" sz="2400" dirty="0" smtClean="0">
                <a:latin typeface="Caslon Antique" panose="02027200000000000000" pitchFamily="18" charset="0"/>
              </a:rPr>
              <a:t>a a una de sus provincias. Esta autorizaba la formaci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 de un gobierno local auton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mico organizado entres poderes: legislativo, ejecutivo y judicial. El modelo seria muy parecido al que tuvo Canad</a:t>
            </a:r>
            <a:r>
              <a:rPr lang="es-ES" sz="2000" dirty="0" smtClean="0">
                <a:latin typeface="Caslon Antique" panose="02027200000000000000" pitchFamily="18" charset="0"/>
              </a:rPr>
              <a:t>á</a:t>
            </a:r>
            <a:r>
              <a:rPr lang="es-ES" sz="2400" dirty="0" smtClean="0">
                <a:latin typeface="Caslon Antique" panose="02027200000000000000" pitchFamily="18" charset="0"/>
              </a:rPr>
              <a:t> y el Reino Unido.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086600" y="1855163"/>
            <a:ext cx="1752600" cy="2850188"/>
            <a:chOff x="7086600" y="1855163"/>
            <a:chExt cx="1752600" cy="2850188"/>
          </a:xfrm>
        </p:grpSpPr>
        <p:sp>
          <p:nvSpPr>
            <p:cNvPr id="6" name="Oval 5"/>
            <p:cNvSpPr/>
            <p:nvPr/>
          </p:nvSpPr>
          <p:spPr>
            <a:xfrm>
              <a:off x="7696200" y="2190750"/>
              <a:ext cx="914400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7239000" y="2266950"/>
              <a:ext cx="914400" cy="1219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7620000" y="3105150"/>
              <a:ext cx="914400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 rot="20286255">
              <a:off x="7662123" y="3568941"/>
              <a:ext cx="277188" cy="5256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 rot="21428611">
              <a:off x="8060717" y="3800511"/>
              <a:ext cx="528940" cy="83095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7696200" y="3867150"/>
              <a:ext cx="528940" cy="762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146" name="Picture 2" descr="Image result for boricua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3762" t="7921" r="22772" b="6931"/>
            <a:stretch>
              <a:fillRect/>
            </a:stretch>
          </p:blipFill>
          <p:spPr bwMode="auto">
            <a:xfrm>
              <a:off x="7086600" y="1855163"/>
              <a:ext cx="1752600" cy="285018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</a:rPr>
              <a:t>Arte, Educación y Salud a Finales de siglo</a:t>
            </a:r>
          </a:p>
          <a:p>
            <a:pPr>
              <a:spcBef>
                <a:spcPct val="0"/>
              </a:spcBef>
              <a:defRPr/>
            </a:pPr>
            <a:endParaRPr lang="es-ES" sz="4400" b="1" dirty="0">
              <a:latin typeface="BIRTH OF A HERO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57350"/>
            <a:ext cx="6934200" cy="32766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spcBef>
                <a:spcPct val="20000"/>
              </a:spcBef>
              <a:buFont typeface="Wingdings" pitchFamily="2" charset="2"/>
              <a:buChar char="Ø"/>
            </a:pPr>
            <a:r>
              <a:rPr lang="es-ES" sz="2400" dirty="0" smtClean="0">
                <a:latin typeface="Caslon Antique" panose="02027200000000000000" pitchFamily="18" charset="0"/>
              </a:rPr>
              <a:t>Manuel Zeno Gand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a escritor de </a:t>
            </a:r>
            <a:r>
              <a:rPr lang="es-ES" sz="2400" b="1" dirty="0" smtClean="0">
                <a:latin typeface="Caslon Antique" panose="02027200000000000000" pitchFamily="18" charset="0"/>
              </a:rPr>
              <a:t>La </a:t>
            </a:r>
            <a:r>
              <a:rPr lang="es-ES" sz="2400" b="1" dirty="0" smtClean="0">
                <a:latin typeface="Caslon Antique" panose="02027200000000000000" pitchFamily="18" charset="0"/>
              </a:rPr>
              <a:t>Charca</a:t>
            </a:r>
            <a:r>
              <a:rPr lang="es-ES" sz="2400" dirty="0" smtClean="0">
                <a:latin typeface="Caslon Antique" panose="02027200000000000000" pitchFamily="18" charset="0"/>
              </a:rPr>
              <a:t>, present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 los problemas de los campesinos de la zona monta</a:t>
            </a:r>
            <a:r>
              <a:rPr lang="es-ES" sz="2000" dirty="0" smtClean="0">
                <a:latin typeface="Caslon Antique" panose="02027200000000000000" pitchFamily="18" charset="0"/>
              </a:rPr>
              <a:t>ñ</a:t>
            </a:r>
            <a:r>
              <a:rPr lang="es-ES" sz="2400" dirty="0" smtClean="0">
                <a:latin typeface="Caslon Antique" panose="02027200000000000000" pitchFamily="18" charset="0"/>
              </a:rPr>
              <a:t>osa.</a:t>
            </a:r>
          </a:p>
          <a:p>
            <a:pPr>
              <a:spcBef>
                <a:spcPct val="20000"/>
              </a:spcBef>
              <a:buFont typeface="Wingdings" pitchFamily="2" charset="2"/>
              <a:buChar char="Ø"/>
            </a:pPr>
            <a:r>
              <a:rPr lang="es-ES" sz="2400" dirty="0" smtClean="0">
                <a:latin typeface="Caslon Antique" panose="02027200000000000000" pitchFamily="18" charset="0"/>
              </a:rPr>
              <a:t>Eugenio Mar</a:t>
            </a:r>
            <a:r>
              <a:rPr lang="es-ES" sz="22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a de </a:t>
            </a:r>
            <a:r>
              <a:rPr lang="es-ES" sz="2400" dirty="0" smtClean="0">
                <a:latin typeface="Caslon Antique" panose="02027200000000000000" pitchFamily="18" charset="0"/>
              </a:rPr>
              <a:t>Hostos </a:t>
            </a:r>
            <a:r>
              <a:rPr lang="es-ES" sz="2400" dirty="0" smtClean="0">
                <a:latin typeface="Caslon Antique" panose="02027200000000000000" pitchFamily="18" charset="0"/>
              </a:rPr>
              <a:t>escribi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 tratados sobre la educaci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n.</a:t>
            </a:r>
          </a:p>
          <a:p>
            <a:pPr>
              <a:spcBef>
                <a:spcPct val="20000"/>
              </a:spcBef>
              <a:buFont typeface="Wingdings" pitchFamily="2" charset="2"/>
              <a:buChar char="Ø"/>
            </a:pPr>
            <a:r>
              <a:rPr lang="es-ES" sz="2400" dirty="0" smtClean="0">
                <a:latin typeface="Caslon Antique" panose="02027200000000000000" pitchFamily="18" charset="0"/>
              </a:rPr>
              <a:t>Francisco Oller y </a:t>
            </a:r>
            <a:r>
              <a:rPr lang="es-ES" sz="2400" dirty="0" smtClean="0">
                <a:latin typeface="Caslon Antique" panose="02027200000000000000" pitchFamily="18" charset="0"/>
              </a:rPr>
              <a:t>Cestero fue el </a:t>
            </a:r>
            <a:r>
              <a:rPr lang="es-ES" sz="2400" dirty="0" smtClean="0">
                <a:latin typeface="Caslon Antique" panose="02027200000000000000" pitchFamily="18" charset="0"/>
              </a:rPr>
              <a:t>pintor y creador del cuadro “</a:t>
            </a:r>
            <a:r>
              <a:rPr lang="es-ES" sz="2400" b="1" dirty="0" smtClean="0">
                <a:latin typeface="Caslon Antique" panose="02027200000000000000" pitchFamily="18" charset="0"/>
              </a:rPr>
              <a:t>El Velorio</a:t>
            </a:r>
            <a:r>
              <a:rPr lang="es-ES" sz="2400" dirty="0" smtClean="0">
                <a:latin typeface="Caslon Antique" panose="02027200000000000000" pitchFamily="18" charset="0"/>
              </a:rPr>
              <a:t>”.</a:t>
            </a:r>
          </a:p>
          <a:p>
            <a:pPr>
              <a:spcBef>
                <a:spcPct val="20000"/>
              </a:spcBef>
              <a:buFont typeface="Wingdings" pitchFamily="2" charset="2"/>
              <a:buChar char="Ø"/>
            </a:pPr>
            <a:r>
              <a:rPr lang="es-ES" sz="2400" dirty="0" smtClean="0">
                <a:latin typeface="Caslon Antique" panose="02027200000000000000" pitchFamily="18" charset="0"/>
              </a:rPr>
              <a:t>Juan Morel Campos y Manuel Gregorio fueron conocidos por la </a:t>
            </a:r>
            <a:r>
              <a:rPr lang="es-ES" sz="2400" b="1" dirty="0" smtClean="0">
                <a:latin typeface="Caslon Antique" panose="02027200000000000000" pitchFamily="18" charset="0"/>
              </a:rPr>
              <a:t>Danza</a:t>
            </a:r>
            <a:r>
              <a:rPr lang="es-ES" sz="2400" dirty="0" smtClean="0">
                <a:latin typeface="Caslon Antique" panose="02027200000000000000" pitchFamily="18" charset="0"/>
              </a:rPr>
              <a:t> </a:t>
            </a:r>
            <a:r>
              <a:rPr lang="es-ES" sz="2400" dirty="0" smtClean="0">
                <a:latin typeface="Caslon Antique" panose="02027200000000000000" pitchFamily="18" charset="0"/>
              </a:rPr>
              <a:t>puertorrique</a:t>
            </a:r>
            <a:r>
              <a:rPr lang="es-ES" sz="2000" dirty="0" smtClean="0">
                <a:latin typeface="Caslon Antique" panose="02027200000000000000" pitchFamily="18" charset="0"/>
              </a:rPr>
              <a:t>ñ</a:t>
            </a:r>
            <a:r>
              <a:rPr lang="es-ES" sz="2400" dirty="0" smtClean="0">
                <a:latin typeface="Caslon Antique" panose="02027200000000000000" pitchFamily="18" charset="0"/>
              </a:rPr>
              <a:t>a. Morel realiz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 obras musicales como: No me toques y Felices d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as.</a:t>
            </a:r>
          </a:p>
        </p:txBody>
      </p:sp>
      <p:pic>
        <p:nvPicPr>
          <p:cNvPr id="5124" name="Picture 4" descr="Image result for music notes clipar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1809750"/>
            <a:ext cx="1409700" cy="28194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</a:rPr>
              <a:t>El Trolley</a:t>
            </a:r>
            <a:endParaRPr lang="es-ES" sz="4400" b="1" dirty="0" smtClean="0">
              <a:latin typeface="BIRTH OF A HERO" pitchFamily="2" charset="0"/>
            </a:endParaRPr>
          </a:p>
          <a:p>
            <a:pPr>
              <a:spcBef>
                <a:spcPct val="0"/>
              </a:spcBef>
              <a:defRPr/>
            </a:pPr>
            <a:endParaRPr lang="es-ES" sz="4400" b="1" dirty="0">
              <a:latin typeface="BIRTH OF A HERO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428750"/>
            <a:ext cx="5334000" cy="35052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spcBef>
                <a:spcPct val="20000"/>
              </a:spcBef>
            </a:pPr>
            <a:r>
              <a:rPr lang="es-ES" sz="2400" dirty="0" smtClean="0">
                <a:latin typeface="Caslon Antique" panose="02027200000000000000" pitchFamily="18" charset="0"/>
              </a:rPr>
              <a:t>Aunque </a:t>
            </a:r>
            <a:r>
              <a:rPr lang="es-ES" sz="2400" dirty="0" smtClean="0">
                <a:latin typeface="Caslon Antique" panose="02027200000000000000" pitchFamily="18" charset="0"/>
              </a:rPr>
              <a:t>la isla no </a:t>
            </a:r>
            <a:r>
              <a:rPr lang="es-ES" sz="2400" dirty="0" smtClean="0">
                <a:latin typeface="Caslon Antique" panose="02027200000000000000" pitchFamily="18" charset="0"/>
              </a:rPr>
              <a:t>contó con un sistema ferroviario nacional hasta </a:t>
            </a:r>
            <a:r>
              <a:rPr lang="es-ES" sz="2400" dirty="0" smtClean="0">
                <a:latin typeface="Caslon Antique" panose="02027200000000000000" pitchFamily="18" charset="0"/>
              </a:rPr>
              <a:t>finales </a:t>
            </a:r>
            <a:r>
              <a:rPr lang="es-ES" sz="2400" dirty="0" smtClean="0">
                <a:latin typeface="Caslon Antique" panose="02027200000000000000" pitchFamily="18" charset="0"/>
              </a:rPr>
              <a:t>del siglo XIX, </a:t>
            </a:r>
            <a:r>
              <a:rPr lang="es-ES" sz="2400" dirty="0" smtClean="0">
                <a:latin typeface="Caslon Antique" panose="02027200000000000000" pitchFamily="18" charset="0"/>
              </a:rPr>
              <a:t>Mayagüez tuvo </a:t>
            </a:r>
            <a:r>
              <a:rPr lang="es-ES" sz="2400" dirty="0" smtClean="0">
                <a:latin typeface="Caslon Antique" panose="02027200000000000000" pitchFamily="18" charset="0"/>
              </a:rPr>
              <a:t>un pequeño sistema ferroviario de </a:t>
            </a:r>
            <a:r>
              <a:rPr lang="es-ES" sz="2400" dirty="0" smtClean="0">
                <a:latin typeface="Caslon Antique" panose="02027200000000000000" pitchFamily="18" charset="0"/>
              </a:rPr>
              <a:t>pasajeros a </a:t>
            </a:r>
            <a:r>
              <a:rPr lang="es-ES" sz="2400" dirty="0" smtClean="0">
                <a:latin typeface="Caslon Antique" panose="02027200000000000000" pitchFamily="18" charset="0"/>
              </a:rPr>
              <a:t>lo largo de la actual Avenida Méndez Vigo. </a:t>
            </a:r>
            <a:r>
              <a:rPr lang="es-ES" sz="2400" dirty="0" smtClean="0">
                <a:latin typeface="Caslon Antique" panose="02027200000000000000" pitchFamily="18" charset="0"/>
              </a:rPr>
              <a:t>Fue </a:t>
            </a:r>
            <a:r>
              <a:rPr lang="es-ES" sz="2400" dirty="0" smtClean="0">
                <a:latin typeface="Caslon Antique" panose="02027200000000000000" pitchFamily="18" charset="0"/>
              </a:rPr>
              <a:t>construida</a:t>
            </a:r>
            <a:r>
              <a:rPr lang="es-ES" sz="2400" dirty="0" smtClean="0">
                <a:latin typeface="Caslon Antique" panose="02027200000000000000" pitchFamily="18" charset="0"/>
              </a:rPr>
              <a:t> por </a:t>
            </a:r>
            <a:r>
              <a:rPr lang="es-ES" sz="2400" dirty="0" smtClean="0">
                <a:latin typeface="Caslon Antique" panose="02027200000000000000" pitchFamily="18" charset="0"/>
              </a:rPr>
              <a:t>José A. González y Echevarría en </a:t>
            </a:r>
            <a:r>
              <a:rPr lang="es-ES" sz="2400" dirty="0" smtClean="0">
                <a:latin typeface="Caslon Antique" panose="02027200000000000000" pitchFamily="18" charset="0"/>
              </a:rPr>
              <a:t>1870, siendo </a:t>
            </a:r>
            <a:r>
              <a:rPr lang="es-ES" sz="2400" dirty="0" smtClean="0">
                <a:latin typeface="Caslon Antique" panose="02027200000000000000" pitchFamily="18" charset="0"/>
              </a:rPr>
              <a:t>1872 y 1875.</a:t>
            </a:r>
          </a:p>
          <a:p>
            <a:pPr>
              <a:spcBef>
                <a:spcPct val="20000"/>
              </a:spcBef>
            </a:pPr>
            <a:r>
              <a:rPr lang="es-ES" sz="2400" dirty="0" smtClean="0">
                <a:latin typeface="Caslon Antique" panose="02027200000000000000" pitchFamily="18" charset="0"/>
              </a:rPr>
              <a:t>En 1878, al ingeniero </a:t>
            </a:r>
            <a:r>
              <a:rPr lang="es-ES" sz="2400" dirty="0" smtClean="0">
                <a:latin typeface="Caslon Antique" panose="02027200000000000000" pitchFamily="18" charset="0"/>
              </a:rPr>
              <a:t>Pablo </a:t>
            </a:r>
            <a:r>
              <a:rPr lang="es-ES" sz="2400" dirty="0" smtClean="0">
                <a:latin typeface="Caslon Antique" panose="02027200000000000000" pitchFamily="18" charset="0"/>
              </a:rPr>
              <a:t>Ubarri </a:t>
            </a:r>
            <a:r>
              <a:rPr lang="es-ES" sz="2400" dirty="0" smtClean="0">
                <a:latin typeface="Caslon Antique" panose="02027200000000000000" pitchFamily="18" charset="0"/>
              </a:rPr>
              <a:t>obtuvo permiso </a:t>
            </a:r>
            <a:r>
              <a:rPr lang="es-ES" sz="2400" dirty="0" smtClean="0">
                <a:latin typeface="Caslon Antique" panose="02027200000000000000" pitchFamily="18" charset="0"/>
              </a:rPr>
              <a:t>para construir y operar un </a:t>
            </a:r>
            <a:r>
              <a:rPr lang="es-ES" sz="2400" b="1" dirty="0" smtClean="0">
                <a:latin typeface="Caslon Antique" panose="02027200000000000000" pitchFamily="18" charset="0"/>
              </a:rPr>
              <a:t>tranvía</a:t>
            </a:r>
            <a:r>
              <a:rPr lang="es-ES" sz="2400" dirty="0" smtClean="0">
                <a:latin typeface="Caslon Antique" panose="02027200000000000000" pitchFamily="18" charset="0"/>
              </a:rPr>
              <a:t> de vapor de pasajeros de 7 millas </a:t>
            </a:r>
            <a:r>
              <a:rPr lang="es-ES" sz="2400" dirty="0" smtClean="0">
                <a:latin typeface="Caslon Antique" panose="02027200000000000000" pitchFamily="18" charset="0"/>
              </a:rPr>
              <a:t>entre </a:t>
            </a:r>
            <a:r>
              <a:rPr lang="es-ES" sz="2400" dirty="0" smtClean="0">
                <a:latin typeface="Caslon Antique" panose="02027200000000000000" pitchFamily="18" charset="0"/>
              </a:rPr>
              <a:t>San Juan y </a:t>
            </a:r>
            <a:r>
              <a:rPr lang="es-ES" sz="2400" dirty="0" smtClean="0">
                <a:latin typeface="Caslon Antique" panose="02027200000000000000" pitchFamily="18" charset="0"/>
              </a:rPr>
              <a:t>Río </a:t>
            </a:r>
            <a:r>
              <a:rPr lang="es-ES" sz="2400" dirty="0" smtClean="0">
                <a:latin typeface="Caslon Antique" panose="02027200000000000000" pitchFamily="18" charset="0"/>
              </a:rPr>
              <a:t>Piedras. </a:t>
            </a:r>
            <a:r>
              <a:rPr lang="es-ES" sz="2400" dirty="0" smtClean="0">
                <a:latin typeface="Caslon Antique" panose="02027200000000000000" pitchFamily="18" charset="0"/>
              </a:rPr>
              <a:t>En </a:t>
            </a:r>
            <a:r>
              <a:rPr lang="es-ES" sz="2400" dirty="0" smtClean="0">
                <a:latin typeface="Caslon Antique" panose="02027200000000000000" pitchFamily="18" charset="0"/>
              </a:rPr>
              <a:t>1901, San Juan Light &amp; Transit </a:t>
            </a:r>
            <a:r>
              <a:rPr lang="es-ES" sz="2400" dirty="0" err="1" smtClean="0">
                <a:latin typeface="Caslon Antique" panose="02027200000000000000" pitchFamily="18" charset="0"/>
              </a:rPr>
              <a:t>Co.</a:t>
            </a:r>
            <a:r>
              <a:rPr lang="es-ES" sz="2400" dirty="0" smtClean="0">
                <a:latin typeface="Caslon Antique" panose="02027200000000000000" pitchFamily="18" charset="0"/>
              </a:rPr>
              <a:t> reemplazó el tranvía de vapor por </a:t>
            </a:r>
            <a:r>
              <a:rPr lang="es-ES" sz="2400" dirty="0" smtClean="0">
                <a:latin typeface="Caslon Antique" panose="02027200000000000000" pitchFamily="18" charset="0"/>
              </a:rPr>
              <a:t>uno eléctrico</a:t>
            </a:r>
            <a:r>
              <a:rPr lang="es-ES" sz="2400" dirty="0" smtClean="0">
                <a:latin typeface="Caslon Antique" panose="02027200000000000000" pitchFamily="18" charset="0"/>
              </a:rPr>
              <a:t>.</a:t>
            </a:r>
          </a:p>
        </p:txBody>
      </p:sp>
      <p:pic>
        <p:nvPicPr>
          <p:cNvPr id="6" name="Picture 5" descr="C:\Users\Jim\Desktop\TranviaMayaguez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038350"/>
            <a:ext cx="2667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  <a:ea typeface="+mj-ea"/>
                <a:cs typeface="+mj-cs"/>
              </a:rPr>
              <a:t>Es hora de leer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038600" y="2190750"/>
            <a:ext cx="4334554" cy="1981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 algn="r">
              <a:spcBef>
                <a:spcPct val="20000"/>
              </a:spcBef>
            </a:pPr>
            <a:r>
              <a:rPr lang="es-ES" sz="2600" dirty="0" smtClean="0">
                <a:latin typeface="Caslon Antique" panose="02027200000000000000" pitchFamily="18" charset="0"/>
              </a:rPr>
              <a:t>Toma 25 minutos para leer y contestar la pregunta inicial y definir los t</a:t>
            </a:r>
            <a:r>
              <a:rPr lang="es-ES" sz="2000" dirty="0" smtClean="0">
                <a:latin typeface="Caslon Antique" panose="02027200000000000000" pitchFamily="18" charset="0"/>
              </a:rPr>
              <a:t>é</a:t>
            </a:r>
            <a:r>
              <a:rPr lang="es-ES" sz="2600" dirty="0" smtClean="0">
                <a:latin typeface="Caslon Antique" panose="02027200000000000000" pitchFamily="18" charset="0"/>
              </a:rPr>
              <a:t>rminos del d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600" dirty="0" smtClean="0">
                <a:latin typeface="Caslon Antique" panose="02027200000000000000" pitchFamily="18" charset="0"/>
              </a:rPr>
              <a:t>a. Prep</a:t>
            </a:r>
            <a:r>
              <a:rPr lang="es-ES" sz="2000" dirty="0" smtClean="0">
                <a:latin typeface="Caslon Antique" panose="02027200000000000000" pitchFamily="18" charset="0"/>
              </a:rPr>
              <a:t>á</a:t>
            </a:r>
            <a:r>
              <a:rPr lang="es-ES" sz="2600" dirty="0" smtClean="0">
                <a:latin typeface="Caslon Antique" panose="02027200000000000000" pitchFamily="18" charset="0"/>
              </a:rPr>
              <a:t>rate para discutir la lectura en clases. Pero eso no es todo…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57200" y="1428750"/>
            <a:ext cx="3755291" cy="3048000"/>
            <a:chOff x="381000" y="1352550"/>
            <a:chExt cx="3907691" cy="3048000"/>
          </a:xfrm>
        </p:grpSpPr>
        <p:sp>
          <p:nvSpPr>
            <p:cNvPr id="18" name="Rectangle 17"/>
            <p:cNvSpPr/>
            <p:nvPr/>
          </p:nvSpPr>
          <p:spPr>
            <a:xfrm rot="1282388">
              <a:off x="958408" y="3373906"/>
              <a:ext cx="11430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438400" y="3486150"/>
              <a:ext cx="1143000" cy="457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971800" y="2952750"/>
              <a:ext cx="457200" cy="533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838200" y="3028950"/>
              <a:ext cx="914400" cy="609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rot="1143958">
              <a:off x="1116386" y="2971755"/>
              <a:ext cx="1650374" cy="8001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4" descr="Related image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10000"/>
            </a:blip>
            <a:srcRect/>
            <a:stretch>
              <a:fillRect/>
            </a:stretch>
          </p:blipFill>
          <p:spPr bwMode="auto">
            <a:xfrm>
              <a:off x="381000" y="1352550"/>
              <a:ext cx="3907691" cy="3048000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1096303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1084</TotalTime>
  <Words>428</Words>
  <Application>Microsoft Office PowerPoint</Application>
  <PresentationFormat>On-screen Show (16:9)</PresentationFormat>
  <Paragraphs>34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PUERTO RICO</dc:title>
  <dc:creator>Jim</dc:creator>
  <cp:lastModifiedBy>Jim</cp:lastModifiedBy>
  <cp:revision>168</cp:revision>
  <dcterms:created xsi:type="dcterms:W3CDTF">2019-07-26T01:32:32Z</dcterms:created>
  <dcterms:modified xsi:type="dcterms:W3CDTF">2021-01-12T01:04:13Z</dcterms:modified>
</cp:coreProperties>
</file>