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97" r:id="rId5"/>
    <p:sldId id="280" r:id="rId6"/>
    <p:sldId id="298" r:id="rId7"/>
    <p:sldId id="300" r:id="rId8"/>
    <p:sldId id="296" r:id="rId9"/>
    <p:sldId id="287" r:id="rId10"/>
    <p:sldId id="299" r:id="rId11"/>
    <p:sldId id="274" r:id="rId12"/>
    <p:sldId id="263"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1/31/2019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3B5pGiWptb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p4mbk59rbj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heZoGPlncD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romulus and remus"/>
          <p:cNvPicPr>
            <a:picLocks noChangeAspect="1" noChangeArrowheads="1"/>
          </p:cNvPicPr>
          <p:nvPr/>
        </p:nvPicPr>
        <p:blipFill>
          <a:blip r:embed="rId2" cstate="print"/>
          <a:srcRect t="2589" b="4198"/>
          <a:stretch>
            <a:fillRect/>
          </a:stretch>
        </p:blipFill>
        <p:spPr bwMode="auto">
          <a:xfrm>
            <a:off x="0" y="-12700"/>
            <a:ext cx="9144000" cy="5156200"/>
          </a:xfrm>
          <a:prstGeom prst="rect">
            <a:avLst/>
          </a:prstGeom>
          <a:noFill/>
        </p:spPr>
      </p:pic>
      <p:sp>
        <p:nvSpPr>
          <p:cNvPr id="10" name="Subtitle 2"/>
          <p:cNvSpPr>
            <a:spLocks noGrp="1"/>
          </p:cNvSpPr>
          <p:nvPr>
            <p:ph type="subTitle" idx="1"/>
          </p:nvPr>
        </p:nvSpPr>
        <p:spPr>
          <a:xfrm>
            <a:off x="1676400" y="3105150"/>
            <a:ext cx="5943600" cy="742950"/>
          </a:xfrm>
        </p:spPr>
        <p:txBody>
          <a:bodyPr>
            <a:noAutofit/>
          </a:bodyPr>
          <a:lstStyle/>
          <a:p>
            <a:pPr algn="l"/>
            <a:r>
              <a:rPr lang="en-US" b="1" dirty="0" smtClean="0">
                <a:ln w="18415" cmpd="sng">
                  <a:noFill/>
                  <a:prstDash val="solid"/>
                </a:ln>
                <a:solidFill>
                  <a:schemeClr val="bg1"/>
                </a:solidFill>
                <a:effectLst>
                  <a:glow rad="101600">
                    <a:schemeClr val="accent3">
                      <a:satMod val="175000"/>
                      <a:alpha val="40000"/>
                    </a:schemeClr>
                  </a:glow>
                </a:effectLst>
                <a:latin typeface="BIRTH OF A HERO" pitchFamily="2" charset="0"/>
              </a:rPr>
              <a:t>Geography &amp; Rise of Rome</a:t>
            </a:r>
            <a:endParaRPr lang="en-US" b="1" dirty="0">
              <a:ln w="18415" cmpd="sng">
                <a:noFill/>
                <a:prstDash val="solid"/>
              </a:ln>
              <a:solidFill>
                <a:schemeClr val="bg1"/>
              </a:solidFill>
              <a:effectLst>
                <a:glow rad="101600">
                  <a:schemeClr val="accent3">
                    <a:satMod val="175000"/>
                    <a:alpha val="40000"/>
                  </a:schemeClr>
                </a:glow>
              </a:effectLst>
              <a:latin typeface="BIRTH OF A HERO" pitchFamily="2" charset="0"/>
            </a:endParaRPr>
          </a:p>
        </p:txBody>
      </p:sp>
      <p:sp>
        <p:nvSpPr>
          <p:cNvPr id="6" name="Title 1"/>
          <p:cNvSpPr txBox="1">
            <a:spLocks/>
          </p:cNvSpPr>
          <p:nvPr/>
        </p:nvSpPr>
        <p:spPr>
          <a:xfrm>
            <a:off x="0" y="1657350"/>
            <a:ext cx="9144000" cy="12953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smtClean="0">
                <a:ln>
                  <a:noFill/>
                </a:ln>
                <a:solidFill>
                  <a:schemeClr val="tx1"/>
                </a:solidFill>
                <a:effectLst/>
                <a:uLnTx/>
                <a:uFillTx/>
                <a:latin typeface="BIRTH OF A HERO" pitchFamily="2" charset="0"/>
                <a:ea typeface="+mj-ea"/>
                <a:cs typeface="+mj-cs"/>
              </a:rPr>
              <a:t>WORLD HISTORY</a:t>
            </a:r>
            <a:endParaRPr kumimoji="0" lang="en-US" sz="8800" b="1" i="0" u="none" strike="noStrike" kern="1200" cap="none" spc="0" normalizeH="0" baseline="0" noProof="0" dirty="0">
              <a:ln>
                <a:noFill/>
              </a:ln>
              <a:solidFill>
                <a:schemeClr val="tx1"/>
              </a:solidFill>
              <a:effectLst/>
              <a:uLnTx/>
              <a:uFillTx/>
              <a:latin typeface="BIRTH OF A HERO" pitchFamily="2" charset="0"/>
              <a:ea typeface="+mj-ea"/>
              <a:cs typeface="+mj-cs"/>
            </a:endParaRPr>
          </a:p>
        </p:txBody>
      </p:sp>
      <p:sp>
        <p:nvSpPr>
          <p:cNvPr id="8" name="Subtitle 2"/>
          <p:cNvSpPr txBox="1">
            <a:spLocks/>
          </p:cNvSpPr>
          <p:nvPr/>
        </p:nvSpPr>
        <p:spPr>
          <a:xfrm>
            <a:off x="59436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effectLst>
                  <a:outerShdw blurRad="38100" dist="38100" dir="2700000" algn="tl">
                    <a:srgbClr val="000000">
                      <a:alpha val="43137"/>
                    </a:srgbClr>
                  </a:outerShdw>
                </a:effectLst>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effectLst>
                <a:outerShdw blurRad="38100" dist="38100" dir="2700000" algn="tl">
                  <a:srgbClr val="000000">
                    <a:alpha val="43137"/>
                  </a:srgbClr>
                </a:outerShdw>
              </a:effectLst>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ppt_x</p:attrName>
                                        </p:attrNameLst>
                                      </p:cBhvr>
                                      <p:tavLst>
                                        <p:tav tm="0">
                                          <p:val>
                                            <p:strVal val="#ppt_x"/>
                                          </p:val>
                                        </p:tav>
                                        <p:tav tm="100000">
                                          <p:val>
                                            <p:strVal val="#ppt_x"/>
                                          </p:val>
                                        </p:tav>
                                      </p:tavLst>
                                    </p:anim>
                                    <p:anim calcmode="lin" valueType="num">
                                      <p:cBhvr>
                                        <p:cTn id="17"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352550"/>
            <a:ext cx="5543950" cy="3477875"/>
          </a:xfrm>
          <a:prstGeom prst="rect">
            <a:avLst/>
          </a:prstGeom>
        </p:spPr>
        <p:txBody>
          <a:bodyPr wrap="square">
            <a:spAutoFit/>
          </a:bodyPr>
          <a:lstStyle/>
          <a:p>
            <a:pPr algn="r"/>
            <a:r>
              <a:rPr lang="en-US" sz="2000" dirty="0" smtClean="0">
                <a:solidFill>
                  <a:schemeClr val="bg1"/>
                </a:solidFill>
              </a:rPr>
              <a:t>It is believed </a:t>
            </a:r>
            <a:r>
              <a:rPr lang="en-US" sz="2000" dirty="0">
                <a:solidFill>
                  <a:schemeClr val="bg1"/>
                </a:solidFill>
              </a:rPr>
              <a:t>that Rome </a:t>
            </a:r>
            <a:r>
              <a:rPr lang="en-US" sz="2000" dirty="0" smtClean="0">
                <a:solidFill>
                  <a:schemeClr val="bg1"/>
                </a:solidFill>
              </a:rPr>
              <a:t>was founded </a:t>
            </a:r>
            <a:r>
              <a:rPr lang="en-US" sz="2000" dirty="0">
                <a:solidFill>
                  <a:schemeClr val="bg1"/>
                </a:solidFill>
              </a:rPr>
              <a:t>in 753 </a:t>
            </a:r>
            <a:r>
              <a:rPr lang="en-US" sz="2000" dirty="0" smtClean="0">
                <a:solidFill>
                  <a:schemeClr val="bg1"/>
                </a:solidFill>
              </a:rPr>
              <a:t>BC </a:t>
            </a:r>
            <a:r>
              <a:rPr lang="en-US" sz="2000" dirty="0">
                <a:solidFill>
                  <a:schemeClr val="bg1"/>
                </a:solidFill>
              </a:rPr>
              <a:t>and that the republic had begun in 509 </a:t>
            </a:r>
            <a:r>
              <a:rPr lang="en-US" sz="2000" dirty="0" smtClean="0">
                <a:solidFill>
                  <a:schemeClr val="bg1"/>
                </a:solidFill>
              </a:rPr>
              <a:t>BC, </a:t>
            </a:r>
            <a:r>
              <a:rPr lang="en-US" sz="2000" dirty="0">
                <a:solidFill>
                  <a:schemeClr val="bg1"/>
                </a:solidFill>
              </a:rPr>
              <a:t>following the overthrow of Lucius Tarquinius Superbus, the last of Rome's </a:t>
            </a:r>
            <a:r>
              <a:rPr lang="en-US" sz="2000" dirty="0" smtClean="0">
                <a:solidFill>
                  <a:schemeClr val="bg1"/>
                </a:solidFill>
              </a:rPr>
              <a:t>7 </a:t>
            </a:r>
            <a:r>
              <a:rPr lang="en-US" sz="2000" dirty="0">
                <a:solidFill>
                  <a:schemeClr val="bg1"/>
                </a:solidFill>
              </a:rPr>
              <a:t>kings</a:t>
            </a:r>
            <a:r>
              <a:rPr lang="en-US" sz="2000" dirty="0" smtClean="0">
                <a:solidFill>
                  <a:schemeClr val="bg1"/>
                </a:solidFill>
              </a:rPr>
              <a:t>.</a:t>
            </a:r>
          </a:p>
          <a:p>
            <a:pPr algn="r"/>
            <a:r>
              <a:rPr lang="en-US" sz="2000" dirty="0">
                <a:solidFill>
                  <a:schemeClr val="bg1"/>
                </a:solidFill>
              </a:rPr>
              <a:t>In Roman society, the aristocrats were known as </a:t>
            </a:r>
            <a:r>
              <a:rPr lang="en-US" sz="2000" b="1" dirty="0">
                <a:solidFill>
                  <a:schemeClr val="bg1"/>
                </a:solidFill>
              </a:rPr>
              <a:t>patricians</a:t>
            </a:r>
            <a:r>
              <a:rPr lang="en-US" sz="2000" dirty="0">
                <a:solidFill>
                  <a:schemeClr val="bg1"/>
                </a:solidFill>
              </a:rPr>
              <a:t>. The highest positions in the government were held by </a:t>
            </a:r>
            <a:r>
              <a:rPr lang="en-US" sz="2000" b="1" dirty="0">
                <a:solidFill>
                  <a:schemeClr val="bg1"/>
                </a:solidFill>
              </a:rPr>
              <a:t>two consuls</a:t>
            </a:r>
            <a:r>
              <a:rPr lang="en-US" sz="2000" dirty="0">
                <a:solidFill>
                  <a:schemeClr val="bg1"/>
                </a:solidFill>
              </a:rPr>
              <a:t>, or leaders, who ruled the Roman Republic. A senate composed of patricians elected these consuls. At this time, lower-class citizens, or </a:t>
            </a:r>
            <a:r>
              <a:rPr lang="en-US" sz="2000" b="1" dirty="0">
                <a:solidFill>
                  <a:schemeClr val="bg1"/>
                </a:solidFill>
              </a:rPr>
              <a:t>plebeians</a:t>
            </a:r>
            <a:r>
              <a:rPr lang="en-US" sz="2000" dirty="0">
                <a:solidFill>
                  <a:schemeClr val="bg1"/>
                </a:solidFill>
              </a:rPr>
              <a:t>, had virtually no say in the government.</a:t>
            </a:r>
          </a:p>
        </p:txBody>
      </p:sp>
      <p:pic>
        <p:nvPicPr>
          <p:cNvPr id="5122" name="Picture 2" descr="Image result for cincinnatus">
            <a:hlinkClick r:id="rId2"/>
          </p:cNvPr>
          <p:cNvPicPr>
            <a:picLocks noChangeAspect="1" noChangeArrowheads="1"/>
          </p:cNvPicPr>
          <p:nvPr/>
        </p:nvPicPr>
        <p:blipFill>
          <a:blip r:embed="rId3" cstate="print"/>
          <a:srcRect/>
          <a:stretch>
            <a:fillRect/>
          </a:stretch>
        </p:blipFill>
        <p:spPr bwMode="auto">
          <a:xfrm>
            <a:off x="533400" y="1428750"/>
            <a:ext cx="2423161" cy="3200401"/>
          </a:xfrm>
          <a:prstGeom prst="rect">
            <a:avLst/>
          </a:prstGeom>
          <a:noFill/>
        </p:spPr>
      </p:pic>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Early Republic</a:t>
            </a:r>
          </a:p>
        </p:txBody>
      </p:sp>
      <p:sp>
        <p:nvSpPr>
          <p:cNvPr id="5" name="Title 3"/>
          <p:cNvSpPr txBox="1">
            <a:spLocks/>
          </p:cNvSpPr>
          <p:nvPr/>
        </p:nvSpPr>
        <p:spPr>
          <a:xfrm rot="20490518">
            <a:off x="411914" y="16001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015663"/>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During the early part of its history, Rome was ruled by monarchs.</a:t>
            </a:r>
          </a:p>
          <a:p>
            <a:pPr marL="457200" lvl="0" indent="-457200">
              <a:lnSpc>
                <a:spcPct val="150000"/>
              </a:lnSpc>
              <a:buFont typeface="+mj-lt"/>
              <a:buAutoNum type="arabicPeriod"/>
              <a:defRPr/>
            </a:pPr>
            <a:r>
              <a:rPr lang="en-US" sz="2000" kern="0" dirty="0" smtClean="0">
                <a:solidFill>
                  <a:schemeClr val="bg1"/>
                </a:solidFill>
              </a:rPr>
              <a:t>As Rome developed, its government became republican.</a:t>
            </a:r>
          </a:p>
        </p:txBody>
      </p:sp>
    </p:spTree>
    <p:extLst>
      <p:ext uri="{BB962C8B-B14F-4D97-AF65-F5344CB8AC3E}">
        <p14:creationId xmlns:p14="http://schemas.microsoft.com/office/powerpoint/2010/main" xmlns="" val="229189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Government</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571500" y="1581150"/>
            <a:ext cx="80010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are the leader of a group of people looking for a site to build a new city. After talking with your advisors, you have narrowed your choice to two possible sites. Both locations have plenty of water and good soil for farming, but they are otherwise very different. One is on top of a tall rocky hill overlooking a shallow river. The other is on a wide open field right next on a wide open field right next to the sea. </a:t>
            </a:r>
            <a:r>
              <a:rPr lang="en-US" sz="2000" b="1" dirty="0" smtClean="0">
                <a:solidFill>
                  <a:schemeClr val="bg1"/>
                </a:solidFill>
              </a:rPr>
              <a:t>Which site will you use for your city? Why?</a:t>
            </a:r>
          </a:p>
          <a:p>
            <a:pPr marL="0" indent="0" algn="ctr">
              <a:buNone/>
            </a:pPr>
            <a:r>
              <a:rPr lang="en-US" sz="2000" dirty="0" smtClean="0">
                <a:solidFill>
                  <a:schemeClr val="bg1"/>
                </a:solidFill>
              </a:rPr>
              <a:t>Take a minute to write down your answer and explanation.</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23950"/>
            <a:ext cx="3505200" cy="3477875"/>
          </a:xfrm>
          <a:prstGeom prst="rect">
            <a:avLst/>
          </a:prstGeom>
        </p:spPr>
        <p:txBody>
          <a:bodyPr wrap="square">
            <a:spAutoFit/>
          </a:bodyPr>
          <a:lstStyle/>
          <a:p>
            <a:r>
              <a:rPr lang="en-US" sz="2000" dirty="0" smtClean="0">
                <a:solidFill>
                  <a:schemeClr val="bg1"/>
                </a:solidFill>
              </a:rPr>
              <a:t>From a small town on the </a:t>
            </a:r>
            <a:r>
              <a:rPr lang="en-US" sz="2000" b="1" dirty="0" smtClean="0">
                <a:solidFill>
                  <a:schemeClr val="bg1"/>
                </a:solidFill>
              </a:rPr>
              <a:t>Tiber River</a:t>
            </a:r>
            <a:r>
              <a:rPr lang="en-US" sz="2000" dirty="0" smtClean="0">
                <a:solidFill>
                  <a:schemeClr val="bg1"/>
                </a:solidFill>
              </a:rPr>
              <a:t>, Rome grew into a mighty power. Rome’s geography – its central location and good climate – were important factors in its success and growth. The city’s rise as a military power began when the Romans went to war and conquered neighboring Italian tribes.</a:t>
            </a:r>
          </a:p>
        </p:txBody>
      </p:sp>
      <p:pic>
        <p:nvPicPr>
          <p:cNvPr id="3" name="Picture 2" descr="Related image"/>
          <p:cNvPicPr>
            <a:picLocks noChangeAspect="1" noChangeArrowheads="1"/>
          </p:cNvPicPr>
          <p:nvPr/>
        </p:nvPicPr>
        <p:blipFill>
          <a:blip r:embed="rId2" cstate="print"/>
          <a:srcRect/>
          <a:stretch>
            <a:fillRect/>
          </a:stretch>
        </p:blipFill>
        <p:spPr bwMode="auto">
          <a:xfrm>
            <a:off x="4228948" y="0"/>
            <a:ext cx="4915052" cy="5153026"/>
          </a:xfrm>
          <a:prstGeom prst="rect">
            <a:avLst/>
          </a:prstGeom>
          <a:noFill/>
        </p:spPr>
      </p:pic>
      <p:sp>
        <p:nvSpPr>
          <p:cNvPr id="6" name="Oval 5"/>
          <p:cNvSpPr/>
          <p:nvPr/>
        </p:nvSpPr>
        <p:spPr>
          <a:xfrm>
            <a:off x="5867400" y="188595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9800" y="1504950"/>
            <a:ext cx="2667000" cy="2246769"/>
          </a:xfrm>
          <a:prstGeom prst="rect">
            <a:avLst/>
          </a:prstGeom>
        </p:spPr>
        <p:txBody>
          <a:bodyPr wrap="square">
            <a:spAutoFit/>
          </a:bodyPr>
          <a:lstStyle/>
          <a:p>
            <a:pPr algn="r"/>
            <a:r>
              <a:rPr lang="en-US" sz="2000" kern="0" dirty="0" smtClean="0">
                <a:solidFill>
                  <a:schemeClr val="bg1"/>
                </a:solidFill>
              </a:rPr>
              <a:t>To learn more about this topic read pages 294 thru 299 and complete the </a:t>
            </a:r>
            <a:r>
              <a:rPr lang="en-US" sz="2000" i="1" kern="0" dirty="0" smtClean="0">
                <a:solidFill>
                  <a:schemeClr val="bg1"/>
                </a:solidFill>
                <a:effectLst>
                  <a:glow rad="139700">
                    <a:schemeClr val="accent6">
                      <a:satMod val="175000"/>
                      <a:alpha val="40000"/>
                    </a:schemeClr>
                  </a:glow>
                </a:effectLst>
              </a:rPr>
              <a:t>section 1 assessment</a:t>
            </a:r>
            <a:r>
              <a:rPr lang="en-US" sz="2000" kern="0" dirty="0" smtClean="0">
                <a:solidFill>
                  <a:schemeClr val="bg1"/>
                </a:solidFill>
              </a:rPr>
              <a:t>. Show me the completed work when complete.</a:t>
            </a:r>
            <a:endParaRPr lang="en-US" sz="2000" dirty="0">
              <a:solidFill>
                <a:schemeClr val="bg1"/>
              </a:solidFill>
            </a:endParaRPr>
          </a:p>
        </p:txBody>
      </p:sp>
      <p:pic>
        <p:nvPicPr>
          <p:cNvPr id="7170" name="Picture 2" descr="Related image"/>
          <p:cNvPicPr>
            <a:picLocks noChangeAspect="1" noChangeArrowheads="1"/>
          </p:cNvPicPr>
          <p:nvPr/>
        </p:nvPicPr>
        <p:blipFill>
          <a:blip r:embed="rId2" cstate="print"/>
          <a:srcRect l="7692" r="3846"/>
          <a:stretch>
            <a:fillRect/>
          </a:stretch>
        </p:blipFill>
        <p:spPr bwMode="auto">
          <a:xfrm>
            <a:off x="533400" y="1047750"/>
            <a:ext cx="5381743" cy="3429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66750"/>
            <a:ext cx="7772400" cy="707886"/>
          </a:xfrm>
          <a:prstGeom prst="rect">
            <a:avLst/>
          </a:prstGeom>
        </p:spPr>
        <p:txBody>
          <a:bodyPr wrap="square">
            <a:spAutoFit/>
          </a:bodyPr>
          <a:lstStyle/>
          <a:p>
            <a:pPr algn="ctr"/>
            <a:r>
              <a:rPr lang="en-US" sz="2000" b="1" kern="0" dirty="0" smtClean="0">
                <a:solidFill>
                  <a:schemeClr val="bg1"/>
                </a:solidFill>
              </a:rPr>
              <a:t>Italy</a:t>
            </a:r>
            <a:r>
              <a:rPr lang="en-US" sz="2000" kern="0" dirty="0" smtClean="0">
                <a:solidFill>
                  <a:schemeClr val="bg1"/>
                </a:solidFill>
              </a:rPr>
              <a:t>, where </a:t>
            </a:r>
            <a:r>
              <a:rPr lang="en-US" sz="2000" b="1" kern="0" dirty="0" smtClean="0">
                <a:solidFill>
                  <a:schemeClr val="bg1"/>
                </a:solidFill>
              </a:rPr>
              <a:t>Rome</a:t>
            </a:r>
            <a:r>
              <a:rPr lang="en-US" sz="2000" kern="0" dirty="0" smtClean="0">
                <a:solidFill>
                  <a:schemeClr val="bg1"/>
                </a:solidFill>
              </a:rPr>
              <a:t> was built, is a peninsula in southern </a:t>
            </a:r>
            <a:r>
              <a:rPr lang="en-US" sz="2000" b="1" kern="0" dirty="0" smtClean="0">
                <a:solidFill>
                  <a:schemeClr val="bg1"/>
                </a:solidFill>
              </a:rPr>
              <a:t>Europe</a:t>
            </a:r>
            <a:r>
              <a:rPr lang="en-US" sz="2000" kern="0" dirty="0" smtClean="0">
                <a:solidFill>
                  <a:schemeClr val="bg1"/>
                </a:solidFill>
              </a:rPr>
              <a:t>. Most observers claim that it looks like a </a:t>
            </a:r>
            <a:r>
              <a:rPr lang="en-US" sz="2000" b="1" kern="0" dirty="0" smtClean="0">
                <a:solidFill>
                  <a:schemeClr val="bg1"/>
                </a:solidFill>
              </a:rPr>
              <a:t>high-heeled boot</a:t>
            </a:r>
            <a:r>
              <a:rPr lang="en-US" sz="2000" kern="0" dirty="0" smtClean="0">
                <a:solidFill>
                  <a:schemeClr val="bg1"/>
                </a:solidFill>
              </a:rPr>
              <a:t>.</a:t>
            </a:r>
            <a:endParaRPr lang="en-US" sz="2000" dirty="0">
              <a:solidFill>
                <a:schemeClr val="bg1"/>
              </a:solidFill>
            </a:endParaRPr>
          </a:p>
        </p:txBody>
      </p:sp>
      <p:pic>
        <p:nvPicPr>
          <p:cNvPr id="7170" name="Picture 2" descr="Related image"/>
          <p:cNvPicPr>
            <a:picLocks noChangeAspect="1" noChangeArrowheads="1"/>
          </p:cNvPicPr>
          <p:nvPr/>
        </p:nvPicPr>
        <p:blipFill>
          <a:blip r:embed="rId2" cstate="print">
            <a:lum contrast="14000"/>
          </a:blip>
          <a:srcRect t="32133"/>
          <a:stretch>
            <a:fillRect/>
          </a:stretch>
        </p:blipFill>
        <p:spPr bwMode="auto">
          <a:xfrm>
            <a:off x="0" y="1657350"/>
            <a:ext cx="9144000" cy="3486150"/>
          </a:xfrm>
          <a:prstGeom prst="rect">
            <a:avLst/>
          </a:prstGeom>
          <a:noFill/>
        </p:spPr>
      </p:pic>
      <p:sp>
        <p:nvSpPr>
          <p:cNvPr id="5" name="Left Arrow 4"/>
          <p:cNvSpPr/>
          <p:nvPr/>
        </p:nvSpPr>
        <p:spPr>
          <a:xfrm>
            <a:off x="5257800" y="3486150"/>
            <a:ext cx="2438400" cy="990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Italian Peninsula</a:t>
            </a:r>
            <a:endParaRPr lang="en-US"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Geography of Italy</a:t>
            </a:r>
          </a:p>
        </p:txBody>
      </p:sp>
      <p:sp>
        <p:nvSpPr>
          <p:cNvPr id="4" name="Rectangle 3"/>
          <p:cNvSpPr/>
          <p:nvPr/>
        </p:nvSpPr>
        <p:spPr>
          <a:xfrm>
            <a:off x="457200" y="1200150"/>
            <a:ext cx="4495800" cy="3477875"/>
          </a:xfrm>
          <a:prstGeom prst="rect">
            <a:avLst/>
          </a:prstGeom>
        </p:spPr>
        <p:txBody>
          <a:bodyPr wrap="square">
            <a:spAutoFit/>
          </a:bodyPr>
          <a:lstStyle/>
          <a:p>
            <a:r>
              <a:rPr lang="en-US" sz="2000" dirty="0" smtClean="0">
                <a:solidFill>
                  <a:schemeClr val="bg1"/>
                </a:solidFill>
              </a:rPr>
              <a:t>Italy, comprises the Italian Peninsula, the southern side of the </a:t>
            </a:r>
            <a:r>
              <a:rPr lang="en-US" sz="2000" b="1" dirty="0" smtClean="0">
                <a:solidFill>
                  <a:schemeClr val="bg1"/>
                </a:solidFill>
              </a:rPr>
              <a:t>Alps</a:t>
            </a:r>
            <a:r>
              <a:rPr lang="en-US" sz="2000" dirty="0" smtClean="0">
                <a:solidFill>
                  <a:schemeClr val="bg1"/>
                </a:solidFill>
              </a:rPr>
              <a:t>, the large plain of the Po Valley and the islands of </a:t>
            </a:r>
            <a:r>
              <a:rPr lang="en-US" sz="2000" b="1" dirty="0" smtClean="0">
                <a:solidFill>
                  <a:schemeClr val="bg1"/>
                </a:solidFill>
              </a:rPr>
              <a:t>Sicily</a:t>
            </a:r>
            <a:r>
              <a:rPr lang="en-US" sz="2000" dirty="0" smtClean="0">
                <a:solidFill>
                  <a:schemeClr val="bg1"/>
                </a:solidFill>
              </a:rPr>
              <a:t> and </a:t>
            </a:r>
            <a:r>
              <a:rPr lang="en-US" sz="2000" b="1" dirty="0" smtClean="0">
                <a:solidFill>
                  <a:schemeClr val="bg1"/>
                </a:solidFill>
              </a:rPr>
              <a:t>Sardinia</a:t>
            </a:r>
            <a:r>
              <a:rPr lang="en-US" sz="2000" dirty="0" smtClean="0">
                <a:solidFill>
                  <a:schemeClr val="bg1"/>
                </a:solidFill>
              </a:rPr>
              <a:t>. Corsica, although belonging to the Italian geographical region, has been a part of France since 1769.</a:t>
            </a:r>
          </a:p>
          <a:p>
            <a:r>
              <a:rPr lang="en-US" sz="2000" dirty="0" smtClean="0">
                <a:solidFill>
                  <a:schemeClr val="bg1"/>
                </a:solidFill>
              </a:rPr>
              <a:t>It has hot, dry summers and cool, wet winters. Italy’s climate is Mediterranean. Winters in are cool and humid in the north and the mountainous zone.</a:t>
            </a:r>
          </a:p>
        </p:txBody>
      </p:sp>
      <p:pic>
        <p:nvPicPr>
          <p:cNvPr id="6146" name="Picture 2" descr="Image result for italy map"/>
          <p:cNvPicPr>
            <a:picLocks noChangeAspect="1" noChangeArrowheads="1"/>
          </p:cNvPicPr>
          <p:nvPr/>
        </p:nvPicPr>
        <p:blipFill>
          <a:blip r:embed="rId2" cstate="print"/>
          <a:srcRect/>
          <a:stretch>
            <a:fillRect/>
          </a:stretch>
        </p:blipFill>
        <p:spPr bwMode="auto">
          <a:xfrm>
            <a:off x="4953000" y="1276350"/>
            <a:ext cx="3733800" cy="3296284"/>
          </a:xfrm>
          <a:prstGeom prst="rect">
            <a:avLst/>
          </a:prstGeom>
          <a:noFill/>
        </p:spPr>
      </p:pic>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61950"/>
            <a:ext cx="8458200" cy="1631216"/>
          </a:xfrm>
          <a:prstGeom prst="rect">
            <a:avLst/>
          </a:prstGeom>
        </p:spPr>
        <p:txBody>
          <a:bodyPr wrap="square">
            <a:spAutoFit/>
          </a:bodyPr>
          <a:lstStyle/>
          <a:p>
            <a:pPr algn="ctr"/>
            <a:r>
              <a:rPr lang="en-US" sz="2000" b="1" dirty="0" smtClean="0">
                <a:solidFill>
                  <a:schemeClr val="bg1"/>
                </a:solidFill>
              </a:rPr>
              <a:t>Aeneas</a:t>
            </a:r>
            <a:r>
              <a:rPr lang="en-US" sz="2000" dirty="0" smtClean="0">
                <a:solidFill>
                  <a:schemeClr val="bg1"/>
                </a:solidFill>
              </a:rPr>
              <a:t> was said to be the legendary founder of the Roman race (the mixed offspring of the native Italians and the Trojans). The city founded by his son was not Rome but </a:t>
            </a:r>
            <a:r>
              <a:rPr lang="en-US" sz="2000" b="1" dirty="0" smtClean="0">
                <a:solidFill>
                  <a:schemeClr val="bg1"/>
                </a:solidFill>
              </a:rPr>
              <a:t>Alba Longa </a:t>
            </a:r>
            <a:r>
              <a:rPr lang="en-US" sz="2000" dirty="0" smtClean="0">
                <a:solidFill>
                  <a:schemeClr val="bg1"/>
                </a:solidFill>
              </a:rPr>
              <a:t>(a nearby settlement that did have strong connections with early Rome), and it was there that </a:t>
            </a:r>
            <a:r>
              <a:rPr lang="en-US" sz="2000" b="1" dirty="0" smtClean="0">
                <a:solidFill>
                  <a:schemeClr val="bg1"/>
                </a:solidFill>
              </a:rPr>
              <a:t>Romulus and Remus </a:t>
            </a:r>
            <a:r>
              <a:rPr lang="en-US" sz="2000" dirty="0" smtClean="0">
                <a:solidFill>
                  <a:schemeClr val="bg1"/>
                </a:solidFill>
              </a:rPr>
              <a:t>were born many generations later. </a:t>
            </a:r>
            <a:endParaRPr lang="en-US" sz="2000" dirty="0">
              <a:solidFill>
                <a:schemeClr val="bg1"/>
              </a:solidFill>
            </a:endParaRPr>
          </a:p>
        </p:txBody>
      </p:sp>
      <p:pic>
        <p:nvPicPr>
          <p:cNvPr id="1026" name="Picture 2">
            <a:hlinkClick r:id="rId2"/>
          </p:cNvPr>
          <p:cNvPicPr>
            <a:picLocks noChangeAspect="1" noChangeArrowheads="1"/>
          </p:cNvPicPr>
          <p:nvPr/>
        </p:nvPicPr>
        <p:blipFill>
          <a:blip r:embed="rId3" cstate="print"/>
          <a:srcRect t="9444" r="840" b="9632"/>
          <a:stretch>
            <a:fillRect/>
          </a:stretch>
        </p:blipFill>
        <p:spPr bwMode="auto">
          <a:xfrm>
            <a:off x="0" y="2026983"/>
            <a:ext cx="9144000" cy="3116517"/>
          </a:xfrm>
          <a:prstGeom prst="rect">
            <a:avLst/>
          </a:prstGeom>
          <a:noFill/>
          <a:ln w="9525">
            <a:noFill/>
            <a:miter lim="800000"/>
            <a:headEnd/>
            <a:tailEnd/>
          </a:ln>
        </p:spPr>
      </p:pic>
      <p:sp>
        <p:nvSpPr>
          <p:cNvPr id="6" name="Title 3"/>
          <p:cNvSpPr txBox="1">
            <a:spLocks/>
          </p:cNvSpPr>
          <p:nvPr/>
        </p:nvSpPr>
        <p:spPr>
          <a:xfrm rot="20490518">
            <a:off x="411914" y="41909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1352550"/>
            <a:ext cx="4038600" cy="3170099"/>
          </a:xfrm>
          <a:prstGeom prst="rect">
            <a:avLst/>
          </a:prstGeom>
        </p:spPr>
        <p:txBody>
          <a:bodyPr wrap="square">
            <a:spAutoFit/>
          </a:bodyPr>
          <a:lstStyle/>
          <a:p>
            <a:pPr algn="r"/>
            <a:r>
              <a:rPr lang="en-US" sz="2000" dirty="0" smtClean="0">
                <a:solidFill>
                  <a:schemeClr val="bg1"/>
                </a:solidFill>
              </a:rPr>
              <a:t>According to the legend, </a:t>
            </a:r>
            <a:r>
              <a:rPr lang="en-US" sz="2000" b="1" dirty="0" smtClean="0">
                <a:solidFill>
                  <a:schemeClr val="bg1"/>
                </a:solidFill>
              </a:rPr>
              <a:t>Romulus </a:t>
            </a:r>
            <a:r>
              <a:rPr lang="en-US" sz="2000" dirty="0" smtClean="0">
                <a:solidFill>
                  <a:schemeClr val="bg1"/>
                </a:solidFill>
              </a:rPr>
              <a:t>and </a:t>
            </a:r>
            <a:r>
              <a:rPr lang="en-US" sz="2000" b="1" dirty="0" smtClean="0">
                <a:solidFill>
                  <a:schemeClr val="bg1"/>
                </a:solidFill>
              </a:rPr>
              <a:t>Remus</a:t>
            </a:r>
            <a:r>
              <a:rPr lang="en-US" sz="2000" dirty="0" smtClean="0">
                <a:solidFill>
                  <a:schemeClr val="bg1"/>
                </a:solidFill>
              </a:rPr>
              <a:t> were the sons of </a:t>
            </a:r>
            <a:r>
              <a:rPr lang="en-US" sz="2000" b="1" dirty="0" smtClean="0">
                <a:solidFill>
                  <a:schemeClr val="bg1"/>
                </a:solidFill>
              </a:rPr>
              <a:t>Rhea Silvia</a:t>
            </a:r>
            <a:r>
              <a:rPr lang="en-US" sz="2000" dirty="0" smtClean="0">
                <a:solidFill>
                  <a:schemeClr val="bg1"/>
                </a:solidFill>
              </a:rPr>
              <a:t>, the daughter of </a:t>
            </a:r>
            <a:r>
              <a:rPr lang="en-US" sz="2000" b="1" dirty="0" smtClean="0">
                <a:solidFill>
                  <a:schemeClr val="bg1"/>
                </a:solidFill>
              </a:rPr>
              <a:t>King Numitor </a:t>
            </a:r>
            <a:r>
              <a:rPr lang="en-US" sz="2000" dirty="0" smtClean="0">
                <a:solidFill>
                  <a:schemeClr val="bg1"/>
                </a:solidFill>
              </a:rPr>
              <a:t>of </a:t>
            </a:r>
            <a:r>
              <a:rPr lang="en-US" sz="2000" b="1" dirty="0" smtClean="0">
                <a:solidFill>
                  <a:schemeClr val="bg1"/>
                </a:solidFill>
              </a:rPr>
              <a:t>Alba Longa</a:t>
            </a:r>
            <a:r>
              <a:rPr lang="en-US" sz="2000" dirty="0" smtClean="0">
                <a:solidFill>
                  <a:schemeClr val="bg1"/>
                </a:solidFill>
              </a:rPr>
              <a:t>. It is said that the twin brothers, apparent sons of the god </a:t>
            </a:r>
            <a:r>
              <a:rPr lang="en-US" sz="2000" b="1" dirty="0" smtClean="0">
                <a:solidFill>
                  <a:schemeClr val="bg1"/>
                </a:solidFill>
              </a:rPr>
              <a:t>Mars</a:t>
            </a:r>
            <a:r>
              <a:rPr lang="en-US" sz="2000" dirty="0" smtClean="0">
                <a:solidFill>
                  <a:schemeClr val="bg1"/>
                </a:solidFill>
              </a:rPr>
              <a:t> and descendants of the Trojan hero </a:t>
            </a:r>
            <a:r>
              <a:rPr lang="en-US" sz="2000" b="1" dirty="0" smtClean="0">
                <a:solidFill>
                  <a:schemeClr val="bg1"/>
                </a:solidFill>
              </a:rPr>
              <a:t>Aeneas</a:t>
            </a:r>
            <a:r>
              <a:rPr lang="en-US" sz="2000" dirty="0" smtClean="0">
                <a:solidFill>
                  <a:schemeClr val="bg1"/>
                </a:solidFill>
              </a:rPr>
              <a:t>, were condemned to death by drowning in the river Tiber to later be rescued and suckled by a she-wolf after being abandoned.</a:t>
            </a:r>
            <a:endParaRPr lang="en-US" sz="2000" dirty="0">
              <a:solidFill>
                <a:schemeClr val="bg1"/>
              </a:solidFill>
            </a:endParaRPr>
          </a:p>
        </p:txBody>
      </p:sp>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Rome’s Legendary Origins</a:t>
            </a:r>
          </a:p>
        </p:txBody>
      </p:sp>
      <p:pic>
        <p:nvPicPr>
          <p:cNvPr id="6146" name="Picture 2" descr="Image result for romulus and remus movie"/>
          <p:cNvPicPr>
            <a:picLocks noChangeAspect="1" noChangeArrowheads="1"/>
          </p:cNvPicPr>
          <p:nvPr/>
        </p:nvPicPr>
        <p:blipFill>
          <a:blip r:embed="rId2" cstate="print"/>
          <a:srcRect l="5714" r="2857"/>
          <a:stretch>
            <a:fillRect/>
          </a:stretch>
        </p:blipFill>
        <p:spPr bwMode="auto">
          <a:xfrm>
            <a:off x="457199" y="1657350"/>
            <a:ext cx="4211076" cy="2590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66751"/>
            <a:ext cx="7772400" cy="707886"/>
          </a:xfrm>
          <a:prstGeom prst="rect">
            <a:avLst/>
          </a:prstGeom>
        </p:spPr>
        <p:txBody>
          <a:bodyPr wrap="square">
            <a:spAutoFit/>
          </a:bodyPr>
          <a:lstStyle/>
          <a:p>
            <a:pPr algn="ctr"/>
            <a:r>
              <a:rPr lang="en-US" sz="2000" kern="0" dirty="0" smtClean="0">
                <a:solidFill>
                  <a:schemeClr val="bg1"/>
                </a:solidFill>
              </a:rPr>
              <a:t>They then decided to build a city. The brothers argued, </a:t>
            </a:r>
            <a:r>
              <a:rPr lang="en-US" sz="2000" b="1" kern="0" dirty="0" smtClean="0">
                <a:solidFill>
                  <a:schemeClr val="bg1"/>
                </a:solidFill>
              </a:rPr>
              <a:t>Romulus</a:t>
            </a:r>
            <a:r>
              <a:rPr lang="en-US" sz="2000" kern="0" dirty="0" smtClean="0">
                <a:solidFill>
                  <a:schemeClr val="bg1"/>
                </a:solidFill>
              </a:rPr>
              <a:t> killed </a:t>
            </a:r>
            <a:r>
              <a:rPr lang="en-US" sz="2000" b="1" kern="0" dirty="0" smtClean="0">
                <a:solidFill>
                  <a:schemeClr val="bg1"/>
                </a:solidFill>
              </a:rPr>
              <a:t>Remus</a:t>
            </a:r>
            <a:r>
              <a:rPr lang="en-US" sz="2000" kern="0" dirty="0" smtClean="0">
                <a:solidFill>
                  <a:schemeClr val="bg1"/>
                </a:solidFill>
              </a:rPr>
              <a:t>, and then named the city </a:t>
            </a:r>
            <a:r>
              <a:rPr lang="en-US" sz="2000" b="1" kern="0" dirty="0" smtClean="0">
                <a:solidFill>
                  <a:schemeClr val="bg1"/>
                </a:solidFill>
              </a:rPr>
              <a:t>Rome</a:t>
            </a:r>
            <a:r>
              <a:rPr lang="en-US" sz="2000" kern="0" dirty="0" smtClean="0">
                <a:solidFill>
                  <a:schemeClr val="bg1"/>
                </a:solidFill>
              </a:rPr>
              <a:t> after himself.</a:t>
            </a:r>
            <a:endParaRPr lang="en-US" sz="2000" dirty="0">
              <a:solidFill>
                <a:schemeClr val="bg1"/>
              </a:solidFill>
            </a:endParaRPr>
          </a:p>
        </p:txBody>
      </p:sp>
      <p:pic>
        <p:nvPicPr>
          <p:cNvPr id="4098" name="Picture 2" descr="Related image">
            <a:hlinkClick r:id="rId2"/>
          </p:cNvPr>
          <p:cNvPicPr>
            <a:picLocks noChangeAspect="1" noChangeArrowheads="1"/>
          </p:cNvPicPr>
          <p:nvPr/>
        </p:nvPicPr>
        <p:blipFill>
          <a:blip r:embed="rId3" cstate="print"/>
          <a:srcRect t="18477" b="10757"/>
          <a:stretch>
            <a:fillRect/>
          </a:stretch>
        </p:blipFill>
        <p:spPr bwMode="auto">
          <a:xfrm>
            <a:off x="0" y="1564320"/>
            <a:ext cx="9144000" cy="3579180"/>
          </a:xfrm>
          <a:prstGeom prst="rect">
            <a:avLst/>
          </a:prstGeom>
          <a:noFill/>
        </p:spPr>
      </p:pic>
      <p:sp>
        <p:nvSpPr>
          <p:cNvPr id="4" name="Title 3"/>
          <p:cNvSpPr txBox="1">
            <a:spLocks/>
          </p:cNvSpPr>
          <p:nvPr/>
        </p:nvSpPr>
        <p:spPr>
          <a:xfrm rot="20490518">
            <a:off x="259514" y="19049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2773</TotalTime>
  <Words>414</Words>
  <Application>Microsoft Office PowerPoint</Application>
  <PresentationFormat>On-screen Show (16:9)</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232</cp:revision>
  <dcterms:created xsi:type="dcterms:W3CDTF">2018-08-02T00:45:41Z</dcterms:created>
  <dcterms:modified xsi:type="dcterms:W3CDTF">2019-02-01T02:09:34Z</dcterms:modified>
</cp:coreProperties>
</file>