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9" r:id="rId4"/>
    <p:sldId id="288" r:id="rId5"/>
    <p:sldId id="261" r:id="rId6"/>
    <p:sldId id="287" r:id="rId7"/>
    <p:sldId id="290" r:id="rId8"/>
    <p:sldId id="274"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1/23/2019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6RD61KiVdp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nFlOl_cD2ww"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MtIAClbMqk"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solidFill>
                  <a:schemeClr val="bg1"/>
                </a:solidFill>
                <a:effectLst>
                  <a:glow rad="101600">
                    <a:schemeClr val="accent2">
                      <a:satMod val="175000"/>
                      <a:alpha val="40000"/>
                    </a:schemeClr>
                  </a:glow>
                </a:effectLst>
                <a:latin typeface="BIRTH OF A HERO" pitchFamily="2" charset="0"/>
              </a:rPr>
              <a:t>WORLD HISTORY</a:t>
            </a:r>
            <a:endParaRPr lang="en-US" sz="8800" b="1" dirty="0">
              <a:solidFill>
                <a:schemeClr val="bg1"/>
              </a:solidFill>
              <a:effectLst>
                <a:glow rad="101600">
                  <a:schemeClr val="accent2">
                    <a:satMod val="175000"/>
                    <a:alpha val="40000"/>
                  </a:schemeClr>
                </a:glow>
              </a:effectLst>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bg1"/>
                </a:solidFill>
                <a:effectLst>
                  <a:glow rad="101600">
                    <a:schemeClr val="accent6">
                      <a:satMod val="175000"/>
                      <a:alpha val="40000"/>
                    </a:schemeClr>
                  </a:glow>
                </a:effectLst>
                <a:latin typeface="BIRTH OF A HERO" pitchFamily="2" charset="0"/>
              </a:rPr>
              <a:t>Greek Achievements</a:t>
            </a:r>
            <a:endParaRPr lang="en-US" b="1" dirty="0">
              <a:ln w="18415" cmpd="sng">
                <a:noFill/>
                <a:prstDash val="solid"/>
              </a:ln>
              <a:solidFill>
                <a:schemeClr val="bg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chemeClr val="bg1"/>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chemeClr val="bg1"/>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457200" y="1733550"/>
            <a:ext cx="8229600" cy="2438400"/>
          </a:xfrm>
          <a:prstGeom prst="rect">
            <a:avLst/>
          </a:prstGeom>
          <a:solidFill>
            <a:srgbClr val="FF874B">
              <a:alpha val="50000"/>
            </a:srgb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Everyone in Athens has been talking about a philosopher and teacher named </a:t>
            </a:r>
            <a:r>
              <a:rPr lang="en-US" sz="2000" b="1" dirty="0" smtClean="0">
                <a:solidFill>
                  <a:schemeClr val="bg1"/>
                </a:solidFill>
              </a:rPr>
              <a:t>Socrates</a:t>
            </a:r>
            <a:r>
              <a:rPr lang="en-US" sz="2000" dirty="0" smtClean="0">
                <a:solidFill>
                  <a:schemeClr val="bg1"/>
                </a:solidFill>
              </a:rPr>
              <a:t>, so you decide to go and see him for yourself. You </a:t>
            </a:r>
            <a:r>
              <a:rPr lang="en-US" sz="2000" dirty="0" smtClean="0">
                <a:solidFill>
                  <a:schemeClr val="bg1"/>
                </a:solidFill>
              </a:rPr>
              <a:t>find </a:t>
            </a:r>
            <a:r>
              <a:rPr lang="en-US" sz="2000" dirty="0" smtClean="0">
                <a:solidFill>
                  <a:schemeClr val="bg1"/>
                </a:solidFill>
              </a:rPr>
              <a:t>him sitting under a tree, surrounded by his students. “Teach me about life”, you say. But instead of answering, he asks you, </a:t>
            </a:r>
            <a:r>
              <a:rPr lang="en-US" sz="2000" dirty="0" smtClean="0">
                <a:solidFill>
                  <a:schemeClr val="bg1"/>
                </a:solidFill>
              </a:rPr>
              <a:t>“What </a:t>
            </a:r>
            <a:r>
              <a:rPr lang="en-US" sz="2000" dirty="0" smtClean="0">
                <a:solidFill>
                  <a:schemeClr val="bg1"/>
                </a:solidFill>
              </a:rPr>
              <a:t>is life?” You struggle to reply. He asks another question. </a:t>
            </a:r>
            <a:r>
              <a:rPr lang="en-US" sz="2000" smtClean="0">
                <a:solidFill>
                  <a:schemeClr val="bg1"/>
                </a:solidFill>
              </a:rPr>
              <a:t>Then </a:t>
            </a:r>
            <a:r>
              <a:rPr lang="en-US" sz="2000" dirty="0" smtClean="0">
                <a:solidFill>
                  <a:schemeClr val="bg1"/>
                </a:solidFill>
              </a:rPr>
              <a:t>another. If he’s such a great teacher, you wonder, shouldn’t he have all the answers? Instead, all he seems to have are questions. </a:t>
            </a:r>
            <a:r>
              <a:rPr lang="en-US" sz="2000" b="1" dirty="0" smtClean="0">
                <a:solidFill>
                  <a:schemeClr val="bg1"/>
                </a:solidFill>
              </a:rPr>
              <a:t>What do you think of Socrates?</a:t>
            </a:r>
          </a:p>
          <a:p>
            <a:pPr marL="0" indent="0" algn="ctr">
              <a:buNone/>
            </a:pPr>
            <a:r>
              <a:rPr lang="en-US" sz="2000" dirty="0" smtClean="0">
                <a:solidFill>
                  <a:schemeClr val="bg1"/>
                </a:solidFill>
              </a:rPr>
              <a:t>Take a minute to write down your answer.</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514350"/>
            <a:ext cx="8229600" cy="1371600"/>
          </a:xfrm>
          <a:prstGeom prst="rect">
            <a:avLst/>
          </a:prstGeom>
          <a:solidFill>
            <a:srgbClr val="FF874B">
              <a:alpha val="50000"/>
            </a:srgb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chemeClr val="bg1"/>
                </a:solidFill>
              </a:rPr>
              <a:t>Socrates</a:t>
            </a:r>
            <a:r>
              <a:rPr lang="en-US" sz="2000" dirty="0" smtClean="0">
                <a:solidFill>
                  <a:schemeClr val="bg1"/>
                </a:solidFill>
              </a:rPr>
              <a:t> was only one of the </a:t>
            </a:r>
            <a:r>
              <a:rPr lang="en-US" sz="2000" b="1" dirty="0" smtClean="0">
                <a:solidFill>
                  <a:schemeClr val="bg1"/>
                </a:solidFill>
              </a:rPr>
              <a:t>brilliant philosophers </a:t>
            </a:r>
            <a:r>
              <a:rPr lang="en-US" sz="2000" dirty="0" smtClean="0">
                <a:solidFill>
                  <a:schemeClr val="bg1"/>
                </a:solidFill>
              </a:rPr>
              <a:t>who lived in Athens in the 400s BC. The city was also home to some of the world’s greatest artists and writers. In fact, all over Greece, men and women made </a:t>
            </a:r>
            <a:r>
              <a:rPr lang="en-US" sz="2000" b="1" dirty="0" smtClean="0">
                <a:solidFill>
                  <a:schemeClr val="bg1"/>
                </a:solidFill>
              </a:rPr>
              <a:t>great advances </a:t>
            </a:r>
            <a:r>
              <a:rPr lang="en-US" sz="2000" dirty="0" smtClean="0">
                <a:solidFill>
                  <a:schemeClr val="bg1"/>
                </a:solidFill>
              </a:rPr>
              <a:t>in the </a:t>
            </a:r>
            <a:r>
              <a:rPr lang="en-US" sz="2000" b="1" dirty="0" smtClean="0">
                <a:solidFill>
                  <a:schemeClr val="bg1"/>
                </a:solidFill>
              </a:rPr>
              <a:t>arts</a:t>
            </a:r>
            <a:r>
              <a:rPr lang="en-US" sz="2000" dirty="0" smtClean="0">
                <a:solidFill>
                  <a:schemeClr val="bg1"/>
                </a:solidFill>
              </a:rPr>
              <a:t> and </a:t>
            </a:r>
            <a:r>
              <a:rPr lang="en-US" sz="2000" b="1" dirty="0" smtClean="0">
                <a:solidFill>
                  <a:schemeClr val="bg1"/>
                </a:solidFill>
              </a:rPr>
              <a:t>sciences</a:t>
            </a:r>
            <a:r>
              <a:rPr lang="en-US" sz="2000" dirty="0" smtClean="0">
                <a:solidFill>
                  <a:schemeClr val="bg1"/>
                </a:solidFill>
              </a:rPr>
              <a:t>. Their work inspired people for centuries.</a:t>
            </a:r>
          </a:p>
        </p:txBody>
      </p:sp>
      <p:pic>
        <p:nvPicPr>
          <p:cNvPr id="7170" name="Picture 2" descr="Related image"/>
          <p:cNvPicPr>
            <a:picLocks noChangeAspect="1" noChangeArrowheads="1"/>
          </p:cNvPicPr>
          <p:nvPr/>
        </p:nvPicPr>
        <p:blipFill>
          <a:blip r:embed="rId2" cstate="print">
            <a:lum contrast="5000"/>
          </a:blip>
          <a:srcRect t="2632" b="17352"/>
          <a:stretch>
            <a:fillRect/>
          </a:stretch>
        </p:blipFill>
        <p:spPr bwMode="auto">
          <a:xfrm>
            <a:off x="0" y="2216818"/>
            <a:ext cx="9144000" cy="2926682"/>
          </a:xfrm>
          <a:prstGeom prst="rect">
            <a:avLst/>
          </a:prstGeom>
          <a:noFill/>
        </p:spPr>
      </p:pic>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7800" y="1504950"/>
            <a:ext cx="3505200" cy="2554545"/>
          </a:xfrm>
          <a:prstGeom prst="rect">
            <a:avLst/>
          </a:prstGeom>
          <a:solidFill>
            <a:srgbClr val="FF9966">
              <a:alpha val="50000"/>
            </a:srgbClr>
          </a:solidFill>
        </p:spPr>
        <p:txBody>
          <a:bodyPr wrap="square">
            <a:spAutoFit/>
          </a:bodyPr>
          <a:lstStyle/>
          <a:p>
            <a:pPr algn="r"/>
            <a:r>
              <a:rPr lang="en-US" sz="2000" dirty="0">
                <a:solidFill>
                  <a:schemeClr val="bg1"/>
                </a:solidFill>
              </a:rPr>
              <a:t>To learn more about this topic and others, read pages </a:t>
            </a:r>
            <a:r>
              <a:rPr lang="en-US" sz="2000" dirty="0" smtClean="0">
                <a:solidFill>
                  <a:schemeClr val="bg1"/>
                </a:solidFill>
              </a:rPr>
              <a:t>277 </a:t>
            </a:r>
            <a:r>
              <a:rPr lang="en-US" sz="2000" dirty="0">
                <a:solidFill>
                  <a:schemeClr val="bg1"/>
                </a:solidFill>
              </a:rPr>
              <a:t>thru </a:t>
            </a:r>
            <a:r>
              <a:rPr lang="en-US" sz="2000" dirty="0" smtClean="0">
                <a:solidFill>
                  <a:schemeClr val="bg1"/>
                </a:solidFill>
              </a:rPr>
              <a:t>283 </a:t>
            </a:r>
            <a:r>
              <a:rPr lang="en-US" sz="2000" dirty="0">
                <a:solidFill>
                  <a:schemeClr val="bg1"/>
                </a:solidFill>
              </a:rPr>
              <a:t>and complete the </a:t>
            </a:r>
            <a:r>
              <a:rPr lang="en-US" sz="2000" i="1" dirty="0">
                <a:solidFill>
                  <a:schemeClr val="bg1"/>
                </a:solidFill>
                <a:effectLst>
                  <a:glow rad="101600">
                    <a:schemeClr val="accent6">
                      <a:satMod val="175000"/>
                      <a:alpha val="40000"/>
                    </a:schemeClr>
                  </a:glow>
                </a:effectLst>
              </a:rPr>
              <a:t>section </a:t>
            </a:r>
            <a:r>
              <a:rPr lang="en-US" sz="2000" i="1" dirty="0" smtClean="0">
                <a:solidFill>
                  <a:schemeClr val="bg1"/>
                </a:solidFill>
                <a:effectLst>
                  <a:glow rad="101600">
                    <a:schemeClr val="accent6">
                      <a:satMod val="175000"/>
                      <a:alpha val="40000"/>
                    </a:schemeClr>
                  </a:glow>
                </a:effectLst>
              </a:rPr>
              <a:t>4 </a:t>
            </a:r>
            <a:r>
              <a:rPr lang="en-US" sz="2000" i="1" dirty="0">
                <a:solidFill>
                  <a:schemeClr val="bg1"/>
                </a:solidFill>
                <a:effectLst>
                  <a:glow rad="101600">
                    <a:schemeClr val="accent6">
                      <a:satMod val="175000"/>
                      <a:alpha val="40000"/>
                    </a:schemeClr>
                  </a:glow>
                </a:effectLst>
              </a:rPr>
              <a:t>assessment</a:t>
            </a:r>
            <a:r>
              <a:rPr lang="en-US" sz="2000" dirty="0">
                <a:solidFill>
                  <a:schemeClr val="bg1"/>
                </a:solidFill>
              </a:rPr>
              <a:t>. Show me the completed work when finished. After everybody has finished a group reading and discussion will ensue.</a:t>
            </a:r>
          </a:p>
        </p:txBody>
      </p:sp>
      <p:pic>
        <p:nvPicPr>
          <p:cNvPr id="6146" name="Picture 2" descr="Related image"/>
          <p:cNvPicPr>
            <a:picLocks noChangeAspect="1" noChangeArrowheads="1"/>
          </p:cNvPicPr>
          <p:nvPr/>
        </p:nvPicPr>
        <p:blipFill>
          <a:blip r:embed="rId2" cstate="print"/>
          <a:srcRect l="11765" t="14118" r="17647" b="21569"/>
          <a:stretch>
            <a:fillRect/>
          </a:stretch>
        </p:blipFill>
        <p:spPr bwMode="auto">
          <a:xfrm>
            <a:off x="457200" y="1200150"/>
            <a:ext cx="4572000" cy="3200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Arts</a:t>
            </a:r>
          </a:p>
        </p:txBody>
      </p:sp>
      <p:sp>
        <p:nvSpPr>
          <p:cNvPr id="5" name="Content Placeholder 2"/>
          <p:cNvSpPr txBox="1">
            <a:spLocks/>
          </p:cNvSpPr>
          <p:nvPr/>
        </p:nvSpPr>
        <p:spPr>
          <a:xfrm>
            <a:off x="457200" y="1276350"/>
            <a:ext cx="5334000" cy="3429000"/>
          </a:xfrm>
          <a:prstGeom prst="rect">
            <a:avLst/>
          </a:prstGeom>
          <a:solidFill>
            <a:srgbClr val="FF874B">
              <a:alpha val="50000"/>
            </a:srgb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Ancient Greek art stands out among that of other cultures for its </a:t>
            </a:r>
            <a:r>
              <a:rPr lang="en-US" sz="2000" b="1" dirty="0" smtClean="0">
                <a:solidFill>
                  <a:schemeClr val="bg1"/>
                </a:solidFill>
              </a:rPr>
              <a:t>naturalistic</a:t>
            </a:r>
            <a:r>
              <a:rPr lang="en-US" sz="2000" dirty="0" smtClean="0">
                <a:solidFill>
                  <a:schemeClr val="bg1"/>
                </a:solidFill>
              </a:rPr>
              <a:t> </a:t>
            </a:r>
            <a:r>
              <a:rPr lang="en-US" sz="2000" b="1" dirty="0" smtClean="0">
                <a:solidFill>
                  <a:schemeClr val="bg1"/>
                </a:solidFill>
              </a:rPr>
              <a:t>but idealized </a:t>
            </a:r>
            <a:r>
              <a:rPr lang="en-US" sz="2000" dirty="0" smtClean="0">
                <a:solidFill>
                  <a:schemeClr val="bg1"/>
                </a:solidFill>
              </a:rPr>
              <a:t>depictions of the human body, in which mostly nude figures were generally the focus of innovation. The rate of </a:t>
            </a:r>
            <a:r>
              <a:rPr lang="en-US" sz="2000" b="1" dirty="0" smtClean="0">
                <a:solidFill>
                  <a:schemeClr val="bg1"/>
                </a:solidFill>
              </a:rPr>
              <a:t>stylistic development </a:t>
            </a:r>
            <a:r>
              <a:rPr lang="en-US" sz="2000" dirty="0" smtClean="0">
                <a:solidFill>
                  <a:schemeClr val="bg1"/>
                </a:solidFill>
              </a:rPr>
              <a:t>was remarkable by ancient standards, and in surviving works is best seen in </a:t>
            </a:r>
            <a:r>
              <a:rPr lang="en-US" sz="2000" b="1" dirty="0" smtClean="0">
                <a:solidFill>
                  <a:schemeClr val="bg1"/>
                </a:solidFill>
              </a:rPr>
              <a:t>sculpture</a:t>
            </a:r>
            <a:r>
              <a:rPr lang="en-US" sz="2000" dirty="0" smtClean="0">
                <a:solidFill>
                  <a:schemeClr val="bg1"/>
                </a:solidFill>
              </a:rPr>
              <a:t>. There were important innovations in </a:t>
            </a:r>
            <a:r>
              <a:rPr lang="en-US" sz="2000" b="1" dirty="0" smtClean="0">
                <a:solidFill>
                  <a:schemeClr val="bg1"/>
                </a:solidFill>
              </a:rPr>
              <a:t>painting</a:t>
            </a:r>
            <a:r>
              <a:rPr lang="en-US" sz="2000" dirty="0" smtClean="0">
                <a:solidFill>
                  <a:schemeClr val="bg1"/>
                </a:solidFill>
              </a:rPr>
              <a:t>, which are essentially reconstructed due to the lack of original survivals of quality, other than the distinct field of painted </a:t>
            </a:r>
            <a:r>
              <a:rPr lang="en-US" sz="2000" b="1" dirty="0" smtClean="0">
                <a:solidFill>
                  <a:schemeClr val="bg1"/>
                </a:solidFill>
              </a:rPr>
              <a:t>pottery</a:t>
            </a:r>
            <a:r>
              <a:rPr lang="en-US" sz="2000" dirty="0" smtClean="0">
                <a:solidFill>
                  <a:schemeClr val="bg1"/>
                </a:solidFill>
              </a:rPr>
              <a:t>.</a:t>
            </a:r>
          </a:p>
        </p:txBody>
      </p:sp>
      <p:pic>
        <p:nvPicPr>
          <p:cNvPr id="5122" name="Picture 2" descr="Related image">
            <a:hlinkClick r:id="rId2"/>
          </p:cNvPr>
          <p:cNvPicPr>
            <a:picLocks noChangeAspect="1" noChangeArrowheads="1"/>
          </p:cNvPicPr>
          <p:nvPr/>
        </p:nvPicPr>
        <p:blipFill>
          <a:blip r:embed="rId3" cstate="print">
            <a:lum bright="2000"/>
          </a:blip>
          <a:srcRect/>
          <a:stretch>
            <a:fillRect/>
          </a:stretch>
        </p:blipFill>
        <p:spPr bwMode="auto">
          <a:xfrm>
            <a:off x="6210300" y="971550"/>
            <a:ext cx="2603500" cy="3905250"/>
          </a:xfrm>
          <a:prstGeom prst="rect">
            <a:avLst/>
          </a:prstGeom>
          <a:noFill/>
        </p:spPr>
      </p:pic>
      <p:sp>
        <p:nvSpPr>
          <p:cNvPr id="6" name="Title 3"/>
          <p:cNvSpPr txBox="1">
            <a:spLocks/>
          </p:cNvSpPr>
          <p:nvPr/>
        </p:nvSpPr>
        <p:spPr>
          <a:xfrm rot="20490518">
            <a:off x="6279314" y="42671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57350"/>
            <a:ext cx="5181600" cy="3170099"/>
          </a:xfrm>
          <a:prstGeom prst="rect">
            <a:avLst/>
          </a:prstGeom>
          <a:solidFill>
            <a:srgbClr val="FF9966">
              <a:alpha val="50000"/>
            </a:srgbClr>
          </a:solidFill>
        </p:spPr>
        <p:txBody>
          <a:bodyPr wrap="square">
            <a:spAutoFit/>
          </a:bodyPr>
          <a:lstStyle/>
          <a:p>
            <a:r>
              <a:rPr lang="en-US" sz="2000" dirty="0" smtClean="0">
                <a:solidFill>
                  <a:schemeClr val="bg1"/>
                </a:solidFill>
              </a:rPr>
              <a:t>Ancient Greek </a:t>
            </a:r>
            <a:r>
              <a:rPr lang="en-US" sz="2000" b="1" dirty="0" smtClean="0">
                <a:solidFill>
                  <a:schemeClr val="bg1"/>
                </a:solidFill>
              </a:rPr>
              <a:t>philosoph</a:t>
            </a:r>
            <a:r>
              <a:rPr lang="en-US" sz="2000" dirty="0" smtClean="0">
                <a:solidFill>
                  <a:schemeClr val="bg1"/>
                </a:solidFill>
              </a:rPr>
              <a:t>y (or love of knowledge) arose in the 6th century BC and continued throughout the Hellenistic period and the period in which Ancient Greece was part of the Roman Empire</a:t>
            </a:r>
            <a:r>
              <a:rPr lang="en-US" sz="2000" b="1" dirty="0" smtClean="0">
                <a:solidFill>
                  <a:schemeClr val="bg1"/>
                </a:solidFill>
              </a:rPr>
              <a:t>.  </a:t>
            </a:r>
            <a:r>
              <a:rPr lang="en-US" sz="2000" dirty="0" smtClean="0">
                <a:solidFill>
                  <a:schemeClr val="bg1"/>
                </a:solidFill>
              </a:rPr>
              <a:t>Philosophy was used to make sense out of the world in a non-religious way.</a:t>
            </a:r>
            <a:r>
              <a:rPr lang="en-US" sz="2000" b="1" dirty="0" smtClean="0">
                <a:solidFill>
                  <a:schemeClr val="bg1"/>
                </a:solidFill>
              </a:rPr>
              <a:t> It dealt with a wide variety of subjects</a:t>
            </a:r>
            <a:r>
              <a:rPr lang="en-US" sz="2000" dirty="0" smtClean="0">
                <a:solidFill>
                  <a:schemeClr val="bg1"/>
                </a:solidFill>
              </a:rPr>
              <a:t>, including: political philosophy, ethics, metaphysics, ontology, logic, biology, rhetoric and aesthetics.</a:t>
            </a:r>
            <a:endParaRPr lang="en-US" sz="2000" dirty="0">
              <a:solidFill>
                <a:schemeClr val="bg1"/>
              </a:solidFill>
            </a:endParaRPr>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Philosophy</a:t>
            </a:r>
          </a:p>
        </p:txBody>
      </p:sp>
      <p:pic>
        <p:nvPicPr>
          <p:cNvPr id="4098" name="Picture 2" descr="Related image">
            <a:hlinkClick r:id="rId2"/>
          </p:cNvPr>
          <p:cNvPicPr>
            <a:picLocks noChangeAspect="1" noChangeArrowheads="1"/>
          </p:cNvPicPr>
          <p:nvPr/>
        </p:nvPicPr>
        <p:blipFill>
          <a:blip r:embed="rId3" cstate="print"/>
          <a:srcRect t="4067" b="2401"/>
          <a:stretch>
            <a:fillRect/>
          </a:stretch>
        </p:blipFill>
        <p:spPr bwMode="auto">
          <a:xfrm>
            <a:off x="5943600" y="1149350"/>
            <a:ext cx="2781300" cy="3708400"/>
          </a:xfrm>
          <a:prstGeom prst="rect">
            <a:avLst/>
          </a:prstGeom>
          <a:noFill/>
        </p:spPr>
      </p:pic>
      <p:sp>
        <p:nvSpPr>
          <p:cNvPr id="6" name="Title 3"/>
          <p:cNvSpPr txBox="1">
            <a:spLocks/>
          </p:cNvSpPr>
          <p:nvPr/>
        </p:nvSpPr>
        <p:spPr>
          <a:xfrm rot="20490518">
            <a:off x="6279314" y="42671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firstÂ alarm clockÂ in history"/>
          <p:cNvPicPr>
            <a:picLocks noChangeAspect="1" noChangeArrowheads="1"/>
          </p:cNvPicPr>
          <p:nvPr/>
        </p:nvPicPr>
        <p:blipFill>
          <a:blip r:embed="rId2" cstate="print"/>
          <a:srcRect/>
          <a:stretch>
            <a:fillRect/>
          </a:stretch>
        </p:blipFill>
        <p:spPr bwMode="auto">
          <a:xfrm>
            <a:off x="1905000" y="2389492"/>
            <a:ext cx="7239000" cy="2754008"/>
          </a:xfrm>
          <a:prstGeom prst="rect">
            <a:avLst/>
          </a:prstGeom>
          <a:noFill/>
        </p:spPr>
      </p:pic>
      <p:pic>
        <p:nvPicPr>
          <p:cNvPr id="7" name="Picture 4" descr="Image result for firstÂ alarm clockÂ in history"/>
          <p:cNvPicPr>
            <a:picLocks noChangeAspect="1" noChangeArrowheads="1"/>
          </p:cNvPicPr>
          <p:nvPr/>
        </p:nvPicPr>
        <p:blipFill>
          <a:blip r:embed="rId2" cstate="print"/>
          <a:srcRect/>
          <a:stretch>
            <a:fillRect/>
          </a:stretch>
        </p:blipFill>
        <p:spPr bwMode="auto">
          <a:xfrm>
            <a:off x="0" y="2389492"/>
            <a:ext cx="7239000" cy="2754008"/>
          </a:xfrm>
          <a:prstGeom prst="rect">
            <a:avLst/>
          </a:prstGeom>
          <a:noFill/>
        </p:spPr>
      </p:pic>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Science</a:t>
            </a:r>
          </a:p>
        </p:txBody>
      </p:sp>
      <p:sp>
        <p:nvSpPr>
          <p:cNvPr id="5" name="Content Placeholder 2"/>
          <p:cNvSpPr txBox="1">
            <a:spLocks/>
          </p:cNvSpPr>
          <p:nvPr/>
        </p:nvSpPr>
        <p:spPr>
          <a:xfrm>
            <a:off x="228600" y="1200150"/>
            <a:ext cx="8686800" cy="990600"/>
          </a:xfrm>
          <a:prstGeom prst="rect">
            <a:avLst/>
          </a:prstGeom>
          <a:solidFill>
            <a:srgbClr val="FF874B">
              <a:alpha val="50000"/>
            </a:srgb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Greeks achievements in </a:t>
            </a:r>
            <a:r>
              <a:rPr lang="en-US" sz="2000" b="1" dirty="0" smtClean="0">
                <a:solidFill>
                  <a:schemeClr val="bg1"/>
                </a:solidFill>
              </a:rPr>
              <a:t>math</a:t>
            </a:r>
            <a:r>
              <a:rPr lang="en-US" sz="2000" dirty="0" smtClean="0">
                <a:solidFill>
                  <a:schemeClr val="bg1"/>
                </a:solidFill>
              </a:rPr>
              <a:t> and </a:t>
            </a:r>
            <a:r>
              <a:rPr lang="en-US" sz="2000" b="1" dirty="0" smtClean="0">
                <a:solidFill>
                  <a:schemeClr val="bg1"/>
                </a:solidFill>
              </a:rPr>
              <a:t>astronomy</a:t>
            </a:r>
            <a:r>
              <a:rPr lang="en-US" sz="2000" dirty="0" smtClean="0">
                <a:solidFill>
                  <a:schemeClr val="bg1"/>
                </a:solidFill>
              </a:rPr>
              <a:t> were one of the finest in antiquity. Math developed first, aided by the influence of Egyptian math; astronomy bloomed later after Alexander’s the conquests, aided by the influence of Babylon. </a:t>
            </a:r>
          </a:p>
        </p:txBody>
      </p:sp>
      <p:pic>
        <p:nvPicPr>
          <p:cNvPr id="1028" name="Picture 4" descr="Image result for firstÂ alarm clockÂ in history">
            <a:hlinkClick r:id="rId3"/>
          </p:cNvPr>
          <p:cNvPicPr>
            <a:picLocks noChangeAspect="1" noChangeArrowheads="1"/>
          </p:cNvPicPr>
          <p:nvPr/>
        </p:nvPicPr>
        <p:blipFill>
          <a:blip r:embed="rId2" cstate="print"/>
          <a:srcRect/>
          <a:stretch>
            <a:fillRect/>
          </a:stretch>
        </p:blipFill>
        <p:spPr bwMode="auto">
          <a:xfrm>
            <a:off x="609600" y="2389492"/>
            <a:ext cx="7239000" cy="2754008"/>
          </a:xfrm>
          <a:prstGeom prst="rect">
            <a:avLst/>
          </a:prstGeom>
          <a:noFill/>
        </p:spPr>
      </p:pic>
      <p:sp>
        <p:nvSpPr>
          <p:cNvPr id="8" name="Title 3"/>
          <p:cNvSpPr txBox="1">
            <a:spLocks/>
          </p:cNvSpPr>
          <p:nvPr/>
        </p:nvSpPr>
        <p:spPr>
          <a:xfrm rot="20490518">
            <a:off x="335714" y="43433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6" name="Rectangle 5"/>
          <p:cNvSpPr/>
          <p:nvPr/>
        </p:nvSpPr>
        <p:spPr>
          <a:xfrm>
            <a:off x="609600" y="1657350"/>
            <a:ext cx="7924800" cy="967957"/>
          </a:xfrm>
          <a:prstGeom prst="rect">
            <a:avLst/>
          </a:prstGeom>
          <a:solidFill>
            <a:srgbClr val="FF9966">
              <a:alpha val="50000"/>
            </a:srgbClr>
          </a:solidFill>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Through their art, philosophy, and science, the Greeks have greatly influenced Western civilization.</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934064" y="1635634"/>
            <a:ext cx="6963566" cy="2800767"/>
          </a:xfrm>
          <a:prstGeom prst="rect">
            <a:avLst/>
          </a:prstGeom>
          <a:noFill/>
        </p:spPr>
        <p:txBody>
          <a:bodyPr wrap="square" rtlCol="0">
            <a:spAutoFit/>
          </a:bodyPr>
          <a:lstStyle/>
          <a:p>
            <a:pPr algn="ctr"/>
            <a:r>
              <a:rPr lang="en-US" sz="8800" spc="300" dirty="0" smtClean="0">
                <a:solidFill>
                  <a:srgbClr val="FF0000"/>
                </a:solidFill>
                <a:latin typeface="Baron Kuffner" pitchFamily="34" charset="0"/>
              </a:rPr>
              <a:t>ROME</a:t>
            </a:r>
          </a:p>
          <a:p>
            <a:pPr algn="ctr"/>
            <a:r>
              <a:rPr lang="en-US" sz="8800" spc="300" dirty="0" smtClean="0">
                <a:solidFill>
                  <a:srgbClr val="FF0000"/>
                </a:solidFill>
                <a:latin typeface="Baron Kuffner" pitchFamily="34" charset="0"/>
              </a:rPr>
              <a:t>BEGINS</a:t>
            </a:r>
            <a:endParaRPr lang="en-US" sz="8800" spc="300" dirty="0">
              <a:solidFill>
                <a:srgbClr val="FF0000"/>
              </a:solidFill>
              <a:latin typeface="Baron Kuffner" pitchFamily="34" charset="0"/>
            </a:endParaRPr>
          </a:p>
        </p:txBody>
      </p:sp>
      <p:sp>
        <p:nvSpPr>
          <p:cNvPr id="5"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b="1" dirty="0" smtClean="0">
                <a:ln w="18415" cmpd="sng">
                  <a:noFill/>
                  <a:prstDash val="solid"/>
                </a:ln>
                <a:solidFill>
                  <a:sysClr val="windowText" lastClr="000000"/>
                </a:solidFill>
                <a:latin typeface="Bookman Old Style" pitchFamily="18" charset="0"/>
              </a:rPr>
              <a:t>Jim Soto © 2019</a:t>
            </a: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0"/>
                                        <p:tgtEl>
                                          <p:spTgt spid="4">
                                            <p:txEl>
                                              <p:pRg st="0" end="0"/>
                                            </p:txEl>
                                          </p:spTgt>
                                        </p:tgtEl>
                                      </p:cBhvr>
                                    </p:animEffect>
                                  </p:childTnLst>
                                </p:cTn>
                              </p:par>
                            </p:childTnLst>
                          </p:cTn>
                        </p:par>
                        <p:par>
                          <p:cTn id="14" fill="hold">
                            <p:stCondLst>
                              <p:cond delay="7000"/>
                            </p:stCondLst>
                            <p:childTnLst>
                              <p:par>
                                <p:cTn id="15" presetID="53"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5000"/>
                                        <p:tgtEl>
                                          <p:spTgt spid="4">
                                            <p:txEl>
                                              <p:pRg st="1" end="1"/>
                                            </p:txEl>
                                          </p:spTgt>
                                        </p:tgtEl>
                                      </p:cBhvr>
                                    </p:animEffect>
                                  </p:childTnLst>
                                </p:cTn>
                              </p:par>
                            </p:childTnLst>
                          </p:cTn>
                        </p:par>
                        <p:par>
                          <p:cTn id="20" fill="hold">
                            <p:stCondLst>
                              <p:cond delay="12000"/>
                            </p:stCondLst>
                            <p:childTnLst>
                              <p:par>
                                <p:cTn id="21" presetID="4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279</Words>
  <Application>Microsoft Office PowerPoint</Application>
  <PresentationFormat>On-screen Show (16:9)</PresentationFormat>
  <Paragraphs>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188</cp:revision>
  <dcterms:created xsi:type="dcterms:W3CDTF">2018-08-02T00:45:41Z</dcterms:created>
  <dcterms:modified xsi:type="dcterms:W3CDTF">2019-01-23T14:25:10Z</dcterms:modified>
</cp:coreProperties>
</file>