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7" r:id="rId5"/>
    <p:sldId id="274" r:id="rId6"/>
    <p:sldId id="275" r:id="rId7"/>
    <p:sldId id="276" r:id="rId8"/>
    <p:sldId id="277" r:id="rId9"/>
    <p:sldId id="278" r:id="rId10"/>
    <p:sldId id="279" r:id="rId11"/>
    <p:sldId id="270" r:id="rId12"/>
    <p:sldId id="271" r:id="rId13"/>
    <p:sldId id="268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9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804" y="-18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365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365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B1810-591C-4CEE-A8F5-FC810F52E8CF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watch?v=x-nOIiubuAM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ZWOhNINRrjQ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im\Desktop\Picture2.png"/>
          <p:cNvPicPr>
            <a:picLocks noChangeAspect="1" noChangeArrowheads="1"/>
          </p:cNvPicPr>
          <p:nvPr/>
        </p:nvPicPr>
        <p:blipFill>
          <a:blip r:embed="rId2" cstate="print"/>
          <a:srcRect l="4385" b="3426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spc="300" dirty="0" smtClean="0">
                <a:latin typeface="BIRTH OF A HERO" pitchFamily="2" charset="0"/>
              </a:rPr>
              <a:t>Año Terrible del 87</a:t>
            </a:r>
            <a:endParaRPr lang="es-ES" sz="4400" b="1" spc="300" dirty="0">
              <a:latin typeface="BIRTH OF A HERO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438400" y="1733550"/>
            <a:ext cx="6324600" cy="3048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>
              <a:spcBef>
                <a:spcPct val="20000"/>
              </a:spcBef>
            </a:pPr>
            <a:r>
              <a:rPr lang="es-ES" sz="2400" dirty="0" smtClean="0">
                <a:latin typeface="Caslon Antique" panose="02027200000000000000" pitchFamily="18" charset="0"/>
              </a:rPr>
              <a:t>Los isle</a:t>
            </a:r>
            <a:r>
              <a:rPr lang="es-ES" sz="2000" dirty="0" smtClean="0">
                <a:latin typeface="Caslon Antique" panose="02027200000000000000" pitchFamily="18" charset="0"/>
              </a:rPr>
              <a:t>ñ</a:t>
            </a:r>
            <a:r>
              <a:rPr lang="es-ES" sz="2400" dirty="0" smtClean="0">
                <a:latin typeface="Caslon Antique" panose="02027200000000000000" pitchFamily="18" charset="0"/>
              </a:rPr>
              <a:t>os estaban convencidos de que el mal estado de la econom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a se deb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a al dominio de los comerciantes espa</a:t>
            </a:r>
            <a:r>
              <a:rPr lang="es-ES" sz="2000" dirty="0" smtClean="0">
                <a:latin typeface="Caslon Antique" panose="02027200000000000000" pitchFamily="18" charset="0"/>
              </a:rPr>
              <a:t>ñ</a:t>
            </a:r>
            <a:r>
              <a:rPr lang="es-ES" sz="2400" dirty="0" smtClean="0">
                <a:latin typeface="Caslon Antique" panose="02027200000000000000" pitchFamily="18" charset="0"/>
              </a:rPr>
              <a:t>oles sobre el comercio y el cr</a:t>
            </a:r>
            <a:r>
              <a:rPr lang="es-ES" sz="2000" dirty="0" smtClean="0">
                <a:latin typeface="Caslon Antique" panose="02027200000000000000" pitchFamily="18" charset="0"/>
              </a:rPr>
              <a:t>é</a:t>
            </a:r>
            <a:r>
              <a:rPr lang="es-ES" sz="2400" dirty="0" smtClean="0">
                <a:latin typeface="Caslon Antique" panose="02027200000000000000" pitchFamily="18" charset="0"/>
              </a:rPr>
              <a:t>dito. El boicot hacia estos comercios los </a:t>
            </a:r>
            <a:r>
              <a:rPr lang="es-ES" sz="2400" dirty="0" smtClean="0">
                <a:latin typeface="Caslon Antique" panose="02027200000000000000" pitchFamily="18" charset="0"/>
              </a:rPr>
              <a:t>impact</a:t>
            </a:r>
            <a:r>
              <a:rPr lang="es-ES" sz="2000" dirty="0" smtClean="0">
                <a:solidFill>
                  <a:prstClr val="black"/>
                </a:solidFill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 </a:t>
            </a:r>
            <a:r>
              <a:rPr lang="es-ES" sz="2400" dirty="0" smtClean="0">
                <a:latin typeface="Caslon Antique" panose="02027200000000000000" pitchFamily="18" charset="0"/>
              </a:rPr>
              <a:t>grandemente. Al quejarse los comerciantes ante el gobernador Romualdo Palacios, este respondi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 con una campana represiva contra los autonomistas con arrestos, torturas y castigos conocidos como los </a:t>
            </a:r>
            <a:r>
              <a:rPr lang="es-ES" sz="2400" b="1" dirty="0" smtClean="0">
                <a:latin typeface="Caslon Antique" panose="02027200000000000000" pitchFamily="18" charset="0"/>
              </a:rPr>
              <a:t>compontes</a:t>
            </a:r>
            <a:r>
              <a:rPr lang="es-ES" sz="2400" dirty="0" smtClean="0">
                <a:latin typeface="Caslon Antique" panose="02027200000000000000" pitchFamily="18" charset="0"/>
              </a:rPr>
              <a:t>. 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2400" y="1733550"/>
            <a:ext cx="2514600" cy="2743200"/>
            <a:chOff x="381000" y="1733550"/>
            <a:chExt cx="2362200" cy="2514600"/>
          </a:xfrm>
        </p:grpSpPr>
        <p:sp>
          <p:nvSpPr>
            <p:cNvPr id="6" name="Oval 5"/>
            <p:cNvSpPr/>
            <p:nvPr/>
          </p:nvSpPr>
          <p:spPr>
            <a:xfrm>
              <a:off x="609600" y="1733550"/>
              <a:ext cx="1905000" cy="25146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7" name="Picture 3" descr="C:\Users\Jim\Pictures\genaral-palacio-ovalado.png"/>
            <p:cNvPicPr>
              <a:picLocks noChangeAspect="1" noChangeArrowheads="1"/>
            </p:cNvPicPr>
            <p:nvPr/>
          </p:nvPicPr>
          <p:blipFill>
            <a:blip r:embed="rId2" cstate="print">
              <a:lum bright="-1000" contrast="25000"/>
            </a:blip>
            <a:srcRect l="18667" t="3333" r="22667" b="21667"/>
            <a:stretch>
              <a:fillRect/>
            </a:stretch>
          </p:blipFill>
          <p:spPr bwMode="auto">
            <a:xfrm>
              <a:off x="381000" y="1733550"/>
              <a:ext cx="2362200" cy="241588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  <a:ea typeface="+mj-ea"/>
                <a:cs typeface="+mj-cs"/>
              </a:rPr>
              <a:t>Es hora de leer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038600" y="2190750"/>
            <a:ext cx="4334554" cy="1981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 algn="r">
              <a:spcBef>
                <a:spcPct val="20000"/>
              </a:spcBef>
            </a:pPr>
            <a:r>
              <a:rPr lang="es-ES" sz="2600" dirty="0" smtClean="0">
                <a:latin typeface="Caslon Antique" panose="02027200000000000000" pitchFamily="18" charset="0"/>
              </a:rPr>
              <a:t>Toma 25 minutos para leer y contestar la pregunta inicial y definir los t</a:t>
            </a:r>
            <a:r>
              <a:rPr lang="es-ES" sz="2000" dirty="0" smtClean="0">
                <a:latin typeface="Caslon Antique" panose="02027200000000000000" pitchFamily="18" charset="0"/>
              </a:rPr>
              <a:t>é</a:t>
            </a:r>
            <a:r>
              <a:rPr lang="es-ES" sz="2600" dirty="0" smtClean="0">
                <a:latin typeface="Caslon Antique" panose="02027200000000000000" pitchFamily="18" charset="0"/>
              </a:rPr>
              <a:t>rminos del d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600" dirty="0" smtClean="0">
                <a:latin typeface="Caslon Antique" panose="02027200000000000000" pitchFamily="18" charset="0"/>
              </a:rPr>
              <a:t>a. Prep</a:t>
            </a:r>
            <a:r>
              <a:rPr lang="es-ES" sz="2000" dirty="0" smtClean="0">
                <a:latin typeface="Caslon Antique" panose="02027200000000000000" pitchFamily="18" charset="0"/>
              </a:rPr>
              <a:t>á</a:t>
            </a:r>
            <a:r>
              <a:rPr lang="es-ES" sz="2600" dirty="0" smtClean="0">
                <a:latin typeface="Caslon Antique" panose="02027200000000000000" pitchFamily="18" charset="0"/>
              </a:rPr>
              <a:t>rate para discutir la lectura en clases. Pero eso no es todo…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57200" y="1428750"/>
            <a:ext cx="3755291" cy="3048000"/>
            <a:chOff x="381000" y="1352550"/>
            <a:chExt cx="3907691" cy="3048000"/>
          </a:xfrm>
        </p:grpSpPr>
        <p:sp>
          <p:nvSpPr>
            <p:cNvPr id="18" name="Rectangle 17"/>
            <p:cNvSpPr/>
            <p:nvPr/>
          </p:nvSpPr>
          <p:spPr>
            <a:xfrm rot="1282388">
              <a:off x="958408" y="3373906"/>
              <a:ext cx="11430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438400" y="3486150"/>
              <a:ext cx="1143000" cy="457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971800" y="2952750"/>
              <a:ext cx="457200" cy="533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838200" y="3028950"/>
              <a:ext cx="914400" cy="609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 rot="1143958">
              <a:off x="1116386" y="2971755"/>
              <a:ext cx="1650374" cy="8001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4" descr="Related image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10000"/>
            </a:blip>
            <a:srcRect/>
            <a:stretch>
              <a:fillRect/>
            </a:stretch>
          </p:blipFill>
          <p:spPr bwMode="auto">
            <a:xfrm>
              <a:off x="381000" y="1352550"/>
              <a:ext cx="3907691" cy="3048000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1096303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 smtClean="0">
                <a:latin typeface="BIRTH OF A HERO" pitchFamily="2" charset="0"/>
              </a:rPr>
              <a:t>Demuestra lo que sabes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2114550"/>
            <a:ext cx="5257800" cy="19812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s-ES" sz="2600" dirty="0" smtClean="0">
                <a:latin typeface="Caslon Antique" panose="02027200000000000000" pitchFamily="18" charset="0"/>
              </a:rPr>
              <a:t>Completa las actividades de assessment de la pagina 185 del libro</a:t>
            </a:r>
            <a:r>
              <a:rPr lang="es-ES" sz="2600" dirty="0" smtClean="0">
                <a:solidFill>
                  <a:prstClr val="black"/>
                </a:solidFill>
                <a:latin typeface="Caslon Antique" panose="02027200000000000000" pitchFamily="18" charset="0"/>
              </a:rPr>
              <a:t> y la pagina 48 del cuaderno</a:t>
            </a:r>
            <a:r>
              <a:rPr lang="es-ES" sz="2600" dirty="0" smtClean="0">
                <a:latin typeface="Caslon Antique" panose="02027200000000000000" pitchFamily="18" charset="0"/>
              </a:rPr>
              <a:t>. </a:t>
            </a:r>
            <a:r>
              <a:rPr lang="es-ES" sz="2600" dirty="0" smtClean="0">
                <a:latin typeface="Caslon Antique" panose="02027200000000000000" pitchFamily="18" charset="0"/>
              </a:rPr>
              <a:t>Env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600" dirty="0" smtClean="0">
                <a:latin typeface="Caslon Antique" panose="02027200000000000000" pitchFamily="18" charset="0"/>
              </a:rPr>
              <a:t>ala </a:t>
            </a:r>
            <a:r>
              <a:rPr lang="es-ES" sz="2600" dirty="0" smtClean="0">
                <a:latin typeface="Caslon Antique" panose="02027200000000000000" pitchFamily="18" charset="0"/>
              </a:rPr>
              <a:t>al maestro para </a:t>
            </a:r>
            <a:r>
              <a:rPr lang="es-ES" sz="2600" dirty="0" smtClean="0">
                <a:latin typeface="Caslon Antique" panose="02027200000000000000" pitchFamily="18" charset="0"/>
              </a:rPr>
              <a:t>al </a:t>
            </a:r>
            <a:r>
              <a:rPr lang="es-ES" sz="2600" dirty="0" smtClean="0">
                <a:latin typeface="Caslon Antique" panose="02027200000000000000" pitchFamily="18" charset="0"/>
              </a:rPr>
              <a:t>terminar.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4" name="Picture 2" descr="Image result for id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496484"/>
            <a:ext cx="2514600" cy="279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911250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 smtClean="0">
                <a:latin typeface="BIRTH OF A HERO" pitchFamily="2" charset="0"/>
              </a:rPr>
              <a:t>En la próxima lección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6172200" y="4095750"/>
            <a:ext cx="2438400" cy="590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lang="en-US" sz="2000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lon Antique" pitchFamily="18" charset="0"/>
              </a:rPr>
              <a:t>Jim Soto © </a:t>
            </a:r>
            <a:r>
              <a:rPr lang="en-US" sz="2000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lon Antique" pitchFamily="18" charset="0"/>
              </a:rPr>
              <a:t>2021</a:t>
            </a:r>
            <a:endParaRPr lang="en-US" sz="2000" dirty="0" smtClean="0">
              <a:ln w="18415" cmpd="sng">
                <a:noFill/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slon Antique" pitchFamily="18" charset="0"/>
            </a:endParaRPr>
          </a:p>
        </p:txBody>
      </p:sp>
      <p:pic>
        <p:nvPicPr>
          <p:cNvPr id="1026" name="Picture 2" descr="C:\Users\Jim\Desktop\Pictu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288" y="752475"/>
            <a:ext cx="7083425" cy="36385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971550"/>
            <a:ext cx="9144000" cy="170216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BIRTH OF A HERO" pitchFamily="2" charset="0"/>
                <a:ea typeface="+mj-ea"/>
                <a:cs typeface="+mj-cs"/>
              </a:rPr>
              <a:t>Unidad 3 : De Caparra a Lares</a:t>
            </a:r>
            <a:endParaRPr kumimoji="0" lang="es-PR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reflection blurRad="6350" stA="50000" endA="300" endPos="50000" dist="29997" dir="5400000" sy="-100000" algn="bl" rotWithShape="0"/>
              </a:effectLst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2266951"/>
            <a:ext cx="91440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kumimoji="0" lang="es-P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RTH OF A HERO" pitchFamily="2" charset="0"/>
              </a:rPr>
              <a:t>Cap. 11 : </a:t>
            </a:r>
            <a:r>
              <a:rPr lang="es-ES" sz="3200" b="1" dirty="0" smtClean="0">
                <a:latin typeface="BIRTH OF A HERO" pitchFamily="2" charset="0"/>
              </a:rPr>
              <a:t>Deseos y Acciones por la Libertad</a:t>
            </a:r>
            <a:endParaRPr kumimoji="0" lang="es-P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</a:endParaRPr>
          </a:p>
        </p:txBody>
      </p:sp>
      <p:pic>
        <p:nvPicPr>
          <p:cNvPr id="7170" name="Picture 2" descr="Image result for protest icon png&quot;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lum bright="-11000" contrast="40000"/>
          </a:blip>
          <a:srcRect/>
          <a:stretch>
            <a:fillRect/>
          </a:stretch>
        </p:blipFill>
        <p:spPr bwMode="auto">
          <a:xfrm>
            <a:off x="3657600" y="3105150"/>
            <a:ext cx="1790700" cy="1790701"/>
          </a:xfrm>
          <a:prstGeom prst="rect">
            <a:avLst/>
          </a:prstGeom>
          <a:noFill/>
          <a:effectLst>
            <a:innerShdw blurRad="88900" dist="50800" dir="5400000">
              <a:schemeClr val="tx1">
                <a:alpha val="80000"/>
              </a:schemeClr>
            </a:innerShdw>
            <a:softEdge rad="127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RTH OF A HERO" pitchFamily="2" charset="0"/>
                <a:ea typeface="+mj-ea"/>
                <a:cs typeface="+mj-cs"/>
              </a:rPr>
              <a:t>Para aprender…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48965" y="1502815"/>
            <a:ext cx="5799435" cy="286321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lnSpc>
                <a:spcPct val="1700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Trebuchet MS"/>
              </a:rPr>
              <a:t>¿</a:t>
            </a:r>
            <a:r>
              <a:rPr lang="es-ES" sz="2400" dirty="0" smtClean="0">
                <a:latin typeface="Caslon Antique" panose="02027200000000000000" pitchFamily="18" charset="0"/>
              </a:rPr>
              <a:t>Qu</a:t>
            </a:r>
            <a:r>
              <a:rPr lang="es-ES" sz="2000" dirty="0" smtClean="0">
                <a:latin typeface="Caslon Antique" panose="02027200000000000000" pitchFamily="18" charset="0"/>
              </a:rPr>
              <a:t>é</a:t>
            </a:r>
            <a:r>
              <a:rPr lang="es-ES" sz="2400" dirty="0" smtClean="0">
                <a:latin typeface="Caslon Antique" panose="02027200000000000000" pitchFamily="18" charset="0"/>
              </a:rPr>
              <a:t> sucedi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 en Lares el 23 de septiembre de 1868? Explica.</a:t>
            </a:r>
            <a:endParaRPr lang="es-ES" sz="2400" dirty="0">
              <a:latin typeface="Caslon Antique" panose="02027200000000000000" pitchFamily="18" charset="0"/>
            </a:endParaRPr>
          </a:p>
          <a:p>
            <a:pPr>
              <a:lnSpc>
                <a:spcPct val="150000"/>
              </a:lnSpc>
            </a:pPr>
            <a:endParaRPr lang="es-ES" sz="2400" dirty="0" smtClean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  <a:p>
            <a:pPr>
              <a:lnSpc>
                <a:spcPct val="150000"/>
              </a:lnSpc>
            </a:pPr>
            <a:endParaRPr lang="es-ES" sz="2400" dirty="0" smtClean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  <a:p>
            <a:pPr>
              <a:lnSpc>
                <a:spcPct val="150000"/>
              </a:lnSpc>
            </a:pPr>
            <a:r>
              <a:rPr lang="es-ES" sz="24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Paginas 182-185</a:t>
            </a:r>
            <a:endParaRPr lang="en-US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</p:txBody>
      </p:sp>
      <p:pic>
        <p:nvPicPr>
          <p:cNvPr id="10242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200648" y="1200151"/>
            <a:ext cx="5143501" cy="2743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964335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</a:rPr>
              <a:t>Términos que debes aprender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2000" y="1311934"/>
            <a:ext cx="4267200" cy="3276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Junta Informativa de las Antillas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Grito de Lares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insurrecci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n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conciencia nacional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Guardia Civil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Instituto de Voluntarios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Revoluci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n Gloriosa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00600" y="1276350"/>
            <a:ext cx="3505200" cy="33528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Partido Liberal Reformista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Partido Liberal Conservador</a:t>
            </a:r>
          </a:p>
          <a:p>
            <a:pPr>
              <a:lnSpc>
                <a:spcPts val="30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Partido Autonomista Puertorrique</a:t>
            </a:r>
            <a:r>
              <a:rPr lang="es-ES" sz="2000" dirty="0" smtClean="0">
                <a:latin typeface="Caslon Antique" pitchFamily="18" charset="0"/>
              </a:rPr>
              <a:t>ñ</a:t>
            </a:r>
            <a:r>
              <a:rPr lang="es-ES" sz="2400" dirty="0" smtClean="0">
                <a:latin typeface="Caslon Antique" pitchFamily="18" charset="0"/>
              </a:rPr>
              <a:t>o</a:t>
            </a:r>
          </a:p>
          <a:p>
            <a:pPr>
              <a:lnSpc>
                <a:spcPts val="30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Abolici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n de la Esclavitud</a:t>
            </a:r>
          </a:p>
          <a:p>
            <a:pPr>
              <a:lnSpc>
                <a:spcPts val="30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autonom</a:t>
            </a:r>
            <a:r>
              <a:rPr lang="es-ES" sz="2000" dirty="0" smtClean="0">
                <a:latin typeface="Caslon Antique" pitchFamily="18" charset="0"/>
              </a:rPr>
              <a:t>í</a:t>
            </a:r>
            <a:r>
              <a:rPr lang="es-ES" sz="2400" dirty="0" smtClean="0">
                <a:latin typeface="Caslon Antique" pitchFamily="18" charset="0"/>
              </a:rPr>
              <a:t>a</a:t>
            </a:r>
          </a:p>
          <a:p>
            <a:pPr>
              <a:lnSpc>
                <a:spcPts val="30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compontes</a:t>
            </a:r>
          </a:p>
          <a:p>
            <a:pPr>
              <a:lnSpc>
                <a:spcPts val="30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A</a:t>
            </a:r>
            <a:r>
              <a:rPr lang="es-ES" sz="2000" dirty="0" smtClean="0">
                <a:solidFill>
                  <a:prstClr val="black"/>
                </a:solidFill>
                <a:latin typeface="Caslon Antique" pitchFamily="18" charset="0"/>
              </a:rPr>
              <a:t>ñ</a:t>
            </a:r>
            <a:r>
              <a:rPr lang="es-ES" sz="2400" dirty="0" smtClean="0">
                <a:latin typeface="Caslon Antique" pitchFamily="18" charset="0"/>
              </a:rPr>
              <a:t>o Terrible del 87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</a:rPr>
              <a:t>La Junta Informativa de las Antillas</a:t>
            </a:r>
            <a:endParaRPr lang="es-ES" sz="4400" b="1" dirty="0">
              <a:latin typeface="BIRTH OF A HERO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733550"/>
            <a:ext cx="6096000" cy="31242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es-ES" sz="2400" dirty="0" smtClean="0">
                <a:latin typeface="Caslon Antique" panose="02027200000000000000" pitchFamily="18" charset="0"/>
              </a:rPr>
              <a:t>Para el 1860, en Puerto Rico, Cuba y Brasil a</a:t>
            </a:r>
            <a:r>
              <a:rPr lang="es-ES" sz="2000" dirty="0" smtClean="0">
                <a:latin typeface="Caslon Antique" panose="02027200000000000000" pitchFamily="18" charset="0"/>
              </a:rPr>
              <a:t>ú</a:t>
            </a:r>
            <a:r>
              <a:rPr lang="es-ES" sz="2400" dirty="0" smtClean="0">
                <a:latin typeface="Caslon Antique" panose="02027200000000000000" pitchFamily="18" charset="0"/>
              </a:rPr>
              <a:t>n exist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an esclavos. Los criollos lucharon de diversas formas contra el sistema esclavista. En 1865, la </a:t>
            </a:r>
            <a:r>
              <a:rPr lang="es-ES" sz="2400" b="1" dirty="0" smtClean="0">
                <a:latin typeface="Caslon Antique" panose="02027200000000000000" pitchFamily="18" charset="0"/>
              </a:rPr>
              <a:t>Junta Informativa de las Antillas</a:t>
            </a:r>
            <a:r>
              <a:rPr lang="es-ES" sz="2400" dirty="0" smtClean="0">
                <a:latin typeface="Caslon Antique" panose="02027200000000000000" pitchFamily="18" charset="0"/>
              </a:rPr>
              <a:t>, un organismo que discutir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a los problemas de ambas islas y buscar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a soluciones, eligieron a 3 delegados que solicitaron la abolici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 de la esclavitud: Jos</a:t>
            </a:r>
            <a:r>
              <a:rPr lang="es-ES" sz="2000" dirty="0" smtClean="0">
                <a:latin typeface="Caslon Antique" panose="02027200000000000000" pitchFamily="18" charset="0"/>
              </a:rPr>
              <a:t>é</a:t>
            </a:r>
            <a:r>
              <a:rPr lang="es-ES" sz="2400" dirty="0" smtClean="0">
                <a:latin typeface="Caslon Antique" panose="02027200000000000000" pitchFamily="18" charset="0"/>
              </a:rPr>
              <a:t> Juli</a:t>
            </a:r>
            <a:r>
              <a:rPr lang="es-ES" sz="2000" dirty="0" smtClean="0">
                <a:latin typeface="Caslon Antique" panose="02027200000000000000" pitchFamily="18" charset="0"/>
              </a:rPr>
              <a:t>á</a:t>
            </a:r>
            <a:r>
              <a:rPr lang="es-ES" sz="2400" dirty="0" smtClean="0">
                <a:latin typeface="Caslon Antique" panose="02027200000000000000" pitchFamily="18" charset="0"/>
              </a:rPr>
              <a:t>n Acosta, Segundo Ruiz Belvis y Francisco Mariano Qui</a:t>
            </a:r>
            <a:r>
              <a:rPr lang="es-ES" sz="2000" dirty="0" smtClean="0">
                <a:latin typeface="Caslon Antique" panose="02027200000000000000" pitchFamily="18" charset="0"/>
              </a:rPr>
              <a:t>ñ</a:t>
            </a:r>
            <a:r>
              <a:rPr lang="es-ES" sz="2400" dirty="0" smtClean="0">
                <a:latin typeface="Caslon Antique" panose="02027200000000000000" pitchFamily="18" charset="0"/>
              </a:rPr>
              <a:t>ones.</a:t>
            </a:r>
          </a:p>
          <a:p>
            <a:pPr>
              <a:spcBef>
                <a:spcPct val="20000"/>
              </a:spcBef>
            </a:pPr>
            <a:endParaRPr lang="es-ES" sz="2400" dirty="0" smtClean="0">
              <a:latin typeface="Caslon Antique" panose="02027200000000000000" pitchFamily="18" charset="0"/>
            </a:endParaRPr>
          </a:p>
        </p:txBody>
      </p:sp>
      <p:pic>
        <p:nvPicPr>
          <p:cNvPr id="8194" name="Picture 2" descr="Image result for las antillas clipar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lum bright="-30000" contrast="-40000"/>
          </a:blip>
          <a:srcRect/>
          <a:stretch>
            <a:fillRect/>
          </a:stretch>
        </p:blipFill>
        <p:spPr bwMode="auto">
          <a:xfrm rot="687068">
            <a:off x="6621574" y="2168965"/>
            <a:ext cx="2315612" cy="231561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spc="300" dirty="0" smtClean="0">
                <a:latin typeface="BIRTH OF A HERO" pitchFamily="2" charset="0"/>
              </a:rPr>
              <a:t>El Grito</a:t>
            </a:r>
            <a:endParaRPr lang="es-ES" sz="4400" b="1" spc="300" dirty="0">
              <a:latin typeface="BIRTH OF A HERO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657350"/>
            <a:ext cx="5562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latin typeface="Caslon Antique" pitchFamily="18" charset="0"/>
              </a:rPr>
              <a:t>El </a:t>
            </a:r>
            <a:r>
              <a:rPr lang="es-ES" sz="2400" b="1" dirty="0" smtClean="0">
                <a:latin typeface="Caslon Antique" pitchFamily="18" charset="0"/>
              </a:rPr>
              <a:t>Grito de Lares</a:t>
            </a:r>
            <a:r>
              <a:rPr lang="es-ES" sz="2400" dirty="0" smtClean="0">
                <a:latin typeface="Caslon Antique" pitchFamily="18" charset="0"/>
              </a:rPr>
              <a:t> fue una </a:t>
            </a:r>
            <a:r>
              <a:rPr lang="es-ES" sz="2400" b="1" dirty="0" smtClean="0">
                <a:latin typeface="Caslon Antique" pitchFamily="18" charset="0"/>
              </a:rPr>
              <a:t>insurrecci</a:t>
            </a:r>
            <a:r>
              <a:rPr lang="es-ES" sz="2000" b="1" dirty="0" smtClean="0">
                <a:latin typeface="Caslon Antique" pitchFamily="18" charset="0"/>
              </a:rPr>
              <a:t>ó</a:t>
            </a:r>
            <a:r>
              <a:rPr lang="es-ES" sz="2400" b="1" dirty="0" smtClean="0">
                <a:latin typeface="Caslon Antique" pitchFamily="18" charset="0"/>
              </a:rPr>
              <a:t>n</a:t>
            </a:r>
            <a:r>
              <a:rPr lang="es-ES" sz="2400" dirty="0" smtClean="0">
                <a:latin typeface="Caslon Antique" pitchFamily="18" charset="0"/>
              </a:rPr>
              <a:t> armada ocurrida el 23 de septiembre de 1868 que pretendi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 la independencia de Puerto Rico del gobierno Espa</a:t>
            </a:r>
            <a:r>
              <a:rPr lang="es-ES" sz="2000" dirty="0" smtClean="0">
                <a:latin typeface="Caslon Antique" pitchFamily="18" charset="0"/>
              </a:rPr>
              <a:t>ñ</a:t>
            </a:r>
            <a:r>
              <a:rPr lang="es-ES" sz="2400" dirty="0" smtClean="0">
                <a:latin typeface="Caslon Antique" pitchFamily="18" charset="0"/>
              </a:rPr>
              <a:t>ol. </a:t>
            </a:r>
            <a:r>
              <a:rPr lang="es-PR" sz="2400" dirty="0" smtClean="0">
                <a:latin typeface="Caslon Antique" pitchFamily="18" charset="0"/>
              </a:rPr>
              <a:t>Entre los factores que generaron este Grito de Lares fueron: racismo, descuido pol</a:t>
            </a:r>
            <a:r>
              <a:rPr lang="es-PR" sz="2000" dirty="0" smtClean="0">
                <a:latin typeface="Caslon Antique" pitchFamily="18" charset="0"/>
              </a:rPr>
              <a:t>í</a:t>
            </a:r>
            <a:r>
              <a:rPr lang="es-PR" sz="2400" dirty="0" smtClean="0">
                <a:latin typeface="Caslon Antique" pitchFamily="18" charset="0"/>
              </a:rPr>
              <a:t>tico, abuso de casas prestamistas, discrimen contra los criollos, impuestos injustos, la libreta de jornalero y otros.</a:t>
            </a:r>
          </a:p>
        </p:txBody>
      </p:sp>
      <p:pic>
        <p:nvPicPr>
          <p:cNvPr id="7170" name="Picture 2" descr="Image result for rifle the wes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2632" r="13158"/>
          <a:stretch>
            <a:fillRect/>
          </a:stretch>
        </p:blipFill>
        <p:spPr bwMode="auto">
          <a:xfrm>
            <a:off x="6060831" y="2114550"/>
            <a:ext cx="2625970" cy="2133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515991">
            <a:off x="6188501" y="2324034"/>
            <a:ext cx="78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-150" dirty="0">
                <a:solidFill>
                  <a:schemeClr val="bg1"/>
                </a:solidFill>
                <a:latin typeface="Caslon Antique Italic" pitchFamily="18" charset="0"/>
              </a:rPr>
              <a:t>PULSAR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grito de lare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4000" contrast="16000"/>
          </a:blip>
          <a:srcRect l="833" t="20705" b="32836"/>
          <a:stretch>
            <a:fillRect/>
          </a:stretch>
        </p:blipFill>
        <p:spPr bwMode="auto">
          <a:xfrm>
            <a:off x="0" y="3048000"/>
            <a:ext cx="9144000" cy="20955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rot="515991">
            <a:off x="7712502" y="4305235"/>
            <a:ext cx="78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-150" dirty="0">
                <a:solidFill>
                  <a:schemeClr val="bg1"/>
                </a:solidFill>
                <a:latin typeface="Caslon Antique Italic" pitchFamily="18" charset="0"/>
              </a:rPr>
              <a:t>PULSAR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1" y="438151"/>
            <a:ext cx="8458200" cy="2590799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lnSpc>
                <a:spcPts val="2300"/>
              </a:lnSpc>
            </a:pPr>
            <a:r>
              <a:rPr lang="es-ES" sz="2400" dirty="0" smtClean="0">
                <a:latin typeface="Caslon Antique" panose="02027200000000000000" pitchFamily="18" charset="0"/>
              </a:rPr>
              <a:t>El d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a 23  1,000 hombres se reunieron en la hacienda cafetalera en el Barrio Pezuela. Para la media noche, dando vivas a la independencia, los revolucionarios tomaron al pueblo de Lares. </a:t>
            </a:r>
            <a:r>
              <a:rPr lang="es-ES" sz="2400" dirty="0" smtClean="0">
                <a:latin typeface="Caslon Antique" panose="02027200000000000000" pitchFamily="18" charset="0"/>
              </a:rPr>
              <a:t>En la isla hab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a una fuerte </a:t>
            </a:r>
            <a:r>
              <a:rPr lang="es-ES" sz="2400" b="1" dirty="0" smtClean="0">
                <a:latin typeface="Caslon Antique" panose="02027200000000000000" pitchFamily="18" charset="0"/>
              </a:rPr>
              <a:t>conciencia nacional</a:t>
            </a:r>
            <a:r>
              <a:rPr lang="es-ES" sz="2400" dirty="0" smtClean="0">
                <a:latin typeface="Caslon Antique" panose="02027200000000000000" pitchFamily="18" charset="0"/>
              </a:rPr>
              <a:t>. Con </a:t>
            </a:r>
            <a:r>
              <a:rPr lang="es-ES" sz="2400" dirty="0" smtClean="0">
                <a:latin typeface="Caslon Antique" panose="02027200000000000000" pitchFamily="18" charset="0"/>
              </a:rPr>
              <a:t>la aclamaci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 popular los jefes militares dieron paso a </a:t>
            </a:r>
            <a:r>
              <a:rPr lang="es-ES" sz="2400" dirty="0" smtClean="0">
                <a:latin typeface="Caslon Antique" panose="02027200000000000000" pitchFamily="18" charset="0"/>
              </a:rPr>
              <a:t>instaurar </a:t>
            </a:r>
            <a:r>
              <a:rPr lang="es-ES" sz="2400" dirty="0" smtClean="0">
                <a:latin typeface="Caslon Antique" panose="02027200000000000000" pitchFamily="18" charset="0"/>
              </a:rPr>
              <a:t>un Gobierno Provisional de la Rep</a:t>
            </a:r>
            <a:r>
              <a:rPr lang="es-ES" sz="2000" dirty="0" smtClean="0">
                <a:latin typeface="Caslon Antique" panose="02027200000000000000" pitchFamily="18" charset="0"/>
              </a:rPr>
              <a:t>ú</a:t>
            </a:r>
            <a:r>
              <a:rPr lang="es-ES" sz="2400" dirty="0" smtClean="0">
                <a:latin typeface="Caslon Antique" panose="02027200000000000000" pitchFamily="18" charset="0"/>
              </a:rPr>
              <a:t>blica. En la ma</a:t>
            </a:r>
            <a:r>
              <a:rPr lang="es-ES" sz="2000" dirty="0" smtClean="0">
                <a:latin typeface="Caslon Antique" panose="02027200000000000000" pitchFamily="18" charset="0"/>
              </a:rPr>
              <a:t>ñ</a:t>
            </a:r>
            <a:r>
              <a:rPr lang="es-ES" sz="2400" dirty="0" smtClean="0">
                <a:latin typeface="Caslon Antique" panose="02027200000000000000" pitchFamily="18" charset="0"/>
              </a:rPr>
              <a:t>ana del 24 </a:t>
            </a:r>
            <a:r>
              <a:rPr lang="es-ES" sz="2400" dirty="0" smtClean="0">
                <a:latin typeface="Caslon Antique" panose="02027200000000000000" pitchFamily="18" charset="0"/>
              </a:rPr>
              <a:t>los revolucionarios partieron </a:t>
            </a:r>
            <a:r>
              <a:rPr lang="es-ES" sz="2400" dirty="0" smtClean="0">
                <a:latin typeface="Caslon Antique" panose="02027200000000000000" pitchFamily="18" charset="0"/>
              </a:rPr>
              <a:t>hacia San Sebasti</a:t>
            </a:r>
            <a:r>
              <a:rPr lang="es-ES" sz="2000" dirty="0" smtClean="0">
                <a:latin typeface="Caslon Antique" panose="02027200000000000000" pitchFamily="18" charset="0"/>
              </a:rPr>
              <a:t>á</a:t>
            </a:r>
            <a:r>
              <a:rPr lang="es-ES" sz="2400" dirty="0" smtClean="0">
                <a:latin typeface="Caslon Antique" panose="02027200000000000000" pitchFamily="18" charset="0"/>
              </a:rPr>
              <a:t>n al mando del Gral. Rojas, para tomar al </a:t>
            </a:r>
            <a:r>
              <a:rPr lang="es-ES" sz="2400" dirty="0" smtClean="0">
                <a:latin typeface="Caslon Antique" panose="02027200000000000000" pitchFamily="18" charset="0"/>
              </a:rPr>
              <a:t>pueblo. No </a:t>
            </a:r>
            <a:r>
              <a:rPr lang="es-ES" sz="2400" dirty="0" smtClean="0">
                <a:latin typeface="Caslon Antique" panose="02027200000000000000" pitchFamily="18" charset="0"/>
              </a:rPr>
              <a:t>sab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an que los espa</a:t>
            </a:r>
            <a:r>
              <a:rPr lang="es-ES" sz="2000" dirty="0" smtClean="0">
                <a:latin typeface="Caslon Antique" panose="02027200000000000000" pitchFamily="18" charset="0"/>
              </a:rPr>
              <a:t>ñ</a:t>
            </a:r>
            <a:r>
              <a:rPr lang="es-ES" sz="2400" dirty="0" smtClean="0">
                <a:latin typeface="Caslon Antique" panose="02027200000000000000" pitchFamily="18" charset="0"/>
              </a:rPr>
              <a:t>oles les </a:t>
            </a:r>
            <a:r>
              <a:rPr lang="es-ES" sz="2400" dirty="0" smtClean="0">
                <a:latin typeface="Caslon Antique" panose="02027200000000000000" pitchFamily="18" charset="0"/>
              </a:rPr>
              <a:t>sorprender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an </a:t>
            </a:r>
            <a:r>
              <a:rPr lang="es-ES" sz="2400" dirty="0" smtClean="0">
                <a:latin typeface="Caslon Antique" panose="02027200000000000000" pitchFamily="18" charset="0"/>
              </a:rPr>
              <a:t>con una emboscada. El Grito de Lares fue derrotado.</a:t>
            </a:r>
            <a:endParaRPr lang="en-US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</a:rPr>
              <a:t>La Revolución Gloriosa y reformas</a:t>
            </a:r>
            <a:endParaRPr lang="es-ES" sz="4400" b="1" dirty="0">
              <a:latin typeface="BIRTH OF A HERO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33550"/>
            <a:ext cx="6172200" cy="31242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es-ES" sz="2400" dirty="0" smtClean="0">
                <a:latin typeface="Caslon Antique" panose="02027200000000000000" pitchFamily="18" charset="0"/>
              </a:rPr>
              <a:t>La Revoluci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 de 1868, llamada </a:t>
            </a:r>
            <a:r>
              <a:rPr lang="es-ES" sz="2400" b="1" dirty="0" smtClean="0">
                <a:latin typeface="Caslon Antique" panose="02027200000000000000" pitchFamily="18" charset="0"/>
              </a:rPr>
              <a:t>la Gloriosa</a:t>
            </a:r>
            <a:r>
              <a:rPr lang="es-ES" sz="2400" dirty="0" smtClean="0">
                <a:latin typeface="Caslon Antique" panose="02027200000000000000" pitchFamily="18" charset="0"/>
              </a:rPr>
              <a:t>, ocurrida en Espa</a:t>
            </a:r>
            <a:r>
              <a:rPr lang="es-ES" sz="2000" dirty="0" smtClean="0">
                <a:latin typeface="Caslon Antique" panose="02027200000000000000" pitchFamily="18" charset="0"/>
              </a:rPr>
              <a:t>ñ</a:t>
            </a:r>
            <a:r>
              <a:rPr lang="es-ES" sz="2400" dirty="0" smtClean="0">
                <a:latin typeface="Caslon Antique" panose="02027200000000000000" pitchFamily="18" charset="0"/>
              </a:rPr>
              <a:t>a en septiembre de 1868, interrumpi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 el reinado de Isabel II y trajo un gobierno provisional que favorec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a al liberalismo. </a:t>
            </a:r>
            <a:r>
              <a:rPr lang="es-ES" sz="2400" dirty="0" smtClean="0">
                <a:latin typeface="Caslon Antique" panose="02027200000000000000" pitchFamily="18" charset="0"/>
              </a:rPr>
              <a:t>Como consecuencia, </a:t>
            </a:r>
            <a:r>
              <a:rPr lang="es-ES" sz="2400" dirty="0" smtClean="0">
                <a:latin typeface="Caslon Antique" panose="02027200000000000000" pitchFamily="18" charset="0"/>
              </a:rPr>
              <a:t>la isla experiment</a:t>
            </a:r>
            <a:r>
              <a:rPr lang="es-ES" sz="2000" dirty="0" smtClean="0">
                <a:solidFill>
                  <a:prstClr val="black"/>
                </a:solidFill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 otro breve periodo de reformas que respetaban los derechos civiles de los ciudadanos. La nueva Diputaci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 Provincial permiti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 la fundaci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 de partidos pol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ticos en Puerto Rico.</a:t>
            </a:r>
          </a:p>
        </p:txBody>
      </p:sp>
      <p:pic>
        <p:nvPicPr>
          <p:cNvPr id="5124" name="Picture 4" descr="Related image"/>
          <p:cNvPicPr>
            <a:picLocks noChangeAspect="1" noChangeArrowheads="1"/>
          </p:cNvPicPr>
          <p:nvPr/>
        </p:nvPicPr>
        <p:blipFill>
          <a:blip r:embed="rId2" cstate="print">
            <a:lum contrast="17000"/>
          </a:blip>
          <a:srcRect l="12848" r="10062" b="17881"/>
          <a:stretch>
            <a:fillRect/>
          </a:stretch>
        </p:blipFill>
        <p:spPr bwMode="auto">
          <a:xfrm>
            <a:off x="6705600" y="1809750"/>
            <a:ext cx="2005780" cy="259079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</a:rPr>
              <a:t>Nace el Partido Autonomista</a:t>
            </a:r>
            <a:endParaRPr lang="es-ES" sz="4400" b="1" dirty="0">
              <a:latin typeface="BIRTH OF A HERO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667000" y="1657350"/>
            <a:ext cx="6096000" cy="32004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lvl="0" algn="r">
              <a:spcBef>
                <a:spcPct val="20000"/>
              </a:spcBef>
            </a:pPr>
            <a:r>
              <a:rPr lang="es-ES" sz="2600" dirty="0" smtClean="0">
                <a:latin typeface="Caslon Antique" panose="02027200000000000000" pitchFamily="18" charset="0"/>
              </a:rPr>
              <a:t>Los partidos fundados a partir de 1870 fueron:</a:t>
            </a:r>
          </a:p>
          <a:p>
            <a:pPr lvl="0" algn="r">
              <a:spcBef>
                <a:spcPct val="20000"/>
              </a:spcBef>
              <a:buFont typeface="Wingdings" pitchFamily="2" charset="2"/>
              <a:buChar char="Ø"/>
            </a:pPr>
            <a:r>
              <a:rPr kumimoji="0" lang="es-E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slon Antique" panose="02027200000000000000" pitchFamily="18" charset="0"/>
              </a:rPr>
              <a:t>Partido Liberal Reformista</a:t>
            </a:r>
          </a:p>
          <a:p>
            <a:pPr algn="r">
              <a:spcBef>
                <a:spcPct val="20000"/>
              </a:spcBef>
              <a:buFont typeface="Wingdings" pitchFamily="2" charset="2"/>
              <a:buChar char="Ø"/>
            </a:pPr>
            <a:r>
              <a:rPr lang="es-ES" sz="2600" dirty="0" smtClean="0">
                <a:latin typeface="Caslon Antique" panose="02027200000000000000" pitchFamily="18" charset="0"/>
              </a:rPr>
              <a:t>Partido Liberal Conservador</a:t>
            </a:r>
          </a:p>
          <a:p>
            <a:pPr algn="r">
              <a:spcBef>
                <a:spcPct val="20000"/>
              </a:spcBef>
              <a:buFont typeface="Wingdings" pitchFamily="2" charset="2"/>
              <a:buChar char="Ø"/>
            </a:pPr>
            <a:r>
              <a:rPr lang="es-ES" sz="2600" dirty="0" smtClean="0">
                <a:latin typeface="Caslon Antique" panose="02027200000000000000" pitchFamily="18" charset="0"/>
              </a:rPr>
              <a:t>Partido Autonomista Puertorrique</a:t>
            </a:r>
            <a:r>
              <a:rPr lang="es-ES" sz="2200" dirty="0" smtClean="0">
                <a:latin typeface="Caslon Antique" panose="02027200000000000000" pitchFamily="18" charset="0"/>
              </a:rPr>
              <a:t>ñ</a:t>
            </a:r>
            <a:r>
              <a:rPr lang="es-ES" sz="2600" dirty="0" smtClean="0">
                <a:latin typeface="Caslon Antique" panose="02027200000000000000" pitchFamily="18" charset="0"/>
              </a:rPr>
              <a:t>o</a:t>
            </a:r>
          </a:p>
          <a:p>
            <a:pPr algn="r">
              <a:spcBef>
                <a:spcPct val="20000"/>
              </a:spcBef>
            </a:pPr>
            <a:r>
              <a:rPr lang="es-ES" sz="2600" dirty="0" smtClean="0">
                <a:latin typeface="Caslon Antique" panose="02027200000000000000" pitchFamily="18" charset="0"/>
              </a:rPr>
              <a:t>Este ultimo surgi</a:t>
            </a:r>
            <a:r>
              <a:rPr lang="es-ES" sz="2200" dirty="0" smtClean="0">
                <a:latin typeface="Caslon Antique" panose="02027200000000000000" pitchFamily="18" charset="0"/>
              </a:rPr>
              <a:t>ó</a:t>
            </a:r>
            <a:r>
              <a:rPr lang="es-ES" sz="2600" dirty="0" smtClean="0">
                <a:latin typeface="Caslon Antique" panose="02027200000000000000" pitchFamily="18" charset="0"/>
              </a:rPr>
              <a:t> de una reforma del primero, buscando un mayor control político y </a:t>
            </a:r>
            <a:r>
              <a:rPr lang="es-ES" sz="2600" dirty="0" smtClean="0">
                <a:latin typeface="Caslon Antique" panose="02027200000000000000" pitchFamily="18" charset="0"/>
              </a:rPr>
              <a:t>econ</a:t>
            </a:r>
            <a:r>
              <a:rPr lang="es-ES" sz="2200" dirty="0" smtClean="0">
                <a:latin typeface="Caslon Antique" panose="02027200000000000000" pitchFamily="18" charset="0"/>
              </a:rPr>
              <a:t>ó</a:t>
            </a:r>
            <a:r>
              <a:rPr lang="es-ES" sz="2600" dirty="0" smtClean="0">
                <a:latin typeface="Caslon Antique" panose="02027200000000000000" pitchFamily="18" charset="0"/>
              </a:rPr>
              <a:t>mico (</a:t>
            </a:r>
            <a:r>
              <a:rPr lang="es-ES" sz="2600" b="1" dirty="0" smtClean="0">
                <a:latin typeface="Caslon Antique" panose="02027200000000000000" pitchFamily="18" charset="0"/>
              </a:rPr>
              <a:t>autonom</a:t>
            </a:r>
            <a:r>
              <a:rPr lang="es-ES" sz="2200" b="1" dirty="0" smtClean="0">
                <a:latin typeface="Caslon Antique" panose="02027200000000000000" pitchFamily="18" charset="0"/>
              </a:rPr>
              <a:t>í</a:t>
            </a:r>
            <a:r>
              <a:rPr lang="es-ES" sz="2600" b="1" dirty="0" smtClean="0">
                <a:latin typeface="Caslon Antique" panose="02027200000000000000" pitchFamily="18" charset="0"/>
              </a:rPr>
              <a:t>a</a:t>
            </a:r>
            <a:r>
              <a:rPr lang="es-ES" sz="2600" dirty="0" smtClean="0">
                <a:latin typeface="Caslon Antique" panose="02027200000000000000" pitchFamily="18" charset="0"/>
              </a:rPr>
              <a:t>) </a:t>
            </a:r>
            <a:r>
              <a:rPr lang="es-ES" sz="2600" dirty="0" smtClean="0">
                <a:latin typeface="Caslon Antique" panose="02027200000000000000" pitchFamily="18" charset="0"/>
              </a:rPr>
              <a:t>de la isla por parte de los criollos. Esto coincidi</a:t>
            </a:r>
            <a:r>
              <a:rPr lang="es-ES" sz="2200" dirty="0" smtClean="0">
                <a:latin typeface="Caslon Antique" panose="02027200000000000000" pitchFamily="18" charset="0"/>
              </a:rPr>
              <a:t>ó</a:t>
            </a:r>
            <a:r>
              <a:rPr lang="es-ES" sz="2600" dirty="0" smtClean="0">
                <a:latin typeface="Caslon Antique" panose="02027200000000000000" pitchFamily="18" charset="0"/>
              </a:rPr>
              <a:t> con un boicot a los comerciantes espa</a:t>
            </a:r>
            <a:r>
              <a:rPr lang="es-ES" sz="2200" dirty="0" smtClean="0">
                <a:latin typeface="Caslon Antique" panose="02027200000000000000" pitchFamily="18" charset="0"/>
              </a:rPr>
              <a:t>ñ</a:t>
            </a:r>
            <a:r>
              <a:rPr lang="es-ES" sz="2600" dirty="0" smtClean="0">
                <a:latin typeface="Caslon Antique" panose="02027200000000000000" pitchFamily="18" charset="0"/>
              </a:rPr>
              <a:t>oles en la isla.</a:t>
            </a:r>
          </a:p>
          <a:p>
            <a:pPr lvl="0" algn="r">
              <a:spcBef>
                <a:spcPct val="20000"/>
              </a:spcBef>
              <a:buFont typeface="Wingdings" pitchFamily="2" charset="2"/>
              <a:buChar char="Ø"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5122" name="Picture 2" descr="Image result for Partido Autonomista Puertorriqueñ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99" y="1613918"/>
            <a:ext cx="2229653" cy="301523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1176</TotalTime>
  <Words>407</Words>
  <Application>Microsoft Office PowerPoint</Application>
  <PresentationFormat>On-screen Show (16:9)</PresentationFormat>
  <Paragraphs>45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PUERTO RICO</dc:title>
  <dc:creator>Jim</dc:creator>
  <cp:lastModifiedBy>Jim</cp:lastModifiedBy>
  <cp:revision>177</cp:revision>
  <dcterms:created xsi:type="dcterms:W3CDTF">2019-07-26T01:32:32Z</dcterms:created>
  <dcterms:modified xsi:type="dcterms:W3CDTF">2021-01-07T16:44:06Z</dcterms:modified>
</cp:coreProperties>
</file>