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93" r:id="rId4"/>
    <p:sldId id="280" r:id="rId5"/>
    <p:sldId id="266" r:id="rId6"/>
    <p:sldId id="288" r:id="rId7"/>
    <p:sldId id="290" r:id="rId8"/>
    <p:sldId id="294" r:id="rId9"/>
    <p:sldId id="274" r:id="rId10"/>
    <p:sldId id="263"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564" y="-5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1/21/2019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VLABw0f4Ai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_w8wB607ZI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lated image"/>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2" name="Title 1"/>
          <p:cNvSpPr>
            <a:spLocks noGrp="1"/>
          </p:cNvSpPr>
          <p:nvPr>
            <p:ph type="ctrTitle"/>
          </p:nvPr>
        </p:nvSpPr>
        <p:spPr>
          <a:xfrm>
            <a:off x="0" y="2876550"/>
            <a:ext cx="9144000" cy="1295399"/>
          </a:xfrm>
        </p:spPr>
        <p:txBody>
          <a:bodyPr>
            <a:noAutofit/>
          </a:bodyPr>
          <a:lstStyle/>
          <a:p>
            <a:r>
              <a:rPr lang="en-US" sz="8800" b="1" dirty="0" smtClean="0">
                <a:solidFill>
                  <a:schemeClr val="bg1"/>
                </a:solidFill>
                <a:effectLst>
                  <a:glow rad="101600">
                    <a:schemeClr val="accent2">
                      <a:satMod val="175000"/>
                      <a:alpha val="40000"/>
                    </a:schemeClr>
                  </a:glow>
                </a:effectLst>
                <a:latin typeface="BIRTH OF A HERO" pitchFamily="2" charset="0"/>
              </a:rPr>
              <a:t>WORLD HISTORY</a:t>
            </a:r>
            <a:endParaRPr lang="en-US" sz="8800" b="1" dirty="0">
              <a:solidFill>
                <a:schemeClr val="bg1"/>
              </a:solidFill>
              <a:effectLst>
                <a:glow rad="101600">
                  <a:schemeClr val="accent2">
                    <a:satMod val="175000"/>
                    <a:alpha val="40000"/>
                  </a:schemeClr>
                </a:glow>
              </a:effectLst>
              <a:latin typeface="BIRTH OF A HERO" pitchFamily="2" charset="0"/>
            </a:endParaRPr>
          </a:p>
        </p:txBody>
      </p:sp>
      <p:sp>
        <p:nvSpPr>
          <p:cNvPr id="3" name="Subtitle 2"/>
          <p:cNvSpPr>
            <a:spLocks noGrp="1"/>
          </p:cNvSpPr>
          <p:nvPr>
            <p:ph type="subTitle" idx="1"/>
          </p:nvPr>
        </p:nvSpPr>
        <p:spPr>
          <a:xfrm>
            <a:off x="1524000" y="2266950"/>
            <a:ext cx="3810000" cy="742950"/>
          </a:xfrm>
        </p:spPr>
        <p:txBody>
          <a:bodyPr>
            <a:noAutofit/>
          </a:bodyPr>
          <a:lstStyle/>
          <a:p>
            <a:pPr algn="l"/>
            <a:r>
              <a:rPr lang="en-US" b="1" dirty="0" smtClean="0">
                <a:ln w="18415" cmpd="sng">
                  <a:noFill/>
                  <a:prstDash val="solid"/>
                </a:ln>
                <a:solidFill>
                  <a:schemeClr val="bg1"/>
                </a:solidFill>
                <a:effectLst>
                  <a:glow rad="101600">
                    <a:schemeClr val="accent6">
                      <a:satMod val="175000"/>
                      <a:alpha val="40000"/>
                    </a:schemeClr>
                  </a:glow>
                </a:effectLst>
                <a:latin typeface="BIRTH OF A HERO" pitchFamily="2" charset="0"/>
              </a:rPr>
              <a:t>Alexander</a:t>
            </a:r>
            <a:endParaRPr lang="en-US" b="1" dirty="0">
              <a:ln w="18415" cmpd="sng">
                <a:noFill/>
                <a:prstDash val="solid"/>
              </a:ln>
              <a:solidFill>
                <a:schemeClr val="bg1"/>
              </a:solidFill>
              <a:effectLst>
                <a:glow rad="101600">
                  <a:schemeClr val="accent6">
                    <a:satMod val="175000"/>
                    <a:alpha val="40000"/>
                  </a:schemeClr>
                </a:glow>
              </a:effectLst>
              <a:latin typeface="BIRTH OF A HERO" pitchFamily="2" charset="0"/>
            </a:endParaRPr>
          </a:p>
        </p:txBody>
      </p:sp>
      <p:sp>
        <p:nvSpPr>
          <p:cNvPr id="8" name="Subtitle 2"/>
          <p:cNvSpPr txBox="1">
            <a:spLocks/>
          </p:cNvSpPr>
          <p:nvPr/>
        </p:nvSpPr>
        <p:spPr>
          <a:xfrm>
            <a:off x="5867400" y="8953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solidFill>
                  <a:schemeClr val="bg1"/>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noFill/>
                <a:prstDash val="solid"/>
              </a:ln>
              <a:solidFill>
                <a:schemeClr val="bg1"/>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ppt_x</p:attrName>
                                        </p:attrNameLst>
                                      </p:cBhvr>
                                      <p:tavLst>
                                        <p:tav tm="0">
                                          <p:val>
                                            <p:strVal val="#ppt_x"/>
                                          </p:val>
                                        </p:tav>
                                        <p:tav tm="100000">
                                          <p:val>
                                            <p:strVal val="#ppt_x"/>
                                          </p:val>
                                        </p:tav>
                                      </p:tavLst>
                                    </p:anim>
                                    <p:anim calcmode="lin" valueType="num">
                                      <p:cBhvr>
                                        <p:cTn id="18"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b="1" dirty="0" smtClean="0">
                <a:ln w="18415" cmpd="sng">
                  <a:noFill/>
                  <a:prstDash val="solid"/>
                </a:ln>
                <a:solidFill>
                  <a:sysClr val="windowText" lastClr="000000"/>
                </a:solidFill>
                <a:latin typeface="Bookman Old Style" pitchFamily="18" charset="0"/>
              </a:rPr>
              <a:t>Jim Soto © 2019</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876529" y="1786611"/>
            <a:ext cx="6963566" cy="3046988"/>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ACHIEVEMENTS</a:t>
            </a:r>
            <a:endParaRPr lang="en-US" sz="9600" spc="300" dirty="0">
              <a:solidFill>
                <a:srgbClr val="FF0000"/>
              </a:solidFill>
              <a:latin typeface="Baron Kuffner" pitchFamily="34" charset="0"/>
            </a:endParaRPr>
          </a:p>
        </p:txBody>
      </p:sp>
    </p:spTree>
    <p:extLst>
      <p:ext uri="{BB962C8B-B14F-4D97-AF65-F5344CB8AC3E}">
        <p14:creationId xmlns="" xmlns:p14="http://schemas.microsoft.com/office/powerpoint/2010/main" val="2317260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5" name="Content Placeholder 2"/>
          <p:cNvSpPr txBox="1">
            <a:spLocks/>
          </p:cNvSpPr>
          <p:nvPr/>
        </p:nvSpPr>
        <p:spPr>
          <a:xfrm>
            <a:off x="457200" y="1733550"/>
            <a:ext cx="8229600" cy="2438400"/>
          </a:xfrm>
          <a:prstGeom prst="rect">
            <a:avLst/>
          </a:prstGeom>
          <a:solidFill>
            <a:srgbClr val="FF874B">
              <a:alpha val="50000"/>
            </a:srgbClr>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 are a soldier in the most powerful army in the world. In just eight years, you and your fellow soldiers have conquered an enormous empire. Now your generals want to push farther into unknown lands in search of greater glory. But you're thousands of miles from home, and you haven’t seen your family in years. </a:t>
            </a:r>
            <a:r>
              <a:rPr lang="en-US" sz="2000" b="1" dirty="0" smtClean="0">
                <a:solidFill>
                  <a:schemeClr val="bg1"/>
                </a:solidFill>
              </a:rPr>
              <a:t>Do you agree to go on fighting? Why or why not?</a:t>
            </a:r>
          </a:p>
          <a:p>
            <a:pPr marL="0" indent="0" algn="ctr">
              <a:buNone/>
            </a:pPr>
            <a:r>
              <a:rPr lang="en-US" sz="2000" dirty="0" smtClean="0">
                <a:solidFill>
                  <a:schemeClr val="bg1"/>
                </a:solidFill>
              </a:rPr>
              <a:t>Take a minute to write down your answer.</a:t>
            </a:r>
          </a:p>
          <a:p>
            <a:pPr>
              <a:buFont typeface="Arial" pitchFamily="34" charset="0"/>
              <a:buNone/>
            </a:pPr>
            <a:endParaRPr lang="en-US" sz="20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514350"/>
            <a:ext cx="8229600" cy="1066800"/>
          </a:xfrm>
          <a:prstGeom prst="rect">
            <a:avLst/>
          </a:prstGeom>
          <a:solidFill>
            <a:srgbClr val="FF874B">
              <a:alpha val="50000"/>
            </a:srgbClr>
          </a:solidFill>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The worlds most powerful army in the 300 BCs was from Macedonia, a kingdom in northern Greece. The other Greeks had long dismissed the Macedonians as unimportant. They thought them unsophisticated because they spoke a broken kind of Greek and lived in small villages. Underestimating them proved to be a big mistake. </a:t>
            </a:r>
          </a:p>
        </p:txBody>
      </p:sp>
      <p:pic>
        <p:nvPicPr>
          <p:cNvPr id="1026" name="Picture 2" descr="Image result for alexander's empir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016" t="5181" r="1398" b="3627"/>
          <a:stretch/>
        </p:blipFill>
        <p:spPr bwMode="auto">
          <a:xfrm>
            <a:off x="0" y="1694438"/>
            <a:ext cx="9144000" cy="347583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87851356"/>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rcRect l="3750" t="13333" r="25000" b="15556"/>
          <a:stretch/>
        </p:blipFill>
        <p:spPr>
          <a:xfrm>
            <a:off x="533399" y="1200150"/>
            <a:ext cx="5293520" cy="2971800"/>
          </a:xfrm>
          <a:prstGeom prst="rect">
            <a:avLst/>
          </a:prstGeom>
        </p:spPr>
      </p:pic>
      <p:sp>
        <p:nvSpPr>
          <p:cNvPr id="4" name="Rectangle 3"/>
          <p:cNvSpPr/>
          <p:nvPr/>
        </p:nvSpPr>
        <p:spPr>
          <a:xfrm>
            <a:off x="5943600" y="1101000"/>
            <a:ext cx="2819400" cy="3170099"/>
          </a:xfrm>
          <a:prstGeom prst="rect">
            <a:avLst/>
          </a:prstGeom>
          <a:solidFill>
            <a:srgbClr val="FF9966">
              <a:alpha val="50000"/>
            </a:srgbClr>
          </a:solidFill>
        </p:spPr>
        <p:txBody>
          <a:bodyPr wrap="square">
            <a:spAutoFit/>
          </a:bodyPr>
          <a:lstStyle/>
          <a:p>
            <a:pPr algn="r"/>
            <a:r>
              <a:rPr lang="en-US" sz="2000" dirty="0">
                <a:solidFill>
                  <a:schemeClr val="bg1"/>
                </a:solidFill>
              </a:rPr>
              <a:t>To learn more about this topic and others, read pages 272 thru 276 and complete the </a:t>
            </a:r>
            <a:r>
              <a:rPr lang="en-US" sz="2000" i="1" dirty="0">
                <a:solidFill>
                  <a:schemeClr val="bg1"/>
                </a:solidFill>
                <a:effectLst>
                  <a:glow rad="101600">
                    <a:schemeClr val="accent6">
                      <a:satMod val="175000"/>
                      <a:alpha val="40000"/>
                    </a:schemeClr>
                  </a:glow>
                </a:effectLst>
              </a:rPr>
              <a:t>section 3 assessment</a:t>
            </a:r>
            <a:r>
              <a:rPr lang="en-US" sz="2000" dirty="0">
                <a:solidFill>
                  <a:schemeClr val="bg1"/>
                </a:solidFill>
              </a:rPr>
              <a:t>. Show me the completed work when finished. After everybody has finished a group reading and discussion will ensue.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Macedonia Conquers Greece</a:t>
            </a:r>
          </a:p>
        </p:txBody>
      </p:sp>
      <p:pic>
        <p:nvPicPr>
          <p:cNvPr id="3" name="Picture 2"/>
          <p:cNvPicPr>
            <a:picLocks noChangeAspect="1"/>
          </p:cNvPicPr>
          <p:nvPr/>
        </p:nvPicPr>
        <p:blipFill rotWithShape="1">
          <a:blip r:embed="rId2" cstate="print">
            <a:lum bright="-2000" contrast="7000"/>
            <a:extLst>
              <a:ext uri="{28A0092B-C50C-407E-A947-70E740481C1C}">
                <a14:useLocalDpi xmlns="" xmlns:a14="http://schemas.microsoft.com/office/drawing/2010/main" val="0"/>
              </a:ext>
            </a:extLst>
          </a:blip>
          <a:srcRect l="21245" r="7048"/>
          <a:stretch/>
        </p:blipFill>
        <p:spPr>
          <a:xfrm>
            <a:off x="5257800" y="1581150"/>
            <a:ext cx="3460594" cy="2895600"/>
          </a:xfrm>
          <a:prstGeom prst="rect">
            <a:avLst/>
          </a:prstGeom>
        </p:spPr>
      </p:pic>
      <p:sp>
        <p:nvSpPr>
          <p:cNvPr id="5" name="Rectangle 4"/>
          <p:cNvSpPr/>
          <p:nvPr/>
        </p:nvSpPr>
        <p:spPr>
          <a:xfrm>
            <a:off x="457200" y="1357848"/>
            <a:ext cx="4724400" cy="3477875"/>
          </a:xfrm>
          <a:prstGeom prst="rect">
            <a:avLst/>
          </a:prstGeom>
          <a:solidFill>
            <a:srgbClr val="FF9966">
              <a:alpha val="50000"/>
            </a:srgbClr>
          </a:solidFill>
        </p:spPr>
        <p:txBody>
          <a:bodyPr wrap="square">
            <a:spAutoFit/>
          </a:bodyPr>
          <a:lstStyle/>
          <a:p>
            <a:r>
              <a:rPr lang="en-US" sz="2000" dirty="0" smtClean="0">
                <a:solidFill>
                  <a:schemeClr val="bg1"/>
                </a:solidFill>
              </a:rPr>
              <a:t>Because of the wars between</a:t>
            </a:r>
            <a:r>
              <a:rPr lang="en-US" sz="2000" dirty="0" smtClean="0">
                <a:solidFill>
                  <a:schemeClr val="bg1"/>
                </a:solidFill>
              </a:rPr>
              <a:t> </a:t>
            </a:r>
            <a:r>
              <a:rPr lang="en-US" sz="2000" dirty="0" smtClean="0">
                <a:solidFill>
                  <a:schemeClr val="bg1"/>
                </a:solidFill>
              </a:rPr>
              <a:t>the </a:t>
            </a:r>
            <a:r>
              <a:rPr lang="en-US" sz="2000" b="1" dirty="0" smtClean="0">
                <a:solidFill>
                  <a:schemeClr val="bg1"/>
                </a:solidFill>
              </a:rPr>
              <a:t>Greek</a:t>
            </a:r>
            <a:r>
              <a:rPr lang="en-US" sz="2000" b="1" dirty="0" smtClean="0">
                <a:solidFill>
                  <a:schemeClr val="bg1"/>
                </a:solidFill>
              </a:rPr>
              <a:t> city-states </a:t>
            </a:r>
            <a:r>
              <a:rPr lang="en-US" sz="2000" dirty="0" smtClean="0">
                <a:solidFill>
                  <a:schemeClr val="bg1"/>
                </a:solidFill>
              </a:rPr>
              <a:t>and the </a:t>
            </a:r>
            <a:r>
              <a:rPr lang="en-US" sz="2000" b="1" dirty="0" smtClean="0">
                <a:solidFill>
                  <a:schemeClr val="bg1"/>
                </a:solidFill>
              </a:rPr>
              <a:t>Persian </a:t>
            </a:r>
            <a:r>
              <a:rPr lang="en-US" sz="2000" b="1" dirty="0" smtClean="0">
                <a:solidFill>
                  <a:schemeClr val="bg1"/>
                </a:solidFill>
              </a:rPr>
              <a:t>Empire</a:t>
            </a:r>
            <a:r>
              <a:rPr lang="en-US" sz="2000" dirty="0" smtClean="0">
                <a:solidFill>
                  <a:schemeClr val="bg1"/>
                </a:solidFill>
              </a:rPr>
              <a:t>, Greece</a:t>
            </a:r>
            <a:r>
              <a:rPr lang="en-US" sz="2000" dirty="0" smtClean="0">
                <a:solidFill>
                  <a:schemeClr val="bg1"/>
                </a:solidFill>
              </a:rPr>
              <a:t> </a:t>
            </a:r>
            <a:r>
              <a:rPr lang="en-US" sz="2000" dirty="0" smtClean="0">
                <a:solidFill>
                  <a:schemeClr val="bg1"/>
                </a:solidFill>
              </a:rPr>
              <a:t>was easily</a:t>
            </a:r>
            <a:r>
              <a:rPr lang="en-US" sz="2000" dirty="0" smtClean="0">
                <a:solidFill>
                  <a:schemeClr val="bg1"/>
                </a:solidFill>
              </a:rPr>
              <a:t> conquered by </a:t>
            </a:r>
            <a:r>
              <a:rPr lang="en-US" sz="2000" b="1" dirty="0" smtClean="0">
                <a:solidFill>
                  <a:schemeClr val="bg1"/>
                </a:solidFill>
              </a:rPr>
              <a:t>Macedonia</a:t>
            </a:r>
            <a:r>
              <a:rPr lang="en-US" sz="2000" dirty="0" smtClean="0">
                <a:solidFill>
                  <a:schemeClr val="bg1"/>
                </a:solidFill>
              </a:rPr>
              <a:t> because </a:t>
            </a:r>
            <a:r>
              <a:rPr lang="en-US" sz="2000" dirty="0" smtClean="0">
                <a:solidFill>
                  <a:schemeClr val="bg1"/>
                </a:solidFill>
              </a:rPr>
              <a:t>they had </a:t>
            </a:r>
            <a:r>
              <a:rPr lang="en-US" sz="2000" dirty="0" smtClean="0">
                <a:solidFill>
                  <a:schemeClr val="bg1"/>
                </a:solidFill>
              </a:rPr>
              <a:t>grown weak and were unable to cooperate with each other </a:t>
            </a:r>
            <a:r>
              <a:rPr lang="en-US" sz="2000" dirty="0" smtClean="0">
                <a:solidFill>
                  <a:schemeClr val="bg1"/>
                </a:solidFill>
              </a:rPr>
              <a:t>against this </a:t>
            </a:r>
            <a:r>
              <a:rPr lang="en-US" sz="2000" dirty="0" smtClean="0">
                <a:solidFill>
                  <a:schemeClr val="bg1"/>
                </a:solidFill>
              </a:rPr>
              <a:t>formidable </a:t>
            </a:r>
            <a:r>
              <a:rPr lang="en-US" sz="2000" dirty="0" smtClean="0">
                <a:solidFill>
                  <a:schemeClr val="bg1"/>
                </a:solidFill>
              </a:rPr>
              <a:t>invader.</a:t>
            </a:r>
          </a:p>
          <a:p>
            <a:r>
              <a:rPr lang="en-US" sz="2000" b="1" dirty="0" smtClean="0">
                <a:solidFill>
                  <a:schemeClr val="bg1"/>
                </a:solidFill>
              </a:rPr>
              <a:t>The Battle of Chaeronea </a:t>
            </a:r>
            <a:r>
              <a:rPr lang="en-US" sz="2000" dirty="0" smtClean="0">
                <a:solidFill>
                  <a:schemeClr val="bg1"/>
                </a:solidFill>
              </a:rPr>
              <a:t>where the Macedonians defeat the Greeks on August 2,338 BC, marks an end of Greek history and the beginning of the </a:t>
            </a:r>
            <a:r>
              <a:rPr lang="en-US" sz="2000" b="1" dirty="0" smtClean="0">
                <a:solidFill>
                  <a:schemeClr val="bg1"/>
                </a:solidFill>
              </a:rPr>
              <a:t>Macedonian Era</a:t>
            </a:r>
            <a:r>
              <a:rPr lang="en-US" sz="2000" dirty="0" smtClean="0">
                <a:solidFill>
                  <a:schemeClr val="bg1"/>
                </a:solidFill>
              </a:rPr>
              <a:t>. </a:t>
            </a:r>
            <a:endParaRPr lang="en-US" sz="2000" dirty="0">
              <a:solidFill>
                <a:schemeClr val="bg1"/>
              </a:solidFill>
            </a:endParaRPr>
          </a:p>
        </p:txBody>
      </p:sp>
    </p:spTree>
    <p:extLst>
      <p:ext uri="{BB962C8B-B14F-4D97-AF65-F5344CB8AC3E}">
        <p14:creationId xmlns="" xmlns:p14="http://schemas.microsoft.com/office/powerpoint/2010/main" val="19909912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rotWithShape="1">
          <a:blip r:embed="rId3" cstate="print">
            <a:lum bright="-6000" contrast="9000"/>
            <a:extLst>
              <a:ext uri="{28A0092B-C50C-407E-A947-70E740481C1C}">
                <a14:useLocalDpi xmlns="" xmlns:a14="http://schemas.microsoft.com/office/drawing/2010/main" val="0"/>
              </a:ext>
            </a:extLst>
          </a:blip>
          <a:srcRect l="10285" r="17714"/>
          <a:stretch/>
        </p:blipFill>
        <p:spPr>
          <a:xfrm>
            <a:off x="685800" y="1416956"/>
            <a:ext cx="3536663" cy="3262993"/>
          </a:xfrm>
          <a:prstGeom prst="rect">
            <a:avLst/>
          </a:prstGeom>
        </p:spPr>
      </p:pic>
      <p:sp>
        <p:nvSpPr>
          <p:cNvPr id="4" name="Rectangle 3"/>
          <p:cNvSpPr/>
          <p:nvPr/>
        </p:nvSpPr>
        <p:spPr>
          <a:xfrm>
            <a:off x="4648200" y="1428750"/>
            <a:ext cx="4114800" cy="2554545"/>
          </a:xfrm>
          <a:prstGeom prst="rect">
            <a:avLst/>
          </a:prstGeom>
          <a:solidFill>
            <a:srgbClr val="FF9966">
              <a:alpha val="50000"/>
            </a:srgbClr>
          </a:solidFill>
        </p:spPr>
        <p:txBody>
          <a:bodyPr wrap="square">
            <a:spAutoFit/>
          </a:bodyPr>
          <a:lstStyle/>
          <a:p>
            <a:pPr algn="r"/>
            <a:r>
              <a:rPr lang="en-US" sz="2000" dirty="0" smtClean="0">
                <a:solidFill>
                  <a:schemeClr val="bg1"/>
                </a:solidFill>
              </a:rPr>
              <a:t>In 334 BC, </a:t>
            </a:r>
            <a:r>
              <a:rPr lang="en-US" sz="2000" dirty="0" smtClean="0">
                <a:solidFill>
                  <a:schemeClr val="bg1"/>
                </a:solidFill>
              </a:rPr>
              <a:t>Alexander </a:t>
            </a:r>
            <a:r>
              <a:rPr lang="en-US" sz="2000" dirty="0" smtClean="0">
                <a:solidFill>
                  <a:schemeClr val="bg1"/>
                </a:solidFill>
              </a:rPr>
              <a:t>invaded the </a:t>
            </a:r>
            <a:r>
              <a:rPr lang="en-US" sz="2000" b="1" dirty="0" smtClean="0">
                <a:solidFill>
                  <a:schemeClr val="bg1"/>
                </a:solidFill>
              </a:rPr>
              <a:t>Achaemenid Empire </a:t>
            </a:r>
            <a:r>
              <a:rPr lang="en-US" sz="2000" dirty="0" smtClean="0">
                <a:solidFill>
                  <a:schemeClr val="bg1"/>
                </a:solidFill>
              </a:rPr>
              <a:t>(Persian Empire) and began a series of campaigns that lasted </a:t>
            </a:r>
            <a:r>
              <a:rPr lang="en-US" sz="2000" b="1" dirty="0" smtClean="0">
                <a:solidFill>
                  <a:schemeClr val="bg1"/>
                </a:solidFill>
              </a:rPr>
              <a:t>10 years</a:t>
            </a:r>
            <a:r>
              <a:rPr lang="en-US" sz="2000" dirty="0" smtClean="0">
                <a:solidFill>
                  <a:schemeClr val="bg1"/>
                </a:solidFill>
              </a:rPr>
              <a:t>. Following the conquest of Anatolia, Alexander broke the power of Persia in a series of decisive battles, most notably the battles of </a:t>
            </a:r>
            <a:r>
              <a:rPr lang="en-US" sz="2000" b="1" dirty="0" smtClean="0">
                <a:solidFill>
                  <a:schemeClr val="bg1"/>
                </a:solidFill>
              </a:rPr>
              <a:t>Issus</a:t>
            </a:r>
            <a:r>
              <a:rPr lang="en-US" sz="2000" dirty="0" smtClean="0">
                <a:solidFill>
                  <a:schemeClr val="bg1"/>
                </a:solidFill>
              </a:rPr>
              <a:t> and </a:t>
            </a:r>
            <a:r>
              <a:rPr lang="en-US" sz="2000" b="1" dirty="0" smtClean="0">
                <a:solidFill>
                  <a:schemeClr val="bg1"/>
                </a:solidFill>
              </a:rPr>
              <a:t>Gaugamela</a:t>
            </a:r>
            <a:r>
              <a:rPr lang="en-US" sz="2000" dirty="0" smtClean="0">
                <a:solidFill>
                  <a:schemeClr val="bg1"/>
                </a:solidFill>
              </a:rPr>
              <a:t>.</a:t>
            </a:r>
            <a:endParaRPr lang="en-US" sz="2000" dirty="0">
              <a:solidFill>
                <a:schemeClr val="bg1"/>
              </a:solidFill>
            </a:endParaRPr>
          </a:p>
        </p:txBody>
      </p:sp>
      <p:sp>
        <p:nvSpPr>
          <p:cNvPr id="7"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Alexander Builds an Empire</a:t>
            </a:r>
            <a:endParaRPr lang="en-US" sz="4000" b="1" dirty="0" smtClean="0">
              <a:solidFill>
                <a:schemeClr val="bg1"/>
              </a:solidFill>
              <a:effectLst>
                <a:glow rad="101600">
                  <a:schemeClr val="accent6">
                    <a:satMod val="175000"/>
                    <a:alpha val="40000"/>
                  </a:schemeClr>
                </a:glow>
              </a:effectLst>
              <a:latin typeface="BIRTH OF A HERO" panose="02000000000000000000" pitchFamily="2" charset="0"/>
            </a:endParaRPr>
          </a:p>
        </p:txBody>
      </p:sp>
      <p:sp>
        <p:nvSpPr>
          <p:cNvPr id="8" name="Title 3"/>
          <p:cNvSpPr txBox="1">
            <a:spLocks/>
          </p:cNvSpPr>
          <p:nvPr/>
        </p:nvSpPr>
        <p:spPr>
          <a:xfrm rot="20490518">
            <a:off x="716714" y="41147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5">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895350"/>
            <a:ext cx="5181600" cy="3785652"/>
          </a:xfrm>
          <a:prstGeom prst="rect">
            <a:avLst/>
          </a:prstGeom>
          <a:solidFill>
            <a:srgbClr val="FF9966">
              <a:alpha val="50000"/>
            </a:srgbClr>
          </a:solidFill>
        </p:spPr>
        <p:txBody>
          <a:bodyPr wrap="square">
            <a:spAutoFit/>
          </a:bodyPr>
          <a:lstStyle/>
          <a:p>
            <a:r>
              <a:rPr lang="en-US" sz="2000" dirty="0" smtClean="0">
                <a:solidFill>
                  <a:schemeClr val="bg1"/>
                </a:solidFill>
              </a:rPr>
              <a:t>Alexander conquered most parts of the Western World, but there is a great deal of controversy over his invasion of India. In </a:t>
            </a:r>
            <a:r>
              <a:rPr lang="en-US" sz="2000" dirty="0" smtClean="0">
                <a:solidFill>
                  <a:schemeClr val="bg1"/>
                </a:solidFill>
              </a:rPr>
              <a:t>327</a:t>
            </a:r>
            <a:r>
              <a:rPr lang="en-US" sz="2000" dirty="0" smtClean="0">
                <a:solidFill>
                  <a:schemeClr val="bg1"/>
                </a:solidFill>
              </a:rPr>
              <a:t> </a:t>
            </a:r>
            <a:r>
              <a:rPr lang="en-US" sz="2000" dirty="0" smtClean="0">
                <a:solidFill>
                  <a:schemeClr val="bg1"/>
                </a:solidFill>
              </a:rPr>
              <a:t>BC, Alexander</a:t>
            </a:r>
            <a:r>
              <a:rPr lang="en-US" sz="2000" dirty="0" smtClean="0">
                <a:solidFill>
                  <a:schemeClr val="bg1"/>
                </a:solidFill>
              </a:rPr>
              <a:t> came to </a:t>
            </a:r>
            <a:r>
              <a:rPr lang="en-US" sz="2000" b="1" dirty="0" smtClean="0">
                <a:solidFill>
                  <a:schemeClr val="bg1"/>
                </a:solidFill>
              </a:rPr>
              <a:t>India</a:t>
            </a:r>
            <a:r>
              <a:rPr lang="en-US" sz="2000" dirty="0" smtClean="0">
                <a:solidFill>
                  <a:schemeClr val="bg1"/>
                </a:solidFill>
              </a:rPr>
              <a:t>, and tried to cross the </a:t>
            </a:r>
            <a:r>
              <a:rPr lang="en-US" sz="2000" b="1" dirty="0" smtClean="0">
                <a:solidFill>
                  <a:schemeClr val="bg1"/>
                </a:solidFill>
              </a:rPr>
              <a:t>Jhelum river </a:t>
            </a:r>
            <a:r>
              <a:rPr lang="en-US" sz="2000" dirty="0" smtClean="0">
                <a:solidFill>
                  <a:schemeClr val="bg1"/>
                </a:solidFill>
              </a:rPr>
              <a:t>for the invasion, but was then confronted by King Purushottama (King </a:t>
            </a:r>
            <a:r>
              <a:rPr lang="en-US" sz="2000" dirty="0" smtClean="0">
                <a:solidFill>
                  <a:schemeClr val="bg1"/>
                </a:solidFill>
              </a:rPr>
              <a:t>Porus).</a:t>
            </a:r>
          </a:p>
          <a:p>
            <a:r>
              <a:rPr lang="en-US" sz="2000" dirty="0" smtClean="0">
                <a:solidFill>
                  <a:schemeClr val="bg1"/>
                </a:solidFill>
              </a:rPr>
              <a:t>He defeated King Porus at the </a:t>
            </a:r>
            <a:r>
              <a:rPr lang="en-US" sz="2000" b="1" dirty="0" smtClean="0">
                <a:solidFill>
                  <a:schemeClr val="bg1"/>
                </a:solidFill>
              </a:rPr>
              <a:t>Battle of </a:t>
            </a:r>
            <a:r>
              <a:rPr lang="en-US" sz="2000" b="1" dirty="0" err="1" smtClean="0">
                <a:solidFill>
                  <a:schemeClr val="bg1"/>
                </a:solidFill>
              </a:rPr>
              <a:t>Hydaspes</a:t>
            </a:r>
            <a:r>
              <a:rPr lang="en-US" sz="2000" dirty="0" smtClean="0">
                <a:solidFill>
                  <a:schemeClr val="bg1"/>
                </a:solidFill>
              </a:rPr>
              <a:t>, </a:t>
            </a:r>
            <a:r>
              <a:rPr lang="en-US" sz="2000" dirty="0" smtClean="0">
                <a:solidFill>
                  <a:schemeClr val="bg1"/>
                </a:solidFill>
              </a:rPr>
              <a:t>but </a:t>
            </a:r>
            <a:r>
              <a:rPr lang="en-US" sz="2000" dirty="0" smtClean="0">
                <a:solidFill>
                  <a:schemeClr val="bg1"/>
                </a:solidFill>
              </a:rPr>
              <a:t>with high casualties. Soldiers missed their families, and became tired of endless battles. Greek soldiers feared the </a:t>
            </a:r>
            <a:r>
              <a:rPr lang="en-US" sz="2000" b="1" dirty="0" smtClean="0">
                <a:solidFill>
                  <a:schemeClr val="bg1"/>
                </a:solidFill>
              </a:rPr>
              <a:t>6,000 Nanda war elephants</a:t>
            </a:r>
            <a:r>
              <a:rPr lang="en-US" sz="2000" dirty="0" smtClean="0">
                <a:solidFill>
                  <a:schemeClr val="bg1"/>
                </a:solidFill>
              </a:rPr>
              <a:t>, so most defected the army, shrinking its size.</a:t>
            </a:r>
            <a:endParaRPr lang="en-US" sz="2000" dirty="0">
              <a:solidFill>
                <a:schemeClr val="bg1"/>
              </a:solidFill>
            </a:endParaRPr>
          </a:p>
        </p:txBody>
      </p:sp>
      <p:pic>
        <p:nvPicPr>
          <p:cNvPr id="4099" name="Picture 3" descr="C:\Users\Jim\Desktop\cf42c95a93811ec867b79745ce7ed069.jpg"/>
          <p:cNvPicPr>
            <a:picLocks noChangeAspect="1" noChangeArrowheads="1"/>
          </p:cNvPicPr>
          <p:nvPr/>
        </p:nvPicPr>
        <p:blipFill>
          <a:blip r:embed="rId2" cstate="print"/>
          <a:srcRect/>
          <a:stretch>
            <a:fillRect/>
          </a:stretch>
        </p:blipFill>
        <p:spPr bwMode="auto">
          <a:xfrm>
            <a:off x="5943600" y="549707"/>
            <a:ext cx="2758678" cy="4237329"/>
          </a:xfrm>
          <a:prstGeom prst="rect">
            <a:avLst/>
          </a:prstGeom>
          <a:noFill/>
        </p:spPr>
      </p:pic>
    </p:spTree>
    <p:extLst>
      <p:ext uri="{BB962C8B-B14F-4D97-AF65-F5344CB8AC3E}">
        <p14:creationId xmlns="" xmlns:p14="http://schemas.microsoft.com/office/powerpoint/2010/main" val="7924309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Hellenistic Kingdoms</a:t>
            </a:r>
            <a:endParaRPr lang="en-US" sz="4000" b="1" dirty="0">
              <a:solidFill>
                <a:schemeClr val="bg1"/>
              </a:solidFill>
              <a:effectLst>
                <a:glow rad="101600">
                  <a:schemeClr val="accent6">
                    <a:satMod val="175000"/>
                    <a:alpha val="40000"/>
                  </a:schemeClr>
                </a:glow>
              </a:effectLst>
              <a:latin typeface="BIRTH OF A HERO" panose="02000000000000000000" pitchFamily="2" charset="0"/>
            </a:endParaRPr>
          </a:p>
        </p:txBody>
      </p:sp>
      <p:sp>
        <p:nvSpPr>
          <p:cNvPr id="5" name="Rectangle 4"/>
          <p:cNvSpPr/>
          <p:nvPr/>
        </p:nvSpPr>
        <p:spPr>
          <a:xfrm>
            <a:off x="457200" y="1581150"/>
            <a:ext cx="4724400" cy="2862322"/>
          </a:xfrm>
          <a:prstGeom prst="rect">
            <a:avLst/>
          </a:prstGeom>
          <a:solidFill>
            <a:srgbClr val="FF9966">
              <a:alpha val="50000"/>
            </a:srgbClr>
          </a:solidFill>
        </p:spPr>
        <p:txBody>
          <a:bodyPr wrap="square">
            <a:spAutoFit/>
          </a:bodyPr>
          <a:lstStyle/>
          <a:p>
            <a:r>
              <a:rPr lang="en-US" sz="2000" dirty="0" smtClean="0">
                <a:solidFill>
                  <a:schemeClr val="bg1"/>
                </a:solidFill>
              </a:rPr>
              <a:t>After </a:t>
            </a:r>
            <a:r>
              <a:rPr lang="en-US" sz="2000" dirty="0" smtClean="0">
                <a:solidFill>
                  <a:schemeClr val="bg1"/>
                </a:solidFill>
              </a:rPr>
              <a:t>Alexander's death, having left no heir behind, his vast empire disintegrated into the </a:t>
            </a:r>
            <a:r>
              <a:rPr lang="en-US" sz="2000" dirty="0" smtClean="0">
                <a:solidFill>
                  <a:schemeClr val="bg1"/>
                </a:solidFill>
              </a:rPr>
              <a:t>Hellenistic </a:t>
            </a:r>
            <a:r>
              <a:rPr lang="en-US" sz="2000" dirty="0" smtClean="0">
                <a:solidFill>
                  <a:schemeClr val="bg1"/>
                </a:solidFill>
              </a:rPr>
              <a:t>kingdoms that </a:t>
            </a:r>
            <a:r>
              <a:rPr lang="en-US" sz="2000" dirty="0" smtClean="0">
                <a:solidFill>
                  <a:schemeClr val="bg1"/>
                </a:solidFill>
              </a:rPr>
              <a:t>were </a:t>
            </a:r>
            <a:r>
              <a:rPr lang="en-US" sz="2000" dirty="0" smtClean="0">
                <a:solidFill>
                  <a:schemeClr val="bg1"/>
                </a:solidFill>
              </a:rPr>
              <a:t>established: </a:t>
            </a:r>
            <a:r>
              <a:rPr lang="en-US" sz="2000" dirty="0" smtClean="0">
                <a:solidFill>
                  <a:schemeClr val="bg1"/>
                </a:solidFill>
              </a:rPr>
              <a:t>the </a:t>
            </a:r>
            <a:r>
              <a:rPr lang="en-US" sz="2000" b="1" dirty="0" smtClean="0">
                <a:solidFill>
                  <a:schemeClr val="bg1"/>
                </a:solidFill>
              </a:rPr>
              <a:t>Ptolemies</a:t>
            </a:r>
            <a:r>
              <a:rPr lang="en-US" sz="2000" dirty="0" smtClean="0">
                <a:solidFill>
                  <a:schemeClr val="bg1"/>
                </a:solidFill>
              </a:rPr>
              <a:t> in Egypt; the </a:t>
            </a:r>
            <a:r>
              <a:rPr lang="en-US" sz="2000" b="1" dirty="0" smtClean="0">
                <a:solidFill>
                  <a:schemeClr val="bg1"/>
                </a:solidFill>
              </a:rPr>
              <a:t>Seleucids</a:t>
            </a:r>
            <a:r>
              <a:rPr lang="en-US" sz="2000" dirty="0" smtClean="0">
                <a:solidFill>
                  <a:schemeClr val="bg1"/>
                </a:solidFill>
              </a:rPr>
              <a:t> in Asia, Asia Minor, and Palestine; and the </a:t>
            </a:r>
            <a:r>
              <a:rPr lang="en-US" sz="2000" b="1" dirty="0" smtClean="0">
                <a:solidFill>
                  <a:schemeClr val="bg1"/>
                </a:solidFill>
              </a:rPr>
              <a:t>Antigonids</a:t>
            </a:r>
            <a:r>
              <a:rPr lang="en-US" sz="2000" dirty="0" smtClean="0">
                <a:solidFill>
                  <a:schemeClr val="bg1"/>
                </a:solidFill>
              </a:rPr>
              <a:t> in Macedonia and Greece. These kingdoms got their names from three of Alexander's generals: Ptolemy, Seleucus, and Antigonus.</a:t>
            </a:r>
            <a:endParaRPr lang="en-US" sz="2000" dirty="0">
              <a:solidFill>
                <a:schemeClr val="bg1"/>
              </a:solidFill>
            </a:endParaRPr>
          </a:p>
        </p:txBody>
      </p:sp>
      <p:pic>
        <p:nvPicPr>
          <p:cNvPr id="1026" name="Picture 2" descr="Image result for effects of alexander's conquests">
            <a:hlinkClick r:id="rId2"/>
          </p:cNvPr>
          <p:cNvPicPr>
            <a:picLocks noChangeAspect="1" noChangeArrowheads="1"/>
          </p:cNvPicPr>
          <p:nvPr/>
        </p:nvPicPr>
        <p:blipFill>
          <a:blip r:embed="rId3" cstate="print"/>
          <a:srcRect/>
          <a:stretch>
            <a:fillRect/>
          </a:stretch>
        </p:blipFill>
        <p:spPr bwMode="auto">
          <a:xfrm>
            <a:off x="5410200" y="1352550"/>
            <a:ext cx="3276600" cy="3276600"/>
          </a:xfrm>
          <a:prstGeom prst="rect">
            <a:avLst/>
          </a:prstGeom>
          <a:noFill/>
        </p:spPr>
      </p:pic>
      <p:sp>
        <p:nvSpPr>
          <p:cNvPr id="6" name="Title 3"/>
          <p:cNvSpPr txBox="1">
            <a:spLocks/>
          </p:cNvSpPr>
          <p:nvPr/>
        </p:nvSpPr>
        <p:spPr>
          <a:xfrm rot="20490518">
            <a:off x="5288714" y="41147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5">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7924309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6" name="Rectangle 5"/>
          <p:cNvSpPr/>
          <p:nvPr/>
        </p:nvSpPr>
        <p:spPr>
          <a:xfrm>
            <a:off x="609600" y="1657350"/>
            <a:ext cx="7924800" cy="1938992"/>
          </a:xfrm>
          <a:prstGeom prst="rect">
            <a:avLst/>
          </a:prstGeom>
          <a:solidFill>
            <a:srgbClr val="FF9966">
              <a:alpha val="50000"/>
            </a:srgbClr>
          </a:solidFill>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Alexander the Great caused major political changes in Greece.</a:t>
            </a:r>
            <a:endParaRPr lang="en-US" sz="2000" kern="0" dirty="0" smtClean="0">
              <a:solidFill>
                <a:schemeClr val="bg1"/>
              </a:solidFill>
            </a:endParaRPr>
          </a:p>
          <a:p>
            <a:pPr marL="457200" indent="-457200">
              <a:lnSpc>
                <a:spcPct val="150000"/>
              </a:lnSpc>
              <a:buFont typeface="+mj-lt"/>
              <a:buAutoNum type="arabicPeriod"/>
              <a:defRPr/>
            </a:pPr>
            <a:r>
              <a:rPr lang="en-US" sz="2000" kern="0" dirty="0" smtClean="0">
                <a:solidFill>
                  <a:schemeClr val="bg1"/>
                </a:solidFill>
              </a:rPr>
              <a:t>His conquests had a profound</a:t>
            </a:r>
            <a:r>
              <a:rPr lang="en-US" sz="2000" kern="0" dirty="0" smtClean="0">
                <a:solidFill>
                  <a:schemeClr val="bg1"/>
                </a:solidFill>
              </a:rPr>
              <a:t> impact on eastern and western culture. With the expansion of his empire, Hellenism, or Greek-influenced, culture spread from the Mediterranean to Asia</a:t>
            </a:r>
            <a:r>
              <a:rPr lang="en-US" sz="2000" kern="0" dirty="0" smtClean="0">
                <a:solidFill>
                  <a:schemeClr val="bg1"/>
                </a:solidFill>
              </a:rPr>
              <a:t>.</a:t>
            </a:r>
            <a:endParaRPr lang="en-US" sz="2000" kern="0" dirty="0">
              <a:solidFill>
                <a:schemeClr val="bg1"/>
              </a:solidFill>
            </a:endParaRPr>
          </a:p>
        </p:txBody>
      </p:sp>
    </p:spTree>
    <p:extLst>
      <p:ext uri="{BB962C8B-B14F-4D97-AF65-F5344CB8AC3E}">
        <p14:creationId xmlns="" xmlns:p14="http://schemas.microsoft.com/office/powerpoint/2010/main" val="22918908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TotalTime>
  <Words>258</Words>
  <Application>Microsoft Office PowerPoint</Application>
  <PresentationFormat>On-screen Show (16:9)</PresentationFormat>
  <Paragraphs>25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WORLD HISTORY</vt:lpstr>
      <vt:lpstr>Slide 2</vt:lpstr>
      <vt:lpstr>Slide 3</vt:lpstr>
      <vt:lpstr>Slide 4</vt:lpstr>
      <vt:lpstr>Slide 5</vt:lpstr>
      <vt:lpstr>Slide 6</vt:lpstr>
      <vt:lpstr>Slide 7</vt:lpstr>
      <vt:lpstr>Slide 8</vt:lpstr>
      <vt:lpstr>Slide 9</vt:lpstr>
      <vt:lpstr>Slide 10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187</cp:revision>
  <dcterms:created xsi:type="dcterms:W3CDTF">2018-08-02T00:45:41Z</dcterms:created>
  <dcterms:modified xsi:type="dcterms:W3CDTF">2019-01-21T14:23:24Z</dcterms:modified>
</cp:coreProperties>
</file>