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 l="3599" b="3539"/>
          <a:stretch>
            <a:fillRect/>
          </a:stretch>
        </p:blipFill>
        <p:spPr bwMode="auto">
          <a:xfrm>
            <a:off x="-39688" y="0"/>
            <a:ext cx="9183688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2021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47788" y="984250"/>
            <a:ext cx="6448425" cy="317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10: Nace la Cultura Borincana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lum contrast="2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1963916" cy="185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¿Cu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ndo se registran las primeras manifestaciones de la literatura nacional?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172-177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5" name="Picture 2" descr="Image result for puerto rico cultura&quot;"/>
          <p:cNvPicPr>
            <a:picLocks noChangeAspect="1" noChangeArrowheads="1"/>
          </p:cNvPicPr>
          <p:nvPr/>
        </p:nvPicPr>
        <p:blipFill>
          <a:blip r:embed="rId2" cstate="print"/>
          <a:srcRect l="58878" r="14019" b="-5"/>
          <a:stretch>
            <a:fillRect/>
          </a:stretch>
        </p:blipFill>
        <p:spPr bwMode="auto">
          <a:xfrm>
            <a:off x="6431972" y="-1"/>
            <a:ext cx="2712028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Literatura nacional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El Aguinaldo Puertorrique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El g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baro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Seminario conciliar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Colegio de P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rvulos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El Situado Mejicano</a:t>
            </a:r>
          </a:p>
        </p:txBody>
      </p:sp>
      <p:pic>
        <p:nvPicPr>
          <p:cNvPr id="7170" name="Picture 2" descr="Image result for el aguinaldo puertorriqueñ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7000"/>
          </a:blip>
          <a:srcRect/>
          <a:stretch>
            <a:fillRect/>
          </a:stretch>
        </p:blipFill>
        <p:spPr bwMode="auto">
          <a:xfrm>
            <a:off x="5334000" y="1428750"/>
            <a:ext cx="3276600" cy="3276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Una Cultura que se Manifiesta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965" y="1502815"/>
            <a:ext cx="56470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Como ya visto, los grandes cambios socioecon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micos en Puerto Rico entre los siglos XVIII y XIX forjaron una identidad propia entre los pobladores de la isla. Esa cultura propia se manifest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en la pintura, el periodismo, la literatura y la m</a:t>
            </a:r>
            <a:r>
              <a:rPr lang="es-ES" sz="2000" dirty="0" smtClean="0">
                <a:latin typeface="Caslon Antique" pitchFamily="18" charset="0"/>
              </a:rPr>
              <a:t>ú</a:t>
            </a:r>
            <a:r>
              <a:rPr lang="es-ES" sz="2400" dirty="0" smtClean="0">
                <a:latin typeface="Caslon Antique" pitchFamily="18" charset="0"/>
              </a:rPr>
              <a:t>sica.</a:t>
            </a:r>
          </a:p>
          <a:p>
            <a:pPr>
              <a:lnSpc>
                <a:spcPts val="2600"/>
              </a:lnSpc>
            </a:pPr>
            <a:r>
              <a:rPr lang="es-ES" sz="2400" dirty="0" smtClean="0">
                <a:effectLst/>
                <a:latin typeface="Caslon Antique" pitchFamily="18" charset="0"/>
              </a:rPr>
              <a:t>Estas nuevas expresiones eran de puertorrique</a:t>
            </a:r>
            <a:r>
              <a:rPr lang="es-ES" sz="2000" dirty="0" smtClean="0">
                <a:effectLst/>
                <a:latin typeface="Caslon Antique" pitchFamily="18" charset="0"/>
              </a:rPr>
              <a:t>ñ</a:t>
            </a:r>
            <a:r>
              <a:rPr lang="es-ES" sz="2400" dirty="0" smtClean="0">
                <a:effectLst/>
                <a:latin typeface="Caslon Antique" pitchFamily="18" charset="0"/>
              </a:rPr>
              <a:t>os, manifestando temas puertorrique</a:t>
            </a:r>
            <a:r>
              <a:rPr lang="es-ES" sz="2000" dirty="0" smtClean="0">
                <a:effectLst/>
                <a:latin typeface="Caslon Antique" pitchFamily="18" charset="0"/>
              </a:rPr>
              <a:t>ñ</a:t>
            </a:r>
            <a:r>
              <a:rPr lang="es-ES" sz="2400" dirty="0" smtClean="0">
                <a:effectLst/>
                <a:latin typeface="Caslon Antique" pitchFamily="18" charset="0"/>
              </a:rPr>
              <a:t>os, con sensibilidades puertorrique</a:t>
            </a:r>
            <a:r>
              <a:rPr lang="es-ES" sz="2000" dirty="0" smtClean="0">
                <a:effectLst/>
                <a:latin typeface="Caslon Antique" pitchFamily="18" charset="0"/>
              </a:rPr>
              <a:t>ñ</a:t>
            </a:r>
            <a:r>
              <a:rPr lang="es-ES" sz="2400" dirty="0" smtClean="0">
                <a:effectLst/>
                <a:latin typeface="Caslon Antique" pitchFamily="18" charset="0"/>
              </a:rPr>
              <a:t>as.</a:t>
            </a:r>
            <a:endParaRPr lang="en-US" sz="2400" dirty="0">
              <a:effectLst/>
              <a:latin typeface="Caslon Antique" panose="02027200000000000000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3000" contrast="22000"/>
          </a:blip>
          <a:srcRect/>
          <a:stretch>
            <a:fillRect/>
          </a:stretch>
        </p:blipFill>
        <p:spPr bwMode="auto">
          <a:xfrm>
            <a:off x="6477000" y="1504950"/>
            <a:ext cx="2326911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386715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9CC00"/>
                </a:solidFill>
                <a:latin typeface="Caslon Antique" pitchFamily="18" charset="0"/>
              </a:rPr>
              <a:t>Juan Morel Campos</a:t>
            </a:r>
            <a:endParaRPr lang="en-US" sz="1600" dirty="0">
              <a:solidFill>
                <a:srgbClr val="99CC00"/>
              </a:solidFill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Mejoras a la Educación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65" y="1502815"/>
            <a:ext cx="60280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Lamentablemente, en esta 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poca, la educaci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era un privilegio que solo los ricos pod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an disfrutar. Hab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muy pocas escuelas y ningunas universidades. Por eso, hab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que embarcarse si quer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as una carrera.</a:t>
            </a:r>
          </a:p>
          <a:p>
            <a:pPr>
              <a:lnSpc>
                <a:spcPts val="26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Entre los pioneros en la educaci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local surgen: Rafael Cordero </a:t>
            </a:r>
            <a:r>
              <a:rPr lang="es-ES" sz="2400" i="1" dirty="0" smtClean="0">
                <a:latin typeface="Caslon Antique" pitchFamily="18" charset="0"/>
              </a:rPr>
              <a:t>y</a:t>
            </a:r>
            <a:r>
              <a:rPr lang="es-ES" sz="2400" dirty="0" smtClean="0">
                <a:latin typeface="Caslon Antique" pitchFamily="18" charset="0"/>
              </a:rPr>
              <a:t> Molina y Rufo Manuel Fern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ndez.</a:t>
            </a:r>
          </a:p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En 1865, el gobernador Jos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Lemery orden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creaci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escuelas en todos los municipios.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2000" contrast="14000"/>
          </a:blip>
          <a:srcRect l="14286" t="7111" r="3571"/>
          <a:stretch>
            <a:fillRect/>
          </a:stretch>
        </p:blipFill>
        <p:spPr bwMode="auto">
          <a:xfrm>
            <a:off x="6553200" y="1809750"/>
            <a:ext cx="2155840" cy="2448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394335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itchFamily="18" charset="0"/>
              </a:rPr>
              <a:t>Rafael Cordero </a:t>
            </a:r>
            <a:r>
              <a:rPr lang="es-E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itchFamily="18" charset="0"/>
              </a:rPr>
              <a:t>y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itchFamily="18" charset="0"/>
              </a:rPr>
              <a:t> Molina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Situado Mejicano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9800" y="1502815"/>
            <a:ext cx="6629400" cy="34311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Un gran problema que se vivi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 principios del siglo XIX fue cuando a la isla dej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de llegar el </a:t>
            </a:r>
            <a:r>
              <a:rPr lang="es-ES" sz="2400" b="1" dirty="0" smtClean="0">
                <a:latin typeface="Caslon Antique" pitchFamily="18" charset="0"/>
              </a:rPr>
              <a:t>Situado Mexicano</a:t>
            </a:r>
            <a:r>
              <a:rPr lang="es-ES" sz="2400" dirty="0" smtClean="0">
                <a:latin typeface="Caslon Antique" pitchFamily="18" charset="0"/>
              </a:rPr>
              <a:t>. El Situado era un subsidio monetario que llegaba a Puerto Rico, desde finales del siglo XVI desde 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xico. Esta ayuda acab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por la Guerra de Independencia de 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xico. Los puertorrique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os con la ayuda del intendente Alejandro Ram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rez, tomaron varias medidas (entre ellas, establecer una loter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a) para mejorar la econom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puertorrique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a. Las medidas tomadas a principios del siglo XIX, ayudaron a mejorar la situaci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fiscal de la isla.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 rot="5400000">
            <a:off x="-188042" y="2378792"/>
            <a:ext cx="2890684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600200"/>
            <a:ext cx="3200400" cy="3200400"/>
            <a:chOff x="762000" y="1600200"/>
            <a:chExt cx="3200400" cy="3200400"/>
          </a:xfrm>
        </p:grpSpPr>
        <p:pic>
          <p:nvPicPr>
            <p:cNvPr id="5124" name="Picture 4" descr="Image result for student shocked clipart&quot;"/>
            <p:cNvPicPr>
              <a:picLocks noChangeAspect="1" noChangeArrowheads="1"/>
            </p:cNvPicPr>
            <p:nvPr/>
          </p:nvPicPr>
          <p:blipFill>
            <a:blip r:embed="rId2" cstate="print">
              <a:lum bright="-3000" contrast="8000"/>
            </a:blip>
            <a:srcRect/>
            <a:stretch>
              <a:fillRect/>
            </a:stretch>
          </p:blipFill>
          <p:spPr bwMode="auto">
            <a:xfrm>
              <a:off x="762000" y="1600200"/>
              <a:ext cx="3200400" cy="3200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90800" y="180975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 CENA" pitchFamily="2" charset="0"/>
                </a:rPr>
                <a:t>¡¿Leer, no </a:t>
              </a:r>
              <a:r>
                <a:rPr lang="es-ES" sz="2000" dirty="0" smtClean="0">
                  <a:latin typeface="AR CENA" pitchFamily="2" charset="0"/>
                </a:rPr>
                <a:t>mirar</a:t>
              </a:r>
              <a:r>
                <a:rPr lang="en-US" sz="2000" dirty="0" smtClean="0">
                  <a:latin typeface="AR CENA" pitchFamily="2" charset="0"/>
                </a:rPr>
                <a:t>?!</a:t>
              </a:r>
              <a:endParaRPr lang="en-US" sz="2000" dirty="0">
                <a:latin typeface="AR CENA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62150"/>
            <a:ext cx="5334000" cy="266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Completa las actividades de assessment de las paginas 176 y 177 del libro y las paginas 46 del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cuaderno.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ala al maestro al terminar. Recuerda que el trabajo del libro se sube a College </a:t>
            </a:r>
            <a:r>
              <a:rPr lang="es-ES" sz="2600" dirty="0" err="1" smtClean="0">
                <a:solidFill>
                  <a:prstClr val="black"/>
                </a:solidFill>
                <a:latin typeface="Caslon Antique" panose="02027200000000000000" pitchFamily="18" charset="0"/>
              </a:rPr>
              <a:t>One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el de cuaderno se acumular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enviar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en un folder al final del semestre.</a:t>
            </a:r>
            <a:endParaRPr lang="en-US" sz="2600" dirty="0">
              <a:solidFill>
                <a:prstClr val="black"/>
              </a:solidFill>
              <a:latin typeface="Caslon Antique" panose="02027200000000000000" pitchFamily="18" charset="0"/>
            </a:endParaRPr>
          </a:p>
        </p:txBody>
      </p:sp>
      <p:pic>
        <p:nvPicPr>
          <p:cNvPr id="5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96484"/>
            <a:ext cx="25146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408</Words>
  <Application>Microsoft Office PowerPoint</Application>
  <PresentationFormat>On-screen Show (16:9)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255</cp:revision>
  <dcterms:created xsi:type="dcterms:W3CDTF">2019-07-26T01:32:32Z</dcterms:created>
  <dcterms:modified xsi:type="dcterms:W3CDTF">2021-01-07T15:41:36Z</dcterms:modified>
</cp:coreProperties>
</file>