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80" r:id="rId5"/>
    <p:sldId id="270" r:id="rId6"/>
    <p:sldId id="288" r:id="rId7"/>
    <p:sldId id="281"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8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jMlnn7hKBn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CzfQzTcAGDc&amp;list=PLA0HgxvvyzCcsnyjCCzeL01BcOkJxBQP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KNM-LY1ChG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300"/>
          <p:cNvPicPr>
            <a:picLocks noChangeAspect="1" noChangeArrowheads="1"/>
          </p:cNvPicPr>
          <p:nvPr/>
        </p:nvPicPr>
        <p:blipFill>
          <a:blip r:embed="rId2" cstate="print">
            <a:lum bright="-5000" contrast="7000"/>
          </a:blip>
          <a:srcRect l="812" t="2705" r="2558" b="2995"/>
          <a:stretch>
            <a:fillRect/>
          </a:stretch>
        </p:blipFill>
        <p:spPr bwMode="auto">
          <a:xfrm>
            <a:off x="0" y="-1"/>
            <a:ext cx="9144000" cy="5143501"/>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effectLst>
                  <a:glow rad="101600">
                    <a:schemeClr val="accent2">
                      <a:satMod val="175000"/>
                      <a:alpha val="40000"/>
                    </a:schemeClr>
                  </a:glow>
                </a:effectLst>
                <a:latin typeface="BIRTH OF A HERO" pitchFamily="2" charset="0"/>
              </a:rPr>
              <a:t>WORLD HISTORY</a:t>
            </a:r>
            <a:endParaRPr lang="en-US" sz="8800" b="1" dirty="0">
              <a:effectLst>
                <a:glow rad="101600">
                  <a:schemeClr val="accent2">
                    <a:satMod val="175000"/>
                    <a:alpha val="40000"/>
                  </a:schemeClr>
                </a:glow>
              </a:effectLst>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Greece and Persia</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1981200"/>
          </a:xfrm>
          <a:prstGeom prst="rect">
            <a:avLst/>
          </a:prstGeom>
          <a:solidFill>
            <a:srgbClr val="FF874B">
              <a:alpha val="50000"/>
            </a:srgb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You’re a great military leader and the ruler of a great empire. You control everything in the nations you’ve conquered. One of your advisers urges you to force conquered people to give up their customs. He thinks that they should adopt your way of life. But other disagree. Let them keep their ways, and you’ll earn their loyalty. </a:t>
            </a:r>
            <a:r>
              <a:rPr lang="en-US" sz="2000" b="1" dirty="0" smtClean="0">
                <a:solidFill>
                  <a:schemeClr val="bg1"/>
                </a:solidFill>
              </a:rPr>
              <a:t>Whose advise will you take? Why?</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0550"/>
            <a:ext cx="8229600" cy="1015663"/>
          </a:xfrm>
          <a:prstGeom prst="rect">
            <a:avLst/>
          </a:prstGeom>
          <a:solidFill>
            <a:srgbClr val="FF9966">
              <a:alpha val="50000"/>
            </a:srgbClr>
          </a:solidFill>
        </p:spPr>
        <p:txBody>
          <a:bodyPr wrap="square">
            <a:spAutoFit/>
          </a:bodyPr>
          <a:lstStyle/>
          <a:p>
            <a:pPr algn="ctr"/>
            <a:r>
              <a:rPr lang="en-US" sz="2000" dirty="0" smtClean="0">
                <a:solidFill>
                  <a:schemeClr val="bg1"/>
                </a:solidFill>
              </a:rPr>
              <a:t>Among the rules that faced such decisions were the ruler of Persian Empire. In the span of only 30 years, beginning in 550 BC, Cyrus, Darius and Xerxes ruled like gods. And their eyes were set on Greece!</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srcRect t="2718" b="13398"/>
          <a:stretch>
            <a:fillRect/>
          </a:stretch>
        </p:blipFill>
        <p:spPr bwMode="auto">
          <a:xfrm>
            <a:off x="0" y="1947539"/>
            <a:ext cx="9144000" cy="3195961"/>
          </a:xfrm>
          <a:prstGeom prst="rect">
            <a:avLst/>
          </a:prstGeom>
          <a:noFill/>
        </p:spPr>
      </p:pic>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1581150"/>
            <a:ext cx="4495800" cy="1938992"/>
          </a:xfrm>
          <a:prstGeom prst="rect">
            <a:avLst/>
          </a:prstGeom>
          <a:solidFill>
            <a:srgbClr val="FF9966">
              <a:alpha val="50000"/>
            </a:srgbClr>
          </a:solidFill>
        </p:spPr>
        <p:txBody>
          <a:bodyPr wrap="square">
            <a:spAutoFit/>
          </a:bodyPr>
          <a:lstStyle/>
          <a:p>
            <a:pPr algn="r"/>
            <a:r>
              <a:rPr lang="en-US" sz="2000" dirty="0">
                <a:solidFill>
                  <a:schemeClr val="bg1"/>
                </a:solidFill>
              </a:rPr>
              <a:t>To learn more about this topic and others, read pages </a:t>
            </a:r>
            <a:r>
              <a:rPr lang="en-US" sz="2000" dirty="0" smtClean="0">
                <a:solidFill>
                  <a:schemeClr val="bg1"/>
                </a:solidFill>
              </a:rPr>
              <a:t>260 </a:t>
            </a:r>
            <a:r>
              <a:rPr lang="en-US" sz="2000" dirty="0">
                <a:solidFill>
                  <a:schemeClr val="bg1"/>
                </a:solidFill>
              </a:rPr>
              <a:t>thru </a:t>
            </a:r>
            <a:r>
              <a:rPr lang="en-US" sz="2000" dirty="0" smtClean="0">
                <a:solidFill>
                  <a:schemeClr val="bg1"/>
                </a:solidFill>
              </a:rPr>
              <a:t>265 </a:t>
            </a:r>
            <a:r>
              <a:rPr lang="en-US" sz="2000" dirty="0">
                <a:solidFill>
                  <a:schemeClr val="bg1"/>
                </a:solidFill>
              </a:rPr>
              <a:t>and complete the </a:t>
            </a:r>
            <a:r>
              <a:rPr lang="en-US" sz="2000" dirty="0" smtClean="0">
                <a:solidFill>
                  <a:schemeClr val="bg1"/>
                </a:solidFill>
                <a:effectLst>
                  <a:glow rad="101600">
                    <a:schemeClr val="accent6">
                      <a:satMod val="175000"/>
                      <a:alpha val="40000"/>
                    </a:schemeClr>
                  </a:glow>
                </a:effectLst>
              </a:rPr>
              <a:t>section 1 assessment</a:t>
            </a:r>
            <a:r>
              <a:rPr lang="en-US" sz="2000" dirty="0">
                <a:solidFill>
                  <a:schemeClr val="bg1"/>
                </a:solidFill>
              </a:rPr>
              <a:t>. Show me the completed work when finished. After everybody has finished a group reading and discussion will ensue.</a:t>
            </a:r>
          </a:p>
        </p:txBody>
      </p:sp>
      <p:pic>
        <p:nvPicPr>
          <p:cNvPr id="1026" name="Picture 2" descr="Image result for 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61950"/>
            <a:ext cx="3200400" cy="4572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Persian Wars</a:t>
            </a:r>
          </a:p>
        </p:txBody>
      </p:sp>
      <p:sp>
        <p:nvSpPr>
          <p:cNvPr id="3" name="Rectangle 2"/>
          <p:cNvSpPr/>
          <p:nvPr/>
        </p:nvSpPr>
        <p:spPr>
          <a:xfrm>
            <a:off x="228600" y="1123950"/>
            <a:ext cx="8686800" cy="1015663"/>
          </a:xfrm>
          <a:prstGeom prst="rect">
            <a:avLst/>
          </a:prstGeom>
          <a:solidFill>
            <a:srgbClr val="FF9966">
              <a:alpha val="50000"/>
            </a:srgbClr>
          </a:solidFill>
        </p:spPr>
        <p:txBody>
          <a:bodyPr wrap="square">
            <a:spAutoFit/>
          </a:bodyPr>
          <a:lstStyle/>
          <a:p>
            <a:pPr algn="ctr"/>
            <a:r>
              <a:rPr lang="en-US" sz="2000" dirty="0" smtClean="0">
                <a:solidFill>
                  <a:schemeClr val="bg1"/>
                </a:solidFill>
              </a:rPr>
              <a:t>The Persian Wars were fought between the </a:t>
            </a:r>
            <a:r>
              <a:rPr lang="en-US" sz="2000" b="1" dirty="0" smtClean="0">
                <a:solidFill>
                  <a:schemeClr val="bg1"/>
                </a:solidFill>
              </a:rPr>
              <a:t>Greeks</a:t>
            </a:r>
            <a:r>
              <a:rPr lang="en-US" sz="2000" dirty="0" smtClean="0">
                <a:solidFill>
                  <a:schemeClr val="bg1"/>
                </a:solidFill>
              </a:rPr>
              <a:t> and </a:t>
            </a:r>
            <a:r>
              <a:rPr lang="en-US" sz="2000" b="1" dirty="0" smtClean="0">
                <a:solidFill>
                  <a:schemeClr val="bg1"/>
                </a:solidFill>
              </a:rPr>
              <a:t>Persians</a:t>
            </a:r>
            <a:r>
              <a:rPr lang="en-US" sz="2000" dirty="0" smtClean="0">
                <a:solidFill>
                  <a:schemeClr val="bg1"/>
                </a:solidFill>
              </a:rPr>
              <a:t> over two thousand years ago. Their battles originated for many of the same reasons wars happen today - resources, pride, revenge and prejudice.</a:t>
            </a:r>
            <a:endParaRPr lang="en-US" sz="2000" dirty="0">
              <a:solidFill>
                <a:schemeClr val="bg1"/>
              </a:solidFill>
            </a:endParaRPr>
          </a:p>
        </p:txBody>
      </p:sp>
      <p:pic>
        <p:nvPicPr>
          <p:cNvPr id="5" name="Picture 2" descr="Image result for 300">
            <a:hlinkClick r:id="rId2"/>
          </p:cNvPr>
          <p:cNvPicPr>
            <a:picLocks noChangeAspect="1" noChangeArrowheads="1"/>
          </p:cNvPicPr>
          <p:nvPr/>
        </p:nvPicPr>
        <p:blipFill>
          <a:blip r:embed="rId3" cstate="print"/>
          <a:srcRect t="37733" b="11055"/>
          <a:stretch>
            <a:fillRect/>
          </a:stretch>
        </p:blipFill>
        <p:spPr bwMode="auto">
          <a:xfrm>
            <a:off x="0" y="2266950"/>
            <a:ext cx="9144000" cy="2876550"/>
          </a:xfrm>
          <a:prstGeom prst="rect">
            <a:avLst/>
          </a:prstGeom>
          <a:noFill/>
        </p:spPr>
      </p:pic>
      <p:sp>
        <p:nvSpPr>
          <p:cNvPr id="6" name="Title 3"/>
          <p:cNvSpPr txBox="1">
            <a:spLocks/>
          </p:cNvSpPr>
          <p:nvPr/>
        </p:nvSpPr>
        <p:spPr>
          <a:xfrm rot="20490518">
            <a:off x="411914" y="4190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1200150"/>
            <a:ext cx="4343400" cy="3477875"/>
          </a:xfrm>
          <a:prstGeom prst="rect">
            <a:avLst/>
          </a:prstGeom>
          <a:solidFill>
            <a:srgbClr val="FF9966">
              <a:alpha val="50000"/>
            </a:srgbClr>
          </a:solidFill>
        </p:spPr>
        <p:txBody>
          <a:bodyPr wrap="square">
            <a:spAutoFit/>
          </a:bodyPr>
          <a:lstStyle/>
          <a:p>
            <a:pPr algn="r"/>
            <a:r>
              <a:rPr lang="en-US" sz="2000" b="1" dirty="0" smtClean="0">
                <a:solidFill>
                  <a:schemeClr val="bg1"/>
                </a:solidFill>
              </a:rPr>
              <a:t>Thermopylae, or the Hot Gates</a:t>
            </a:r>
            <a:r>
              <a:rPr lang="en-US" sz="2000" dirty="0" smtClean="0">
                <a:solidFill>
                  <a:schemeClr val="bg1"/>
                </a:solidFill>
              </a:rPr>
              <a:t> is a mountain pass near the sea in northern Greece which gave quick access to Sparta. In August 480 BC </a:t>
            </a:r>
            <a:r>
              <a:rPr lang="en-US" sz="2000" b="1" dirty="0" smtClean="0">
                <a:solidFill>
                  <a:schemeClr val="bg1"/>
                </a:solidFill>
              </a:rPr>
              <a:t>Xerxes</a:t>
            </a:r>
            <a:r>
              <a:rPr lang="en-US" sz="2000" dirty="0" smtClean="0">
                <a:solidFill>
                  <a:schemeClr val="bg1"/>
                </a:solidFill>
              </a:rPr>
              <a:t> sent his massive military to take southern Greece. Despite being greatly inferior in numbers, the Greeks held the narrow pass for three days with Spartan </a:t>
            </a:r>
            <a:r>
              <a:rPr lang="en-US" sz="2000" b="1" dirty="0" smtClean="0">
                <a:solidFill>
                  <a:schemeClr val="bg1"/>
                </a:solidFill>
              </a:rPr>
              <a:t>King Leonidas</a:t>
            </a:r>
            <a:r>
              <a:rPr lang="en-US" sz="2000" dirty="0" smtClean="0">
                <a:solidFill>
                  <a:schemeClr val="bg1"/>
                </a:solidFill>
              </a:rPr>
              <a:t> fighting a last-ditch defense with a small force of Spartans and other Greek hoplites. </a:t>
            </a:r>
            <a:endParaRPr lang="en-US" sz="2000" dirty="0">
              <a:solidFill>
                <a:schemeClr val="bg1"/>
              </a:solidFill>
            </a:endParaRPr>
          </a:p>
        </p:txBody>
      </p:sp>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Battle of Thermopylae and the 300</a:t>
            </a:r>
          </a:p>
        </p:txBody>
      </p:sp>
      <p:pic>
        <p:nvPicPr>
          <p:cNvPr id="2050"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26394"/>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rot="20490518">
            <a:off x="411914" y="4190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1"/>
            <a:ext cx="8229600" cy="1323439"/>
          </a:xfrm>
          <a:prstGeom prst="rect">
            <a:avLst/>
          </a:prstGeom>
          <a:solidFill>
            <a:srgbClr val="FF9966">
              <a:alpha val="50000"/>
            </a:srgbClr>
          </a:solidFill>
        </p:spPr>
        <p:txBody>
          <a:bodyPr wrap="square">
            <a:spAutoFit/>
          </a:bodyPr>
          <a:lstStyle/>
          <a:p>
            <a:pPr algn="ctr"/>
            <a:r>
              <a:rPr lang="en-US" sz="2000" kern="0" dirty="0" smtClean="0">
                <a:solidFill>
                  <a:schemeClr val="bg1"/>
                </a:solidFill>
              </a:rPr>
              <a:t>Ultimately the Persians took control of the pass, but the heroic defeat of </a:t>
            </a:r>
            <a:r>
              <a:rPr lang="en-US" sz="2000" b="1" kern="0" dirty="0" smtClean="0">
                <a:solidFill>
                  <a:schemeClr val="bg1"/>
                </a:solidFill>
              </a:rPr>
              <a:t>Leonidas </a:t>
            </a:r>
            <a:r>
              <a:rPr lang="en-US" sz="2000" kern="0" dirty="0" smtClean="0">
                <a:solidFill>
                  <a:schemeClr val="bg1"/>
                </a:solidFill>
              </a:rPr>
              <a:t>would assume legendary proportions for later generations, and within a year the Persian invasion would be repulsed at the battles of Salamis and Plataea.</a:t>
            </a:r>
            <a:endParaRPr lang="en-US" sz="2000" dirty="0"/>
          </a:p>
        </p:txBody>
      </p:sp>
      <p:pic>
        <p:nvPicPr>
          <p:cNvPr id="16386" name="Picture 2" descr="Related image">
            <a:hlinkClick r:id="rId2"/>
          </p:cNvPr>
          <p:cNvPicPr>
            <a:picLocks noChangeAspect="1" noChangeArrowheads="1"/>
          </p:cNvPicPr>
          <p:nvPr/>
        </p:nvPicPr>
        <p:blipFill>
          <a:blip r:embed="rId3" cstate="print"/>
          <a:srcRect t="15337" b="7092"/>
          <a:stretch>
            <a:fillRect/>
          </a:stretch>
        </p:blipFill>
        <p:spPr bwMode="auto">
          <a:xfrm>
            <a:off x="0" y="1809750"/>
            <a:ext cx="9144000" cy="3333750"/>
          </a:xfrm>
          <a:prstGeom prst="rect">
            <a:avLst/>
          </a:prstGeom>
          <a:noFill/>
        </p:spPr>
      </p:pic>
      <p:sp>
        <p:nvSpPr>
          <p:cNvPr id="4" name="Title 3"/>
          <p:cNvSpPr txBox="1">
            <a:spLocks/>
          </p:cNvSpPr>
          <p:nvPr/>
        </p:nvSpPr>
        <p:spPr>
          <a:xfrm rot="20490518">
            <a:off x="564314" y="44195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015663"/>
          </a:xfrm>
          <a:prstGeom prst="rect">
            <a:avLst/>
          </a:prstGeom>
          <a:solidFill>
            <a:srgbClr val="FF9966">
              <a:alpha val="50000"/>
            </a:srgbClr>
          </a:solidFill>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Athens and Sparta fought together against Persia.</a:t>
            </a:r>
          </a:p>
          <a:p>
            <a:pPr marL="457200" lvl="0" indent="-457200">
              <a:lnSpc>
                <a:spcPct val="150000"/>
              </a:lnSpc>
              <a:buFont typeface="+mj-lt"/>
              <a:buAutoNum type="arabicPeriod"/>
              <a:defRPr/>
            </a:pPr>
            <a:r>
              <a:rPr lang="en-US" sz="2000" kern="0" dirty="0" smtClean="0">
                <a:solidFill>
                  <a:schemeClr val="bg1"/>
                </a:solidFill>
              </a:rPr>
              <a:t>The alliance between these two city-states didn’t last forever, though.</a:t>
            </a:r>
            <a:endParaRPr lang="en-US" sz="2000" kern="0" dirty="0">
              <a:solidFill>
                <a:schemeClr val="bg1"/>
              </a:solidFill>
            </a:endParaRP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noFill/>
                  <a:prstDash val="solid"/>
                </a:ln>
                <a:solidFill>
                  <a:schemeClr val="bg1"/>
                </a:solidFill>
                <a:effectLst>
                  <a:outerShdw blurRad="63500" dir="3600000" algn="tl" rotWithShape="0">
                    <a:srgbClr val="000000">
                      <a:alpha val="70000"/>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67799" y="1560857"/>
            <a:ext cx="6963566" cy="2554545"/>
          </a:xfrm>
          <a:prstGeom prst="rect">
            <a:avLst/>
          </a:prstGeom>
          <a:noFill/>
        </p:spPr>
        <p:txBody>
          <a:bodyPr wrap="square" rtlCol="0">
            <a:spAutoFit/>
          </a:bodyPr>
          <a:lstStyle/>
          <a:p>
            <a:pPr algn="ctr"/>
            <a:r>
              <a:rPr lang="en-US" sz="8000" spc="300" smtClean="0">
                <a:solidFill>
                  <a:srgbClr val="FF0000"/>
                </a:solidFill>
                <a:latin typeface="Baron Kuffner" pitchFamily="34" charset="0"/>
              </a:rPr>
              <a:t>ATHENS </a:t>
            </a:r>
            <a:r>
              <a:rPr lang="en-US" sz="4800" spc="300" smtClean="0">
                <a:solidFill>
                  <a:srgbClr val="FF0000"/>
                </a:solidFill>
                <a:latin typeface="Baron Kuffner" pitchFamily="34" charset="0"/>
              </a:rPr>
              <a:t>v </a:t>
            </a:r>
            <a:r>
              <a:rPr lang="en-US" sz="8000" spc="300" smtClean="0">
                <a:solidFill>
                  <a:srgbClr val="FF0000"/>
                </a:solidFill>
                <a:latin typeface="Baron Kuffner" pitchFamily="34" charset="0"/>
              </a:rPr>
              <a:t>SPARTA</a:t>
            </a:r>
            <a:endParaRPr lang="en-US" sz="80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1983</TotalTime>
  <Words>307</Words>
  <Application>Microsoft Office PowerPoint</Application>
  <PresentationFormat>On-screen Show (16:9)</PresentationFormat>
  <Paragraphs>22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185</cp:revision>
  <dcterms:created xsi:type="dcterms:W3CDTF">2018-08-02T00:45:41Z</dcterms:created>
  <dcterms:modified xsi:type="dcterms:W3CDTF">2019-01-14T14:34:54Z</dcterms:modified>
</cp:coreProperties>
</file>